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106"/>
  </p:notesMasterIdLst>
  <p:handoutMasterIdLst>
    <p:handoutMasterId r:id="rId107"/>
  </p:handoutMasterIdLst>
  <p:sldIdLst>
    <p:sldId id="256" r:id="rId3"/>
    <p:sldId id="257" r:id="rId4"/>
    <p:sldId id="269" r:id="rId5"/>
    <p:sldId id="270" r:id="rId6"/>
    <p:sldId id="271" r:id="rId7"/>
    <p:sldId id="272" r:id="rId8"/>
    <p:sldId id="410" r:id="rId9"/>
    <p:sldId id="882" r:id="rId10"/>
    <p:sldId id="273" r:id="rId11"/>
    <p:sldId id="274" r:id="rId12"/>
    <p:sldId id="275" r:id="rId13"/>
    <p:sldId id="1023" r:id="rId14"/>
    <p:sldId id="277" r:id="rId15"/>
    <p:sldId id="353" r:id="rId16"/>
    <p:sldId id="308" r:id="rId17"/>
    <p:sldId id="283" r:id="rId18"/>
    <p:sldId id="284" r:id="rId19"/>
    <p:sldId id="285" r:id="rId20"/>
    <p:sldId id="287" r:id="rId21"/>
    <p:sldId id="288" r:id="rId22"/>
    <p:sldId id="289" r:id="rId23"/>
    <p:sldId id="290" r:id="rId24"/>
    <p:sldId id="291" r:id="rId25"/>
    <p:sldId id="293" r:id="rId26"/>
    <p:sldId id="292" r:id="rId27"/>
    <p:sldId id="295" r:id="rId28"/>
    <p:sldId id="294" r:id="rId29"/>
    <p:sldId id="296" r:id="rId30"/>
    <p:sldId id="297" r:id="rId31"/>
    <p:sldId id="298" r:id="rId32"/>
    <p:sldId id="299" r:id="rId33"/>
    <p:sldId id="1822" r:id="rId34"/>
    <p:sldId id="260" r:id="rId35"/>
    <p:sldId id="711" r:id="rId36"/>
    <p:sldId id="712" r:id="rId37"/>
    <p:sldId id="713" r:id="rId38"/>
    <p:sldId id="714" r:id="rId39"/>
    <p:sldId id="716" r:id="rId40"/>
    <p:sldId id="717" r:id="rId41"/>
    <p:sldId id="718" r:id="rId42"/>
    <p:sldId id="719" r:id="rId43"/>
    <p:sldId id="720" r:id="rId44"/>
    <p:sldId id="721" r:id="rId45"/>
    <p:sldId id="722" r:id="rId46"/>
    <p:sldId id="1823" r:id="rId47"/>
    <p:sldId id="390" r:id="rId48"/>
    <p:sldId id="970" r:id="rId49"/>
    <p:sldId id="971" r:id="rId50"/>
    <p:sldId id="335" r:id="rId51"/>
    <p:sldId id="622" r:id="rId52"/>
    <p:sldId id="623" r:id="rId53"/>
    <p:sldId id="978" r:id="rId54"/>
    <p:sldId id="974" r:id="rId55"/>
    <p:sldId id="513" r:id="rId56"/>
    <p:sldId id="337" r:id="rId57"/>
    <p:sldId id="339" r:id="rId58"/>
    <p:sldId id="1824" r:id="rId59"/>
    <p:sldId id="342" r:id="rId60"/>
    <p:sldId id="343" r:id="rId61"/>
    <p:sldId id="344" r:id="rId62"/>
    <p:sldId id="408" r:id="rId63"/>
    <p:sldId id="409" r:id="rId64"/>
    <p:sldId id="1825" r:id="rId65"/>
    <p:sldId id="264" r:id="rId66"/>
    <p:sldId id="348" r:id="rId67"/>
    <p:sldId id="346" r:id="rId68"/>
    <p:sldId id="347" r:id="rId69"/>
    <p:sldId id="349" r:id="rId70"/>
    <p:sldId id="980" r:id="rId71"/>
    <p:sldId id="981" r:id="rId72"/>
    <p:sldId id="889" r:id="rId73"/>
    <p:sldId id="351" r:id="rId74"/>
    <p:sldId id="1826" r:id="rId75"/>
    <p:sldId id="766" r:id="rId76"/>
    <p:sldId id="378" r:id="rId77"/>
    <p:sldId id="379" r:id="rId78"/>
    <p:sldId id="1827" r:id="rId79"/>
    <p:sldId id="266" r:id="rId80"/>
    <p:sldId id="1022" r:id="rId81"/>
    <p:sldId id="340" r:id="rId82"/>
    <p:sldId id="887" r:id="rId83"/>
    <p:sldId id="341" r:id="rId84"/>
    <p:sldId id="1829" r:id="rId85"/>
    <p:sldId id="405" r:id="rId86"/>
    <p:sldId id="404" r:id="rId87"/>
    <p:sldId id="406" r:id="rId88"/>
    <p:sldId id="1830" r:id="rId89"/>
    <p:sldId id="392" r:id="rId90"/>
    <p:sldId id="393" r:id="rId91"/>
    <p:sldId id="394" r:id="rId92"/>
    <p:sldId id="395" r:id="rId93"/>
    <p:sldId id="396" r:id="rId94"/>
    <p:sldId id="397" r:id="rId95"/>
    <p:sldId id="400" r:id="rId96"/>
    <p:sldId id="891" r:id="rId97"/>
    <p:sldId id="401" r:id="rId98"/>
    <p:sldId id="893" r:id="rId99"/>
    <p:sldId id="892" r:id="rId100"/>
    <p:sldId id="894" r:id="rId101"/>
    <p:sldId id="402" r:id="rId102"/>
    <p:sldId id="403" r:id="rId103"/>
    <p:sldId id="1832" r:id="rId104"/>
    <p:sldId id="1831" r:id="rId105"/>
  </p:sldIdLst>
  <p:sldSz cx="24384000" cy="13716000"/>
  <p:notesSz cx="6858000" cy="9144000"/>
  <p:custDataLst>
    <p:tags r:id="rId108"/>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3BA23B1-9221-436E-865A-0063620EA4FD}" styleName="">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57"/>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57"/>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7" autoAdjust="0"/>
    <p:restoredTop sz="90280"/>
  </p:normalViewPr>
  <p:slideViewPr>
    <p:cSldViewPr snapToGrid="0">
      <p:cViewPr varScale="1">
        <p:scale>
          <a:sx n="39" d="100"/>
          <a:sy n="39" d="100"/>
        </p:scale>
        <p:origin x="66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gs" Target="tags/tag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2025-06-18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panose="020B0604020202020204"/>
      </a:defRPr>
    </a:lvl1pPr>
    <a:lvl2pPr indent="228600" defTabSz="457200" latinLnBrk="0">
      <a:lnSpc>
        <a:spcPct val="118000"/>
      </a:lnSpc>
      <a:defRPr sz="2200">
        <a:latin typeface="+mn-lt"/>
        <a:ea typeface="+mn-ea"/>
        <a:cs typeface="+mn-cs"/>
        <a:sym typeface="Helvetica" panose="020B0604020202020204"/>
      </a:defRPr>
    </a:lvl2pPr>
    <a:lvl3pPr indent="457200" defTabSz="457200" latinLnBrk="0">
      <a:lnSpc>
        <a:spcPct val="118000"/>
      </a:lnSpc>
      <a:defRPr sz="2200">
        <a:latin typeface="+mn-lt"/>
        <a:ea typeface="+mn-ea"/>
        <a:cs typeface="+mn-cs"/>
        <a:sym typeface="Helvetica" panose="020B0604020202020204"/>
      </a:defRPr>
    </a:lvl3pPr>
    <a:lvl4pPr indent="685800" defTabSz="457200" latinLnBrk="0">
      <a:lnSpc>
        <a:spcPct val="118000"/>
      </a:lnSpc>
      <a:defRPr sz="2200">
        <a:latin typeface="+mn-lt"/>
        <a:ea typeface="+mn-ea"/>
        <a:cs typeface="+mn-cs"/>
        <a:sym typeface="Helvetica" panose="020B0604020202020204"/>
      </a:defRPr>
    </a:lvl4pPr>
    <a:lvl5pPr indent="914400" defTabSz="457200" latinLnBrk="0">
      <a:lnSpc>
        <a:spcPct val="118000"/>
      </a:lnSpc>
      <a:defRPr sz="2200">
        <a:latin typeface="+mn-lt"/>
        <a:ea typeface="+mn-ea"/>
        <a:cs typeface="+mn-cs"/>
        <a:sym typeface="Helvetica" panose="020B0604020202020204"/>
      </a:defRPr>
    </a:lvl5pPr>
    <a:lvl6pPr indent="1143000" defTabSz="457200" latinLnBrk="0">
      <a:lnSpc>
        <a:spcPct val="118000"/>
      </a:lnSpc>
      <a:defRPr sz="2200">
        <a:latin typeface="+mn-lt"/>
        <a:ea typeface="+mn-ea"/>
        <a:cs typeface="+mn-cs"/>
        <a:sym typeface="Helvetica" panose="020B0604020202020204"/>
      </a:defRPr>
    </a:lvl6pPr>
    <a:lvl7pPr indent="1371600" defTabSz="457200" latinLnBrk="0">
      <a:lnSpc>
        <a:spcPct val="118000"/>
      </a:lnSpc>
      <a:defRPr sz="2200">
        <a:latin typeface="+mn-lt"/>
        <a:ea typeface="+mn-ea"/>
        <a:cs typeface="+mn-cs"/>
        <a:sym typeface="Helvetica" panose="020B0604020202020204"/>
      </a:defRPr>
    </a:lvl7pPr>
    <a:lvl8pPr indent="1600200" defTabSz="457200" latinLnBrk="0">
      <a:lnSpc>
        <a:spcPct val="118000"/>
      </a:lnSpc>
      <a:defRPr sz="2200">
        <a:latin typeface="+mn-lt"/>
        <a:ea typeface="+mn-ea"/>
        <a:cs typeface="+mn-cs"/>
        <a:sym typeface="Helvetica" panose="020B0604020202020204"/>
      </a:defRPr>
    </a:lvl8pPr>
    <a:lvl9pPr indent="1828800" defTabSz="457200" latinLnBrk="0">
      <a:lnSpc>
        <a:spcPct val="118000"/>
      </a:lnSpc>
      <a:defRPr sz="2200">
        <a:latin typeface="+mn-lt"/>
        <a:ea typeface="+mn-ea"/>
        <a:cs typeface="+mn-cs"/>
        <a:sym typeface="Helvetica"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pnas.org/doi/10.1073/pnas.0506580102?url_ver=Z39.88-2003&amp;rfr_id=ori%3Arid%3Acrossref.org&amp;rfr_dat=cr_pub++0pubmed#core-ref4"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www.pnas.org/doi/10.1073/pnas.0506580102?url_ver=Z39.88-2003&amp;rfr_id=ori%3Arid%3Acrossref.org&amp;rfr_dat=cr_pub++0pubmed#tbl1"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pnas.org/doi/10.1073/pnas.0506580102?url_ver=Z39.88-2003&amp;rfr_id=ori%3Arid%3Acrossref.org&amp;rfr_dat=cr_pub++0pubmed#core-ref4"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www.pnas.org/doi/10.1073/pnas.0506580102?url_ver=Z39.88-2003&amp;rfr_id=ori%3Arid%3Acrossref.org&amp;rfr_dat=cr_pub++0pubmed#tbl1"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pnas.org/doi/10.1073/pnas.0506580102?url_ver=Z39.88-2003&amp;rfr_id=ori%3Arid%3Acrossref.org&amp;rfr_dat=cr_pub++0pubmed#core-ref4"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ww.pnas.org/doi/10.1073/pnas.0506580102?url_ver=Z39.88-2003&amp;rfr_id=ori%3Arid%3Acrossref.org&amp;rfr_dat=cr_pub++0pubmed#tbl1"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pPr>
              <a:lnSpc>
                <a:spcPct val="125000"/>
              </a:lnSpc>
              <a:defRPr sz="2400">
                <a:latin typeface="Avenir" panose="02000503020000020003"/>
                <a:ea typeface="Avenir" panose="02000503020000020003"/>
                <a:cs typeface="Avenir" panose="02000503020000020003"/>
                <a:sym typeface="Avenir Roman" panose="02000503020000020003"/>
              </a:defRPr>
            </a:pPr>
            <a:r>
              <a:t>开始之前我们首先需要明确几个概念，第一个概念是转录组，什么是转录组呢？转录组是指在特定的发育阶段和生理条件下细胞中转录产生的所有转录物，包括mRNA、rRNA、tRNA和其他的非编码RNA，狭义上也可以指细胞所能转录出的所有mRNA，这个术语适用的范围是一个给定的有机体、组织或者特定的细胞集合。由转录组引申，可以得到一个组学概念，转录组学，它的含义是，一门从整体水平上研究基因转录情况和转录调控规律的学科。转录组学研究可以分为序列水平与表达量水平两个层面的内容，这两个层面综合在一起完整的反映了生物体遗传信息的表达方式。</a:t>
            </a:r>
          </a:p>
          <a:p>
            <a:pPr>
              <a:lnSpc>
                <a:spcPct val="125000"/>
              </a:lnSpc>
              <a:defRPr sz="2400">
                <a:latin typeface="Avenir" panose="02000503020000020003"/>
                <a:ea typeface="Avenir" panose="02000503020000020003"/>
                <a:cs typeface="Avenir" panose="02000503020000020003"/>
                <a:sym typeface="Avenir Roman" panose="02000503020000020003"/>
              </a:defRPr>
            </a:pPr>
            <a:r>
              <a:t>在序列水平的研究中包括对未知转录本的探索以及对同一个基因在不同样品中的序列差异分析，包括起始密码子鉴定、内含子边界确定、UTR确定。还包括可变剪切、单核苷酸多态性位点研究。</a:t>
            </a:r>
          </a:p>
          <a:p>
            <a:pPr>
              <a:lnSpc>
                <a:spcPct val="125000"/>
              </a:lnSpc>
              <a:defRPr sz="2400">
                <a:latin typeface="Avenir" panose="02000503020000020003"/>
                <a:ea typeface="Avenir" panose="02000503020000020003"/>
                <a:cs typeface="Avenir" panose="02000503020000020003"/>
                <a:sym typeface="Avenir Roman" panose="02000503020000020003"/>
              </a:defRPr>
            </a:pPr>
            <a:r>
              <a:t>在表达量水平的研究包括多种 RNA表达量研究、新转录本的检测等。它可以加深了解生物体基因调节的过程和特殊性状产生的分子机制。</a:t>
            </a:r>
          </a:p>
          <a:p>
            <a:pPr>
              <a:lnSpc>
                <a:spcPct val="125000"/>
              </a:lnSpc>
              <a:defRPr sz="2400">
                <a:latin typeface="Avenir" panose="02000503020000020003"/>
                <a:ea typeface="Avenir" panose="02000503020000020003"/>
                <a:cs typeface="Avenir" panose="02000503020000020003"/>
                <a:sym typeface="Avenir Roman" panose="02000503020000020003"/>
              </a:defRPr>
            </a:pPr>
            <a:r>
              <a:t>那么用来进行转录组学研究的工具就是我们这次课程要学习的内容，RNA-seq。</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xfrm>
            <a:off x="381000" y="685800"/>
            <a:ext cx="6096000" cy="3429000"/>
          </a:xfrm>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pPr>
              <a:lnSpc>
                <a:spcPct val="125000"/>
              </a:lnSpc>
              <a:defRPr sz="2400">
                <a:latin typeface="Avenir" panose="02000503020000020003"/>
                <a:ea typeface="Avenir" panose="02000503020000020003"/>
                <a:cs typeface="Avenir" panose="02000503020000020003"/>
                <a:sym typeface="Avenir Roman" panose="02000503020000020003"/>
              </a:defRPr>
            </a:pPr>
            <a:endParaRPr kumimoji="0" lang="zh-CN" altLang="en-US" sz="2400" b="0" i="0" u="none" strike="noStrike" cap="none" spc="0" normalizeH="0" baseline="0" dirty="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Neue" panose="020005030000000200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noRot="1" noChangeAspect="1"/>
          </p:cNvSpPr>
          <p:nvPr>
            <p:ph type="sldImg"/>
          </p:nvPr>
        </p:nvSpPr>
        <p:spPr>
          <a:xfrm>
            <a:off x="381000" y="685800"/>
            <a:ext cx="6096000" cy="3429000"/>
          </a:xfrm>
          <a:prstGeom prst="rect">
            <a:avLst/>
          </a:prstGeom>
        </p:spPr>
        <p:txBody>
          <a:bodyPr/>
          <a:lstStyle/>
          <a:p>
            <a:endParaRPr/>
          </a:p>
        </p:txBody>
      </p:sp>
      <p:sp>
        <p:nvSpPr>
          <p:cNvPr id="344" name="Shape 344"/>
          <p:cNvSpPr>
            <a:spLocks noGrp="1"/>
          </p:cNvSpPr>
          <p:nvPr>
            <p:ph type="body" sz="quarter" idx="1"/>
          </p:nvPr>
        </p:nvSpPr>
        <p:spPr>
          <a:prstGeom prst="rect">
            <a:avLst/>
          </a:prstGeom>
        </p:spPr>
        <p:txBody>
          <a:bodyPr/>
          <a:lstStyle/>
          <a:p>
            <a:pPr>
              <a:lnSpc>
                <a:spcPct val="125000"/>
              </a:lnSpc>
              <a:defRPr sz="2400">
                <a:latin typeface="Avenir" panose="02000503020000020003"/>
                <a:ea typeface="Avenir" panose="02000503020000020003"/>
                <a:cs typeface="Avenir" panose="02000503020000020003"/>
                <a:sym typeface="Avenir Roman" panose="02000503020000020003"/>
              </a:defRPr>
            </a:pPr>
            <a:r>
              <a:t>接下来我们学习如何运用相应软件对 RNA-seq 数据的测序结果进行序列回帖并获得表达谱。</a:t>
            </a:r>
          </a:p>
          <a:p>
            <a:pPr>
              <a:lnSpc>
                <a:spcPct val="125000"/>
              </a:lnSpc>
              <a:defRPr sz="2400">
                <a:latin typeface="Avenir" panose="02000503020000020003"/>
                <a:ea typeface="Avenir" panose="02000503020000020003"/>
                <a:cs typeface="Avenir" panose="02000503020000020003"/>
                <a:sym typeface="Avenir Roman" panose="02000503020000020003"/>
              </a:defRPr>
            </a:pPr>
            <a:r>
              <a:t>序列回帖这个词其实是从英文 reads mapping 翻译过来的，所以听起来有那么一点不好理解。所谓 reads mapping，其实就是把 以碎片形式存在的序列像拼图一样找到正确的位置，重新拼回去。只是这个拼图的工程量巨大，比拼清明上河图的工程量大得到，因为一次测序能包含至少几百万个测序片段。那么为了如何快速、高效、准确的完成这个拼图呢？有没有可能我们能够对照着他原来的样子，这样事情就变得简单许多了。RNA-seq 的reads 回帖基本上是类似的原理，因为不同人之间的序列差异大约在1%左右，因此我们可以在有一定的 mismatch 容忍度的前提下，用已经进行全基因组测序的结果当做参考基因组，也就是说我们找到了拼图原来的样子，然后我们将 reads去和参考基因组进行比对，也就是 mapping，就能够找到片段序列的匹配位置了。这样我们解决了序列回帖的难题所在，即将成千上万甚至上几亿条reads在合理的时间内比对到参考基因组上，并且保证错误率在接受范围内。</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noRot="1" noChangeAspect="1"/>
          </p:cNvSpPr>
          <p:nvPr>
            <p:ph type="sldImg"/>
          </p:nvPr>
        </p:nvSpPr>
        <p:spPr>
          <a:xfrm>
            <a:off x="381000" y="685800"/>
            <a:ext cx="6096000" cy="3429000"/>
          </a:xfrm>
          <a:prstGeom prst="rect">
            <a:avLst/>
          </a:prstGeom>
        </p:spPr>
        <p:txBody>
          <a:bodyPr/>
          <a:lstStyle/>
          <a:p>
            <a:endParaRPr/>
          </a:p>
        </p:txBody>
      </p:sp>
      <p:sp>
        <p:nvSpPr>
          <p:cNvPr id="435" name="Shape 435"/>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r>
              <a:t>前面课程中也提到了 RNA-seq能够解决不同类型的问题，比如说找差异表达基因或寻找新的可变剪切，那么针对不同问题，也会产生不同序列回帖的目的。因为RNA-Seq不同于DNA-Seq，DNA在转录成mRNA的时候会把内含子部分去掉。所以mRNA反转的cDNA如果比对不到参考序列，会被分开，重新比对一次，判断中间是否有内含子。基于此，如果RNA-seq 实验的目的是为了寻找差异表达基因，那么单纯只需要确定不同的read计数就行的话，我们可以用bowtie, bwa这类比对工具；如果是需要去找到新的转录本或者 检测RNA的可变剪切，就需要TopHat, HISAT2或者是STAR这类工具用于找到剪切位点。</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xfrm>
            <a:off x="381000" y="685800"/>
            <a:ext cx="6096000" cy="3429000"/>
          </a:xfrm>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r>
              <a:t>这类用于序列比对的软件到目前已经有非常庞大的数量了！并且针对各种平台、对于不同情况有着不同参数的考量。大家如果想要了解更多的软件，可以跟着这个链接去看一下。目前，应用于 RNA-seq 的最常用的回帖软件有 bowtie、Tophat、STAR、和 HISAT。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xfrm>
            <a:off x="381000" y="685800"/>
            <a:ext cx="6096000" cy="3429000"/>
          </a:xfrm>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r>
              <a:t>HISAT2是一个利用大量覆盖整个基因组的FM索引，从而能够将 RNA-seq 测序片段与基因组进行快速比对的序列回帖工具。软件的下载和安装都可以通过搜索，并从它官网上得到指导完成。</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xfrm>
            <a:off x="381000" y="685800"/>
            <a:ext cx="6096000" cy="3429000"/>
          </a:xfrm>
          <a:prstGeom prst="rect">
            <a:avLst/>
          </a:prstGeom>
        </p:spPr>
        <p:txBody>
          <a:bodyPr/>
          <a:lstStyle/>
          <a:p>
            <a:endParaRPr/>
          </a:p>
        </p:txBody>
      </p:sp>
      <p:sp>
        <p:nvSpPr>
          <p:cNvPr id="472" name="Shape 472"/>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r>
              <a:t>在开始使用 HISAT2进行序列回帖之前，我们首先要下载或者构建参考基因组的索引文件，用拼图类比的话实际上是专门为清明上河图做的目录，目的是为了进一步的提高回帖效率。一般情况下回帖工具会通过一些算法将常用的基因组序列转换成 index 并存储起来，我们可以直接下载现成的。在某些特殊情况下，我们需要自己构建基因组索引，比如说，你在研究一个非常小众的物种，目前没有现成的，或者你要研究的对象有着特别的序列，那么这些情况下就需要自行构建一个专门的索引。具体的构建方法由于时间关系我就不进行展开说明了。</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xfrm>
            <a:off x="381000" y="685800"/>
            <a:ext cx="6096000" cy="3429000"/>
          </a:xfrm>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pPr>
              <a:lnSpc>
                <a:spcPct val="125000"/>
              </a:lnSpc>
              <a:defRPr sz="2400">
                <a:latin typeface="Avenir" panose="02000503020000020003"/>
                <a:ea typeface="Avenir" panose="02000503020000020003"/>
                <a:cs typeface="Avenir" panose="02000503020000020003"/>
                <a:sym typeface="Avenir Roman" panose="02000503020000020003"/>
              </a:defRPr>
            </a:pPr>
            <a:r>
              <a:t>好，如果我们成功在 RNA-seq 数据上利用 HISAT2进行了序列回帖，我们会得到一个什么样的结果呢？首先我们会得到一个回帖情况的整体统计，包括你输入了多少 reads。</a:t>
            </a:r>
          </a:p>
          <a:p>
            <a:pPr>
              <a:lnSpc>
                <a:spcPct val="125000"/>
              </a:lnSpc>
              <a:defRPr sz="2400">
                <a:latin typeface="Avenir" panose="02000503020000020003"/>
                <a:ea typeface="Avenir" panose="02000503020000020003"/>
                <a:cs typeface="Avenir" panose="02000503020000020003"/>
                <a:sym typeface="Avenir Roman" panose="02000503020000020003"/>
              </a:defRPr>
            </a:pPr>
            <a:r>
              <a:t>其中有多少 reads 一次都没有匹配到基因组上，有多少 reads正好匹配一次，还有些 reads能够回帖到基因组多个地方。这些带着位置信息的 reads 被存储在长成这样子的文件中，这个文件由两部分组成，一部分以@符号开头，叫做 SAM 文件的 header，里面记录了该文件的一些注释信息，剩下的部分是比对结果的部分。注释中会用到一些 tag，最常见的比如@HD，说明符合标准的版本、对比序列的排列顺序；</a:t>
            </a:r>
          </a:p>
          <a:p>
            <a:pPr>
              <a:lnSpc>
                <a:spcPct val="125000"/>
              </a:lnSpc>
              <a:defRPr sz="2400">
                <a:latin typeface="Avenir" panose="02000503020000020003"/>
                <a:ea typeface="Avenir" panose="02000503020000020003"/>
                <a:cs typeface="Avenir" panose="02000503020000020003"/>
                <a:sym typeface="Avenir Roman" panose="02000503020000020003"/>
              </a:defRPr>
            </a:pPr>
            <a:r>
              <a:t>@SQ，参考序列说明；</a:t>
            </a:r>
          </a:p>
          <a:p>
            <a:pPr>
              <a:lnSpc>
                <a:spcPct val="125000"/>
              </a:lnSpc>
              <a:defRPr sz="2400">
                <a:latin typeface="Avenir" panose="02000503020000020003"/>
                <a:ea typeface="Avenir" panose="02000503020000020003"/>
                <a:cs typeface="Avenir" panose="02000503020000020003"/>
                <a:sym typeface="Avenir Roman" panose="02000503020000020003"/>
              </a:defRPr>
            </a:pPr>
            <a:r>
              <a:t>@PG，使用的程序说明；</a:t>
            </a:r>
          </a:p>
          <a:p>
            <a:pPr>
              <a:lnSpc>
                <a:spcPct val="125000"/>
              </a:lnSpc>
              <a:defRPr sz="2400">
                <a:latin typeface="Avenir" panose="02000503020000020003"/>
                <a:ea typeface="Avenir" panose="02000503020000020003"/>
                <a:cs typeface="Avenir" panose="02000503020000020003"/>
                <a:sym typeface="Avenir Roman" panose="02000503020000020003"/>
              </a:defRPr>
            </a:pPr>
            <a:r>
              <a:t>比对结果部分每一行表示一个测序片段，每一列表示该测序片段的一个信息字段，一般是 11列。我这里提几个你们可能更感兴趣的字段说一下，首先是这个测序片段名字，一般与输入的 fastq文件的片段名字相同；然后是第4列，记录了比对上的位置。需要注意的是这个地方是从1开始计数的。如果没有比对上，这里就会写一个0。然后第5列记录了序列回帖的质量，这个质量分数越高，说明该片段比对到参考基因组上的位置越唯一。第四列为测序片段的序列信息。也就是说这样一个 SAM文件就包含了我们接下来分析时所需要的所有信息了。这个时候人们意识到一个问题了，几百万个测序片段一行一行写在这个文件里，这个文件得多大，我之后来读取这个文件岂不是非常累？</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Shape 523"/>
          <p:cNvSpPr>
            <a:spLocks noGrp="1" noRot="1" noChangeAspect="1"/>
          </p:cNvSpPr>
          <p:nvPr>
            <p:ph type="sldImg"/>
          </p:nvPr>
        </p:nvSpPr>
        <p:spPr>
          <a:xfrm>
            <a:off x="381000" y="685800"/>
            <a:ext cx="6096000" cy="3429000"/>
          </a:xfrm>
          <a:prstGeom prst="rect">
            <a:avLst/>
          </a:prstGeom>
        </p:spPr>
        <p:txBody>
          <a:bodyPr/>
          <a:lstStyle/>
          <a:p>
            <a:endParaRPr/>
          </a:p>
        </p:txBody>
      </p:sp>
      <p:sp>
        <p:nvSpPr>
          <p:cNvPr id="524" name="Shape 524"/>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r>
              <a:t>那么有没有不丢失信息下更为精简，更为效率的存储方式呢？有的， BAM是SAM的二进制格式，两者记录的信息相同，只是BAM文件占用储存空间更小，运算更快。好奇为什么储存空间变小了是吗？这是因为 BAM 文件是压缩的二进制文件，并且如果通过排序使得相似的内容排在一起，文件的压缩比还会进一步提高，同时，二进制文件更方便计算机处理，因此运算也会更快。我们一般使用 SAMtools 进行将 SAM、BAM 文件之间的相互转换。以及 BAM 文件的排序和索引等。这里我列举了一个将 SAM 转换成 BAM 的例子，大家可以试一下，第一行是将 SAM 文件转成 BAM格式，第二行是对 BAM 文件进行排序并保存成一个新的 BAM 文件，第三行是将排好序的 BAM 文件进行索引。方便我们下一步来提取每个基因上落上了多少个 reads。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xfrm>
            <a:off x="381000" y="685800"/>
            <a:ext cx="6096000" cy="3429000"/>
          </a:xfrm>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r>
              <a:t>也就是基因表达谱的获取。RNA-seq 实验中我们如何确定基因的表达水平呢？一般来说，基因表达水平决定了落在该基因上的 reads 个数。反过来我们可以用检测到的 reads 个数表征该基因的表达水平。那么需要我们自己算吗？大多数情况下都不用的。</a:t>
            </a:r>
          </a:p>
          <a:p>
            <a:r>
              <a:rPr>
                <a:sym typeface="+mn-ea"/>
              </a:rPr>
              <a:t>基因的表达水平决定 &lt;-&gt; 落在该基因上的reads个数。</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r>
              <a:t>也就是把高通量测序技术应用到由 RNA 逆转录生成的 cDNA 上，从而获得来自不同基因的RNA 片段在特定样本中的含量。</a:t>
            </a:r>
            <a:r>
              <a:rPr dirty="0" err="1">
                <a:latin typeface="Arial" panose="020B0604020202020204" pitchFamily="34" charset="0"/>
                <a:ea typeface="+mn-ea"/>
                <a:cs typeface="Arial" panose="020B0604020202020204" pitchFamily="34" charset="0"/>
                <a:sym typeface="Helvetica" panose="020B0604020202020204"/>
              </a:rPr>
              <a:t>把高通量测序技术应用到由</a:t>
            </a:r>
            <a:r>
              <a:rPr dirty="0">
                <a:latin typeface="Arial" panose="020B0604020202020204" pitchFamily="34" charset="0"/>
                <a:ea typeface="+mn-ea"/>
                <a:cs typeface="Arial" panose="020B0604020202020204" pitchFamily="34" charset="0"/>
                <a:sym typeface="Helvetica" panose="020B0604020202020204"/>
              </a:rPr>
              <a:t> RNA </a:t>
            </a:r>
            <a:r>
              <a:rPr dirty="0" err="1">
                <a:latin typeface="Arial" panose="020B0604020202020204" pitchFamily="34" charset="0"/>
                <a:ea typeface="+mn-ea"/>
                <a:cs typeface="Arial" panose="020B0604020202020204" pitchFamily="34" charset="0"/>
                <a:sym typeface="Helvetica" panose="020B0604020202020204"/>
              </a:rPr>
              <a:t>逆转录生成的</a:t>
            </a:r>
            <a:r>
              <a:rPr dirty="0">
                <a:latin typeface="Arial" panose="020B0604020202020204" pitchFamily="34" charset="0"/>
                <a:ea typeface="+mn-ea"/>
                <a:cs typeface="Arial" panose="020B0604020202020204" pitchFamily="34" charset="0"/>
                <a:sym typeface="Helvetica" panose="020B0604020202020204"/>
              </a:rPr>
              <a:t> cDNA </a:t>
            </a:r>
            <a:r>
              <a:rPr dirty="0" err="1">
                <a:latin typeface="Arial" panose="020B0604020202020204" pitchFamily="34" charset="0"/>
                <a:ea typeface="+mn-ea"/>
                <a:cs typeface="Arial" panose="020B0604020202020204" pitchFamily="34" charset="0"/>
                <a:sym typeface="Helvetica" panose="020B0604020202020204"/>
              </a:rPr>
              <a:t>上，从而获得来自不同基因的RNA</a:t>
            </a:r>
            <a:r>
              <a:rPr dirty="0">
                <a:latin typeface="Arial" panose="020B0604020202020204" pitchFamily="34" charset="0"/>
                <a:ea typeface="+mn-ea"/>
                <a:cs typeface="Arial" panose="020B0604020202020204" pitchFamily="34" charset="0"/>
                <a:sym typeface="Helvetica" panose="020B0604020202020204"/>
              </a:rPr>
              <a:t> </a:t>
            </a:r>
            <a:r>
              <a:rPr dirty="0" err="1">
                <a:latin typeface="Arial" panose="020B0604020202020204" pitchFamily="34" charset="0"/>
                <a:ea typeface="+mn-ea"/>
                <a:cs typeface="Arial" panose="020B0604020202020204" pitchFamily="34" charset="0"/>
                <a:sym typeface="Helvetica" panose="020B0604020202020204"/>
              </a:rPr>
              <a:t>片段在特定样本中的含量，这就是</a:t>
            </a:r>
            <a:r>
              <a:rPr dirty="0">
                <a:latin typeface="Arial" panose="020B0604020202020204" pitchFamily="34" charset="0"/>
                <a:ea typeface="+mn-ea"/>
                <a:cs typeface="Arial" panose="020B0604020202020204" pitchFamily="34" charset="0"/>
                <a:sym typeface="Helvetica" panose="020B0604020202020204"/>
              </a:rPr>
              <a:t> </a:t>
            </a:r>
            <a:r>
              <a:rPr dirty="0" err="1">
                <a:latin typeface="Arial" panose="020B0604020202020204" pitchFamily="34" charset="0"/>
                <a:ea typeface="+mn-ea"/>
                <a:cs typeface="Arial" panose="020B0604020202020204" pitchFamily="34" charset="0"/>
                <a:sym typeface="Helvetica" panose="020B0604020202020204"/>
              </a:rPr>
              <a:t>RNA测序（RNA-seq</a:t>
            </a:r>
            <a:r>
              <a:rPr dirty="0">
                <a:latin typeface="Arial" panose="020B0604020202020204" pitchFamily="34" charset="0"/>
                <a:ea typeface="+mn-ea"/>
                <a:cs typeface="Arial" panose="020B0604020202020204" pitchFamily="34" charset="0"/>
                <a:sym typeface="Helvetica" panose="020B0604020202020204"/>
              </a:rPr>
              <a:t>）。</a:t>
            </a:r>
            <a:endParaRPr b="0" dirty="0">
              <a:latin typeface="Arial" panose="020B0604020202020204" pitchFamily="34" charset="0"/>
              <a:ea typeface="+mn-ea"/>
              <a:cs typeface="Arial" panose="020B0604020202020204" pitchFamily="34" charset="0"/>
              <a:sym typeface="Helvetica" panose="020B0604020202020204"/>
            </a:endParaRPr>
          </a:p>
          <a:p>
            <a:endParaRPr b="0" dirty="0">
              <a:latin typeface="Arial" panose="020B0604020202020204" pitchFamily="34" charset="0"/>
              <a:ea typeface="+mn-ea"/>
              <a:cs typeface="Arial" panose="020B0604020202020204" pitchFamily="34" charset="0"/>
              <a:sym typeface="Helvetica"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pPr>
              <a:lnSpc>
                <a:spcPct val="125000"/>
              </a:lnSpc>
              <a:defRPr sz="2400">
                <a:latin typeface="Avenir" panose="02000503020000020003"/>
                <a:ea typeface="Avenir" panose="02000503020000020003"/>
                <a:cs typeface="Avenir" panose="02000503020000020003"/>
                <a:sym typeface="Avenir Roman" panose="02000503020000020003"/>
              </a:defRPr>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lnSpc>
                <a:spcPct val="125000"/>
              </a:lnSpc>
              <a:defRPr sz="2400">
                <a:latin typeface="Avenir" panose="02000503020000020003"/>
                <a:ea typeface="Avenir" panose="02000503020000020003"/>
                <a:cs typeface="Avenir" panose="02000503020000020003"/>
                <a:sym typeface="Avenir Roman" panose="02000503020000020003"/>
              </a:defRPr>
            </a:pPr>
            <a:r>
              <a:t>研究人员统计完每个基因上的 reads count 之后发现了一个新的问题，如果基因的转录区域越长，那么会有越多的reads被回帖到这个基因上；如果测序的深度越深，那么会有越多的reads被回帖到这套数据的基因上。这样的话仅用 reads count 就没有办法比较不同的基因，不同样本之间的表达了，我们需要一些其他的方式来把基因表达水平标准化。</a:t>
            </a:r>
          </a:p>
          <a:p>
            <a:pPr>
              <a:lnSpc>
                <a:spcPct val="125000"/>
              </a:lnSpc>
              <a:defRPr sz="2400">
                <a:latin typeface="Avenir" panose="02000503020000020003"/>
                <a:ea typeface="Avenir" panose="02000503020000020003"/>
                <a:cs typeface="Avenir" panose="02000503020000020003"/>
                <a:sym typeface="Avenir Roman" panose="02000503020000020003"/>
              </a:defRPr>
            </a:pPr>
            <a:r>
              <a:t>一种常用的表示方式是 FPKM，也叫 RPKM，一个针对双端测序、一个针对单端测序。他表示的是 Reads per kilobase million，什么意思呢？就是把刚刚提到的两个因素考虑进来，进行控制，一方面除以基因长度，一方面除以整个测序的 reads 数，得到了这么一个值，这样换算下来的 FPKM 值一般等于0.3到1个 Transcript。</a:t>
            </a:r>
          </a:p>
          <a:p>
            <a:pPr>
              <a:lnSpc>
                <a:spcPct val="125000"/>
              </a:lnSpc>
              <a:defRPr sz="2400">
                <a:latin typeface="Avenir" panose="02000503020000020003"/>
                <a:ea typeface="Avenir" panose="02000503020000020003"/>
                <a:cs typeface="Avenir" panose="02000503020000020003"/>
                <a:sym typeface="Avenir Roman" panose="02000503020000020003"/>
              </a:defRPr>
            </a:pPr>
            <a:r>
              <a:t>另外一种常用的表示方式是 TPM，Transcripts Per Million，相比于 FPKM 而言，相同点也是同样考虑了基因长度和测序深度，不同的地方在于，TPM 计算时首先是将所有基因的reads count 用基因长度进行矫正，之后基于校正后的 counts 数目计算总的测序数目，再进行测序深度的矫正，这样两种表示方式目前都有比较广泛的应用，大家用的时候注意统一。</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xfrm>
            <a:off x="381000" y="685800"/>
            <a:ext cx="6096000" cy="3429000"/>
          </a:xfrm>
          <a:prstGeom prst="rect">
            <a:avLst/>
          </a:prstGeom>
        </p:spPr>
        <p:txBody>
          <a:bodyPr/>
          <a:lstStyle/>
          <a:p>
            <a:endParaRPr/>
          </a:p>
        </p:txBody>
      </p:sp>
      <p:sp>
        <p:nvSpPr>
          <p:cNvPr id="540" name="Shape 540"/>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r>
              <a:t>我们可以利用一些现成的软件，比如 htseq-count 来统计基因上reads 的个数。由于 RNA-seq 的reads 可能会出现一个片段来自两个外显子，另外基因也还有可能会重叠，所以 htseq-count 提供了这样三种模式用不同的策略处理不同的情况，例如 union 模式下，当reads与某基因有重叠，即可算做该基因的表达，但同时如果有另一基因也与该 reads重叠，则无法判断这个 reads 到底是属于哪个基因的了，另外还有一个相对较松的只要有重叠就算哪个基因的 intersection-nonempty 模式，和严格的重叠，intersection-strict 模式需要测序片段与基因完全重叠。一般情况下，推荐大家使用 union 模式。</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noRot="1" noChangeAspect="1"/>
          </p:cNvSpPr>
          <p:nvPr>
            <p:ph type="sldImg"/>
          </p:nvPr>
        </p:nvSpPr>
        <p:spPr>
          <a:xfrm>
            <a:off x="381000" y="685800"/>
            <a:ext cx="6096000" cy="3429000"/>
          </a:xfrm>
          <a:prstGeom prst="rect">
            <a:avLst/>
          </a:prstGeom>
        </p:spPr>
        <p:txBody>
          <a:bodyPr/>
          <a:lstStyle/>
          <a:p>
            <a:endParaRPr/>
          </a:p>
        </p:txBody>
      </p:sp>
      <p:sp>
        <p:nvSpPr>
          <p:cNvPr id="564" name="Shape 564"/>
          <p:cNvSpPr>
            <a:spLocks noGrp="1"/>
          </p:cNvSpPr>
          <p:nvPr>
            <p:ph type="body" sz="quarter" idx="1"/>
          </p:nvPr>
        </p:nvSpPr>
        <p:spPr>
          <a:prstGeom prst="rect">
            <a:avLst/>
          </a:prstGeom>
        </p:spPr>
        <p:txBody>
          <a:bodyPr/>
          <a:lstStyle/>
          <a:p>
            <a:pPr>
              <a:lnSpc>
                <a:spcPct val="125000"/>
              </a:lnSpc>
              <a:defRPr sz="2400">
                <a:latin typeface="Avenir" panose="02000503020000020003"/>
                <a:ea typeface="Avenir" panose="02000503020000020003"/>
                <a:cs typeface="Avenir" panose="02000503020000020003"/>
                <a:sym typeface="Avenir Roman" panose="02000503020000020003"/>
              </a:defRPr>
            </a:pPr>
            <a:r>
              <a:t>那么接下来我们学一下怎么利用 StringTie 来直接从 BAM 文件获取到这些基因表达值。</a:t>
            </a:r>
          </a:p>
          <a:p>
            <a:pPr>
              <a:lnSpc>
                <a:spcPct val="125000"/>
              </a:lnSpc>
              <a:defRPr sz="2400">
                <a:latin typeface="Avenir" panose="02000503020000020003"/>
                <a:ea typeface="Avenir" panose="02000503020000020003"/>
                <a:cs typeface="Avenir" panose="02000503020000020003"/>
                <a:sym typeface="Avenir Roman" panose="02000503020000020003"/>
              </a:defRPr>
            </a:pPr>
            <a:r>
              <a:t>StringTie是一个应用流神经网络算法和可选的de novo组装进行转录本组装并预计表达水平的工具。它与之前的一些软件比如 cufflink 相比实现了更完整、更准确的基因重建，并更好地预测了表达水平。</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a:spLocks noGrp="1" noRot="1" noChangeAspect="1"/>
          </p:cNvSpPr>
          <p:nvPr>
            <p:ph type="sldImg"/>
          </p:nvPr>
        </p:nvSpPr>
        <p:spPr>
          <a:xfrm>
            <a:off x="381000" y="685800"/>
            <a:ext cx="6096000" cy="3429000"/>
          </a:xfrm>
          <a:prstGeom prst="rect">
            <a:avLst/>
          </a:prstGeom>
        </p:spPr>
        <p:txBody>
          <a:bodyPr/>
          <a:lstStyle/>
          <a:p>
            <a:endParaRPr/>
          </a:p>
        </p:txBody>
      </p:sp>
      <p:sp>
        <p:nvSpPr>
          <p:cNvPr id="573" name="Shape 573"/>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r>
              <a:t>大家可以搜索这个工具。下载对应系统的源代码安装压缩包并按照图里面所示的步骤进行解压并安装。</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noRot="1" noChangeAspect="1"/>
          </p:cNvSpPr>
          <p:nvPr>
            <p:ph type="sldImg"/>
          </p:nvPr>
        </p:nvSpPr>
        <p:spPr>
          <a:xfrm>
            <a:off x="381000" y="685800"/>
            <a:ext cx="6096000" cy="3429000"/>
          </a:xfrm>
          <a:prstGeom prst="rect">
            <a:avLst/>
          </a:prstGeom>
        </p:spPr>
        <p:txBody>
          <a:bodyPr/>
          <a:lstStyle/>
          <a:p>
            <a:endParaRPr/>
          </a:p>
        </p:txBody>
      </p:sp>
      <p:sp>
        <p:nvSpPr>
          <p:cNvPr id="586" name="Shape 586"/>
          <p:cNvSpPr>
            <a:spLocks noGrp="1"/>
          </p:cNvSpPr>
          <p:nvPr>
            <p:ph type="body" sz="quarter" idx="1"/>
          </p:nvPr>
        </p:nvSpPr>
        <p:spPr>
          <a:prstGeom prst="rect">
            <a:avLst/>
          </a:prstGeom>
        </p:spPr>
        <p:txBody>
          <a:bodyPr/>
          <a:lstStyle/>
          <a:p>
            <a:pPr>
              <a:lnSpc>
                <a:spcPct val="125000"/>
              </a:lnSpc>
              <a:defRPr sz="2400">
                <a:latin typeface="Avenir" panose="02000503020000020003"/>
                <a:ea typeface="Avenir" panose="02000503020000020003"/>
                <a:cs typeface="Avenir" panose="02000503020000020003"/>
                <a:sym typeface="Avenir Roman" panose="02000503020000020003"/>
              </a:defRPr>
            </a:pPr>
            <a:r>
              <a:t>运行StringTie时，输入给他 BAM 文件所在位置即可。</a:t>
            </a:r>
          </a:p>
          <a:p>
            <a:pPr>
              <a:lnSpc>
                <a:spcPct val="125000"/>
              </a:lnSpc>
              <a:defRPr sz="2400">
                <a:latin typeface="Avenir" panose="02000503020000020003"/>
                <a:ea typeface="Avenir" panose="02000503020000020003"/>
                <a:cs typeface="Avenir" panose="02000503020000020003"/>
                <a:sym typeface="Avenir Roman" panose="02000503020000020003"/>
              </a:defRPr>
            </a:pPr>
            <a:r>
              <a:t>需要注意的是，输入的BAM文件必须是排序好的。如果需要检测转录本的剪接位点。那么需要加上参数 –dta。同时我们可以给 StringTie 提供基因组的参考注释文件，也就是告诉它每个基因在什么地方，这些已知的信息会帮助这个工具去判断和组装转录本。一般对于人或者小鼠等典型的模式生物，这些注释文件都会以 gtf 或者 gff格式 下载到，最好是提供这些注释文件。</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pPr>
              <a:lnSpc>
                <a:spcPct val="125000"/>
              </a:lnSpc>
              <a:defRPr sz="2400">
                <a:latin typeface="Avenir" panose="02000503020000020003"/>
                <a:ea typeface="Avenir" panose="02000503020000020003"/>
                <a:cs typeface="Avenir" panose="02000503020000020003"/>
                <a:sym typeface="Avenir Roman" panose="02000503020000020003"/>
              </a:defRPr>
            </a:pPr>
            <a:r>
              <a:t>设置好参数及输入后，stringtie通常会产生这样几个输出文件：1、一个记录组装的转录本信息的GTF格式文件，如果需要检测新的可变剪切，则需要重点阅读这个结果。2、用于记录基因丰度信息的Tab文件，即以 Tab 分隔的每个基因上的 reads 个数及 FPKM 值。这两个文件基本上就能满足大部分需求了。</a:t>
            </a:r>
          </a:p>
          <a:p>
            <a:pPr>
              <a:lnSpc>
                <a:spcPct val="125000"/>
              </a:lnSpc>
              <a:defRPr sz="2400">
                <a:latin typeface="Avenir" panose="02000503020000020003"/>
                <a:ea typeface="Avenir" panose="02000503020000020003"/>
                <a:cs typeface="Avenir" panose="02000503020000020003"/>
                <a:sym typeface="Avenir Roman" panose="02000503020000020003"/>
              </a:defRPr>
            </a:pPr>
            <a:r>
              <a:t>如果你在运行的时候还加上了一些额外的参数，</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62CF3-6FCD-6942-573C-4E2EC802DF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13454C-B14F-B617-0346-E486D79BA38B}"/>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8D534E6E-EFC9-E825-2108-284573B69BB8}"/>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6085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0CC6C-1C68-7D15-4129-5EFDF3CFE5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66F4CF-7590-5925-B951-B2D9786655F1}"/>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A8D460CF-6574-4038-AD2D-977326FF6473}"/>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67301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Differential gene expression analysis is a crucial area in bioinformatics and genomics, and it serves several important purposes</a:t>
            </a:r>
            <a:r>
              <a:rPr lang="en-US" altLang="zh-CN" dirty="0"/>
              <a:t>, including</a:t>
            </a:r>
            <a:r>
              <a:rPr lang="zh-CN" altLang="en-US" dirty="0"/>
              <a:t>:</a:t>
            </a:r>
          </a:p>
          <a:p>
            <a:r>
              <a:rPr lang="en-US" altLang="zh-CN" dirty="0"/>
              <a:t>1. </a:t>
            </a:r>
            <a:r>
              <a:rPr lang="zh-CN" altLang="en-US" dirty="0"/>
              <a:t>Revealing Biological Mechanisms</a:t>
            </a:r>
            <a:r>
              <a:rPr lang="en-US" altLang="zh-CN" dirty="0"/>
              <a:t>, 2. </a:t>
            </a:r>
            <a:r>
              <a:rPr lang="zh-CN" altLang="en-US" dirty="0"/>
              <a:t>Identifying Biomarkers: In disease research,</a:t>
            </a:r>
            <a:r>
              <a:rPr lang="en-US" altLang="zh-CN" dirty="0"/>
              <a:t> 3.</a:t>
            </a:r>
            <a:r>
              <a:rPr lang="zh-CN" altLang="en-US" dirty="0"/>
              <a:t>Understanding Environmental Impact</a:t>
            </a:r>
            <a:r>
              <a:rPr lang="en-US" altLang="zh-CN" dirty="0"/>
              <a:t> 4.</a:t>
            </a:r>
            <a:r>
              <a:rPr lang="zh-CN" altLang="en-US" dirty="0"/>
              <a:t>Target Gene Identification</a:t>
            </a:r>
            <a:r>
              <a:rPr lang="en-US" altLang="zh-CN" dirty="0"/>
              <a:t> 5.</a:t>
            </a:r>
            <a:r>
              <a:rPr lang="zh-CN" altLang="en-US" dirty="0"/>
              <a:t>Advancing Translational Medicine</a:t>
            </a:r>
          </a:p>
          <a:p>
            <a:endParaRPr lang="zh-CN" altLang="en-US" dirty="0"/>
          </a:p>
          <a:p>
            <a:r>
              <a:rPr lang="zh-CN" altLang="en-US" dirty="0"/>
              <a:t>When analyzing differential expression of genes (DEGs), several statistical indicators are used to measure the significance and magnitude of gene expression changes between conditions. The key indicators include:</a:t>
            </a:r>
          </a:p>
          <a:p>
            <a:endParaRPr lang="zh-CN" altLang="en-US" dirty="0"/>
          </a:p>
          <a:p>
            <a:r>
              <a:rPr lang="zh-CN" altLang="en-US" dirty="0"/>
              <a:t>Fold Change (FC):</a:t>
            </a:r>
          </a:p>
          <a:p>
            <a:r>
              <a:rPr lang="zh-CN" altLang="en-US" dirty="0"/>
              <a:t>Definition: Fold change measures the ratio of expression levels between two conditions (e.g., treated vs. control). It indicates how much a gene's expression has increased or decreased.</a:t>
            </a:r>
          </a:p>
          <a:p>
            <a:r>
              <a:rPr lang="zh-CN" altLang="en-US" dirty="0"/>
              <a:t>Interpretation: Generally, genes with higher fold changes (e.g., &gt;2-fold increase or &lt;0.5-fold decrease) are considered biologically meaningful.</a:t>
            </a:r>
          </a:p>
          <a:p>
            <a:r>
              <a:rPr lang="zh-CN" altLang="en-US" dirty="0"/>
              <a:t>Log Transformation: Often expressed as log2(fold change) to make up- and down-regulation symmetrical (e.g., +1 for a 2-fold increase, -1 for a 2-fold decrease).</a:t>
            </a:r>
          </a:p>
          <a:p>
            <a:endParaRPr lang="zh-CN" altLang="en-US" dirty="0"/>
          </a:p>
          <a:p>
            <a:r>
              <a:rPr lang="zh-CN" altLang="en-US" dirty="0"/>
              <a:t>p-Value:</a:t>
            </a:r>
          </a:p>
          <a:p>
            <a:r>
              <a:rPr lang="zh-CN" altLang="en-US" dirty="0"/>
              <a:t>Definition: The p-value tests the hypothesis that there is no difference in gene expression between two conditions. A low p-value indicates strong evidence against this null hypothesis.</a:t>
            </a:r>
          </a:p>
          <a:p>
            <a:r>
              <a:rPr lang="zh-CN" altLang="en-US" dirty="0"/>
              <a:t>Interpretation: Generally, a threshold (e.g., p &lt; 0.05) is set, but it alone does not account for multiple testing across thousands of genes.</a:t>
            </a:r>
          </a:p>
          <a:p>
            <a:endParaRPr lang="zh-CN" altLang="en-US" dirty="0"/>
          </a:p>
          <a:p>
            <a:r>
              <a:rPr lang="zh-CN" altLang="en-US" dirty="0"/>
              <a:t>Adjusted p-Value (False Discovery Rate, FDR):</a:t>
            </a:r>
          </a:p>
          <a:p>
            <a:r>
              <a:rPr lang="zh-CN" altLang="en-US" dirty="0"/>
              <a:t>Definition: The adjusted p-value, often using the False Discovery Rate (FDR) method, corrects for multiple comparisons to reduce the number of false positives when testing thousands of genes.</a:t>
            </a:r>
          </a:p>
          <a:p>
            <a:r>
              <a:rPr lang="zh-CN" altLang="en-US" dirty="0"/>
              <a:t>Interpretation: An FDR threshold (e.g., FDR &lt; 0.05) is commonly applied to select significantly differentially expressed genes.</a:t>
            </a:r>
            <a:r>
              <a:rPr lang="en-US" altLang="zh-CN" dirty="0"/>
              <a:t>(</a:t>
            </a:r>
            <a:r>
              <a:rPr lang="zh-CN" altLang="en-US" dirty="0"/>
              <a:t>再整一页</a:t>
            </a:r>
            <a:r>
              <a:rPr lang="en-US" altLang="zh-CN" dirty="0"/>
              <a:t>PPT</a:t>
            </a:r>
            <a:r>
              <a:rPr lang="zh-CN" altLang="en-US" dirty="0"/>
              <a:t>给个表格，行是三种方法，列写一下定义、常用的</a:t>
            </a:r>
            <a:r>
              <a:rPr lang="en-US" altLang="zh-CN" dirty="0"/>
              <a:t>threshold)</a:t>
            </a:r>
          </a:p>
          <a:p>
            <a:endParaRPr lang="en-US" altLang="zh-CN" dirty="0"/>
          </a:p>
          <a:p>
            <a:r>
              <a:rPr lang="zh-CN" altLang="en-US" dirty="0"/>
              <a:t>选择合适的方法也写个</a:t>
            </a:r>
            <a:r>
              <a:rPr lang="en-US" altLang="zh-CN" dirty="0"/>
              <a:t>2*2</a:t>
            </a:r>
            <a:r>
              <a:rPr lang="zh-CN" altLang="en-US" dirty="0"/>
              <a:t>的表格吧，行是有无生物学重复，列是大样本还是小样本</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Differential gene expression analysis is a crucial area in bioinformatics and genomics, and it serves several important purposes</a:t>
            </a:r>
            <a:r>
              <a:rPr lang="en-US" altLang="zh-CN" dirty="0"/>
              <a:t>, including</a:t>
            </a:r>
            <a:r>
              <a:rPr lang="zh-CN" altLang="en-US" dirty="0"/>
              <a:t>:</a:t>
            </a:r>
          </a:p>
          <a:p>
            <a:r>
              <a:rPr lang="en-US" altLang="zh-CN" dirty="0"/>
              <a:t>1. </a:t>
            </a:r>
            <a:r>
              <a:rPr lang="zh-CN" altLang="en-US" dirty="0"/>
              <a:t>Revealing Biological Mechanisms</a:t>
            </a:r>
            <a:r>
              <a:rPr lang="en-US" altLang="zh-CN" dirty="0"/>
              <a:t>, 2. </a:t>
            </a:r>
            <a:r>
              <a:rPr lang="zh-CN" altLang="en-US" dirty="0"/>
              <a:t>Identifying Biomarkers: In disease research,</a:t>
            </a:r>
            <a:r>
              <a:rPr lang="en-US" altLang="zh-CN" dirty="0"/>
              <a:t> 3.</a:t>
            </a:r>
            <a:r>
              <a:rPr lang="zh-CN" altLang="en-US" dirty="0"/>
              <a:t>Understanding Environmental Impact</a:t>
            </a:r>
            <a:r>
              <a:rPr lang="en-US" altLang="zh-CN" dirty="0"/>
              <a:t> 4.</a:t>
            </a:r>
            <a:r>
              <a:rPr lang="zh-CN" altLang="en-US" dirty="0"/>
              <a:t>Target Gene Identification</a:t>
            </a:r>
            <a:r>
              <a:rPr lang="en-US" altLang="zh-CN" dirty="0"/>
              <a:t> 5.</a:t>
            </a:r>
            <a:r>
              <a:rPr lang="zh-CN" altLang="en-US" dirty="0"/>
              <a:t>Advancing Translational Medicine</a:t>
            </a:r>
          </a:p>
          <a:p>
            <a:endParaRPr lang="zh-CN" altLang="en-US" dirty="0"/>
          </a:p>
          <a:p>
            <a:r>
              <a:rPr lang="zh-CN" altLang="en-US" dirty="0"/>
              <a:t>When analyzing differential expression of genes (DEGs), several statistical indicators are used to measure the significance and magnitude of gene expression changes between conditions. The key indicators include:</a:t>
            </a:r>
          </a:p>
          <a:p>
            <a:endParaRPr lang="zh-CN" altLang="en-US" dirty="0"/>
          </a:p>
          <a:p>
            <a:r>
              <a:rPr lang="zh-CN" altLang="en-US" dirty="0"/>
              <a:t>Fold Change (FC):</a:t>
            </a:r>
          </a:p>
          <a:p>
            <a:r>
              <a:rPr lang="zh-CN" altLang="en-US" dirty="0"/>
              <a:t>Definition: Fold change measures the ratio of expression levels between two conditions (e.g., treated vs. control). It indicates how much a gene's expression has increased or decreased.</a:t>
            </a:r>
          </a:p>
          <a:p>
            <a:r>
              <a:rPr lang="zh-CN" altLang="en-US" dirty="0"/>
              <a:t>Interpretation: Generally, genes with higher fold changes (e.g., &gt;2-fold increase or &lt;0.5-fold decrease) are considered biologically meaningful.</a:t>
            </a:r>
          </a:p>
          <a:p>
            <a:r>
              <a:rPr lang="zh-CN" altLang="en-US" dirty="0"/>
              <a:t>Log Transformation: Often expressed as log2(fold change) to make up- and down-regulation symmetrical (e.g., +1 for a 2-fold increase, -1 for a 2-fold decrease).</a:t>
            </a:r>
          </a:p>
          <a:p>
            <a:endParaRPr lang="zh-CN" altLang="en-US" dirty="0"/>
          </a:p>
          <a:p>
            <a:r>
              <a:rPr lang="zh-CN" altLang="en-US" dirty="0"/>
              <a:t>p-Value:</a:t>
            </a:r>
          </a:p>
          <a:p>
            <a:r>
              <a:rPr lang="zh-CN" altLang="en-US" dirty="0"/>
              <a:t>Definition: The p-value tests the hypothesis that there is no difference in gene expression between two conditions. A low p-value indicates strong evidence against this null hypothesis.</a:t>
            </a:r>
          </a:p>
          <a:p>
            <a:r>
              <a:rPr lang="zh-CN" altLang="en-US" dirty="0"/>
              <a:t>Interpretation: Generally, a threshold (e.g., p &lt; 0.05) is set, but it alone does not account for multiple testing across thousands of genes.</a:t>
            </a:r>
          </a:p>
          <a:p>
            <a:endParaRPr lang="zh-CN" altLang="en-US" dirty="0"/>
          </a:p>
          <a:p>
            <a:r>
              <a:rPr lang="zh-CN" altLang="en-US" dirty="0"/>
              <a:t>Adjusted p-Value (False Discovery Rate, FDR):</a:t>
            </a:r>
          </a:p>
          <a:p>
            <a:r>
              <a:rPr lang="zh-CN" altLang="en-US" dirty="0"/>
              <a:t>Definition: The adjusted p-value, often using the False Discovery Rate (FDR) method, corrects for multiple comparisons to reduce the number of false positives when testing thousands of genes.</a:t>
            </a:r>
          </a:p>
          <a:p>
            <a:r>
              <a:rPr lang="zh-CN" altLang="en-US" dirty="0"/>
              <a:t>Interpretation: An FDR threshold (e.g., FDR &lt; 0.05) is commonly applied to select significantly differentially expressed genes.</a:t>
            </a:r>
            <a:r>
              <a:rPr lang="en-US" altLang="zh-CN" dirty="0"/>
              <a:t>(</a:t>
            </a:r>
            <a:r>
              <a:rPr lang="zh-CN" altLang="en-US" dirty="0"/>
              <a:t>再整一页</a:t>
            </a:r>
            <a:r>
              <a:rPr lang="en-US" altLang="zh-CN" dirty="0"/>
              <a:t>PPT</a:t>
            </a:r>
            <a:r>
              <a:rPr lang="zh-CN" altLang="en-US" dirty="0"/>
              <a:t>给个表格，行是三种方法，列写一下定义、常用的</a:t>
            </a:r>
            <a:r>
              <a:rPr lang="en-US" altLang="zh-CN" dirty="0"/>
              <a:t>threshold)</a:t>
            </a:r>
          </a:p>
          <a:p>
            <a:endParaRPr lang="en-US" altLang="zh-CN" dirty="0"/>
          </a:p>
          <a:p>
            <a:r>
              <a:rPr lang="zh-CN" altLang="en-US" dirty="0"/>
              <a:t>选择合适的方法也写个</a:t>
            </a:r>
            <a:r>
              <a:rPr lang="en-US" altLang="zh-CN" dirty="0"/>
              <a:t>2*2</a:t>
            </a:r>
            <a:r>
              <a:rPr lang="zh-CN" altLang="en-US" dirty="0"/>
              <a:t>的表格吧，行是有无生物学重复，列是大样本还是小样本</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sym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sym typeface="+mn-ea"/>
              </a:rPr>
              <a:t>这是根据 GFOLD 方法绘制的流程图，展示了从输入 RNA-seq 数据到输出排序的差异表达基因的关键步骤。流程分为以下几步：</a:t>
            </a:r>
          </a:p>
          <a:p>
            <a:endParaRPr lang="zh-CN" altLang="en-US" dirty="0">
              <a:sym typeface="+mn-ea"/>
            </a:endParaRPr>
          </a:p>
          <a:p>
            <a:r>
              <a:rPr lang="zh-CN" altLang="en-US" dirty="0">
                <a:sym typeface="+mn-ea"/>
              </a:rPr>
              <a:t>Input RNA-seq Data：输入 RNA-seq 原始计数数据。</a:t>
            </a:r>
          </a:p>
          <a:p>
            <a:r>
              <a:rPr lang="zh-CN" altLang="en-US" dirty="0">
                <a:sym typeface="+mn-ea"/>
              </a:rPr>
              <a:t>Normalization：对原始数据进行标准化，去除技术性偏差。</a:t>
            </a:r>
          </a:p>
          <a:p>
            <a:r>
              <a:rPr lang="zh-CN" altLang="en-US" dirty="0">
                <a:sym typeface="+mn-ea"/>
              </a:rPr>
              <a:t>Gene Expression Estimation：使用贝叶斯方法估计基因的表达水平。</a:t>
            </a:r>
          </a:p>
          <a:p>
            <a:r>
              <a:rPr lang="zh-CN" altLang="en-US" dirty="0">
                <a:sym typeface="+mn-ea"/>
              </a:rPr>
              <a:t>Positive &amp; Negative Score Calculation：计算每个基因的正负差异表达得分。</a:t>
            </a:r>
          </a:p>
          <a:p>
            <a:r>
              <a:rPr lang="zh-CN" altLang="en-US" dirty="0">
                <a:sym typeface="+mn-ea"/>
              </a:rPr>
              <a:t>GFOLD Calculation：计算 GFOLD 值，即广义 fold change。</a:t>
            </a:r>
          </a:p>
          <a:p>
            <a:r>
              <a:rPr lang="zh-CN" altLang="en-US" dirty="0">
                <a:sym typeface="+mn-ea"/>
              </a:rPr>
              <a:t>Ranking Genes：基于 GFOLD 值对基因进行排序。</a:t>
            </a:r>
          </a:p>
          <a:p>
            <a:r>
              <a:rPr lang="zh-CN" altLang="en-US" dirty="0">
                <a:sym typeface="+mn-ea"/>
              </a:rPr>
              <a:t>Final Output：输出排序后的差异表达基因列表。</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sym typeface="+mn-ea"/>
              </a:rPr>
              <a:t>Input RNA-seq Data：输入原始的 RNA-seq 计数数据。</a:t>
            </a:r>
          </a:p>
          <a:p>
            <a:r>
              <a:rPr lang="zh-CN" altLang="en-US">
                <a:sym typeface="+mn-ea"/>
              </a:rPr>
              <a:t>Normalization：对数据进行标准化，消除技术偏差。</a:t>
            </a:r>
          </a:p>
          <a:p>
            <a:r>
              <a:rPr lang="zh-CN" altLang="en-US">
                <a:sym typeface="+mn-ea"/>
              </a:rPr>
              <a:t>Variance Estimation Adjustment：调整方差估计，通常使用经验贝叶斯等方法平滑方差。</a:t>
            </a:r>
          </a:p>
          <a:p>
            <a:r>
              <a:rPr lang="zh-CN" altLang="en-US">
                <a:sym typeface="+mn-ea"/>
              </a:rPr>
              <a:t>Freedom Degree Adjustment：对自由度进行调整，以提高小样本情况下的稳健性。</a:t>
            </a:r>
          </a:p>
          <a:p>
            <a:r>
              <a:rPr lang="zh-CN" altLang="en-US">
                <a:sym typeface="+mn-ea"/>
              </a:rPr>
              <a:t>P-value Calculation：计算 t 统计量并得到 P 值。</a:t>
            </a:r>
          </a:p>
          <a:p>
            <a:r>
              <a:rPr lang="zh-CN" altLang="en-US">
                <a:sym typeface="+mn-ea"/>
              </a:rPr>
              <a:t>Multiple Testing Correction：进行多重检验校正，如 Benjamini-Hochberg 校正。</a:t>
            </a:r>
          </a:p>
          <a:p>
            <a:r>
              <a:rPr lang="zh-CN" altLang="en-US">
                <a:sym typeface="+mn-ea"/>
              </a:rPr>
              <a:t>Final Output：根据调整后的 P 值，筛选出显著的差异表达基因。</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sym typeface="+mn-ea"/>
              </a:rPr>
              <a:t> </a:t>
            </a:r>
            <a:r>
              <a:rPr lang="en-US" altLang="zh-CN" dirty="0">
                <a:sym typeface="+mn-ea"/>
              </a:rPr>
              <a:t>–</a:t>
            </a:r>
            <a:r>
              <a:rPr lang="zh-CN" altLang="en-US" dirty="0">
                <a:sym typeface="+mn-ea"/>
              </a:rPr>
              <a:t>input INPUT, -i INPUT</a:t>
            </a:r>
          </a:p>
          <a:p>
            <a:r>
              <a:rPr lang="zh-CN" altLang="en-US" dirty="0">
                <a:sym typeface="+mn-ea"/>
              </a:rPr>
              <a:t>                        Input count matrix for DESeq2</a:t>
            </a:r>
          </a:p>
          <a:p>
            <a:r>
              <a:rPr lang="zh-CN" altLang="en-US" dirty="0">
                <a:sym typeface="+mn-ea"/>
              </a:rPr>
              <a:t>  </a:t>
            </a:r>
            <a:r>
              <a:rPr lang="en-US" altLang="zh-CN" dirty="0">
                <a:sym typeface="+mn-ea"/>
              </a:rPr>
              <a:t>–</a:t>
            </a:r>
            <a:r>
              <a:rPr lang="zh-CN" altLang="en-US" dirty="0">
                <a:sym typeface="+mn-ea"/>
              </a:rPr>
              <a:t>output_dir OUTPUT_DIR, -o OUTPUT_DIR</a:t>
            </a:r>
          </a:p>
          <a:p>
            <a:r>
              <a:rPr lang="zh-CN" altLang="en-US" dirty="0">
                <a:sym typeface="+mn-ea"/>
              </a:rPr>
              <a:t>                        Directory for saving output</a:t>
            </a:r>
          </a:p>
          <a:p>
            <a:r>
              <a:rPr lang="zh-CN" altLang="en-US" dirty="0">
                <a:sym typeface="+mn-ea"/>
              </a:rPr>
              <a:t>  </a:t>
            </a:r>
            <a:r>
              <a:rPr lang="en-US" altLang="zh-CN" dirty="0">
                <a:sym typeface="+mn-ea"/>
              </a:rPr>
              <a:t>–</a:t>
            </a:r>
            <a:r>
              <a:rPr lang="zh-CN" altLang="en-US" dirty="0">
                <a:sym typeface="+mn-ea"/>
              </a:rPr>
              <a:t>species SPECIES, -s SPECIES</a:t>
            </a:r>
          </a:p>
          <a:p>
            <a:r>
              <a:rPr lang="zh-CN" altLang="en-US" dirty="0">
                <a:sym typeface="+mn-ea"/>
              </a:rPr>
              <a:t>                        Species for choosing .gtf for mapping gene id to gene name</a:t>
            </a:r>
          </a:p>
          <a:p>
            <a:r>
              <a:rPr lang="zh-CN" altLang="en-US" dirty="0">
                <a:sym typeface="+mn-ea"/>
              </a:rPr>
              <a:t>  </a:t>
            </a:r>
            <a:r>
              <a:rPr lang="en-US" altLang="zh-CN" dirty="0">
                <a:sym typeface="+mn-ea"/>
              </a:rPr>
              <a:t>–</a:t>
            </a:r>
            <a:r>
              <a:rPr lang="zh-CN" altLang="en-US" dirty="0">
                <a:sym typeface="+mn-ea"/>
              </a:rPr>
              <a:t>meta_file META_FILE, -m META_FILE</a:t>
            </a:r>
          </a:p>
          <a:p>
            <a:r>
              <a:rPr lang="zh-CN" altLang="en-US" dirty="0">
                <a:sym typeface="+mn-ea"/>
              </a:rPr>
              <a:t>                        Group informations for analysis</a:t>
            </a:r>
          </a:p>
          <a:p>
            <a:r>
              <a:rPr lang="zh-CN" altLang="en-US" dirty="0">
                <a:sym typeface="+mn-ea"/>
              </a:rPr>
              <a:t>  </a:t>
            </a:r>
            <a:r>
              <a:rPr lang="en-US" altLang="zh-CN" dirty="0">
                <a:sym typeface="+mn-ea"/>
              </a:rPr>
              <a:t>–</a:t>
            </a:r>
            <a:r>
              <a:rPr lang="zh-CN" altLang="en-US" dirty="0">
                <a:sym typeface="+mn-ea"/>
              </a:rPr>
              <a:t>plot, -p            Whether draw plots or not</a:t>
            </a:r>
          </a:p>
          <a:p>
            <a:r>
              <a:rPr lang="zh-CN" altLang="en-US" dirty="0">
                <a:sym typeface="+mn-ea"/>
              </a:rPr>
              <a:t>  </a:t>
            </a:r>
            <a:r>
              <a:rPr lang="en-US" altLang="zh-CN" dirty="0">
                <a:sym typeface="+mn-ea"/>
              </a:rPr>
              <a:t>–</a:t>
            </a:r>
            <a:r>
              <a:rPr lang="zh-CN" altLang="en-US" dirty="0">
                <a:sym typeface="+mn-ea"/>
              </a:rPr>
              <a:t>heatmap_types HEATMAP_TYPES, -H HEATMAP_TYPES</a:t>
            </a:r>
          </a:p>
          <a:p>
            <a:r>
              <a:rPr lang="zh-CN" altLang="en-US" dirty="0">
                <a:sym typeface="+mn-ea"/>
              </a:rPr>
              <a:t>                        Data types for drawing heatmap plots</a:t>
            </a:r>
          </a:p>
          <a:p>
            <a:r>
              <a:rPr lang="zh-CN" altLang="en-US" dirty="0">
                <a:sym typeface="+mn-ea"/>
              </a:rPr>
              <a:t>  </a:t>
            </a:r>
            <a:r>
              <a:rPr lang="en-US" altLang="zh-CN" dirty="0">
                <a:sym typeface="+mn-ea"/>
              </a:rPr>
              <a:t>–</a:t>
            </a:r>
            <a:r>
              <a:rPr lang="zh-CN" altLang="en-US" dirty="0">
                <a:sym typeface="+mn-ea"/>
              </a:rPr>
              <a:t>vocano_types VOCANO_TYPES, -v VOCANO_TYPES</a:t>
            </a:r>
          </a:p>
          <a:p>
            <a:r>
              <a:rPr lang="zh-CN" altLang="en-US" dirty="0">
                <a:sym typeface="+mn-ea"/>
              </a:rPr>
              <a:t>                        Data types for drawing vocano plots</a:t>
            </a:r>
          </a:p>
          <a:p>
            <a:r>
              <a:rPr lang="zh-CN" altLang="en-US" dirty="0">
                <a:sym typeface="+mn-ea"/>
              </a:rPr>
              <a:t>  </a:t>
            </a:r>
            <a:r>
              <a:rPr lang="en-US" altLang="zh-CN" dirty="0">
                <a:sym typeface="+mn-ea"/>
              </a:rPr>
              <a:t>–</a:t>
            </a:r>
            <a:r>
              <a:rPr lang="zh-CN" altLang="en-US" dirty="0">
                <a:sym typeface="+mn-ea"/>
              </a:rPr>
              <a:t>gene_of_interest GENE_OF_INTEREST, </a:t>
            </a:r>
            <a:r>
              <a:rPr lang="en-US" altLang="zh-CN" dirty="0">
                <a:sym typeface="+mn-ea"/>
              </a:rPr>
              <a:t>–</a:t>
            </a:r>
            <a:r>
              <a:rPr lang="zh-CN" altLang="en-US" dirty="0">
                <a:sym typeface="+mn-ea"/>
              </a:rPr>
              <a:t>goi GENE_OF_INTEREST, -g GENE_OF_INTEREST</a:t>
            </a:r>
          </a:p>
          <a:p>
            <a:r>
              <a:rPr lang="zh-CN" altLang="en-US" dirty="0">
                <a:sym typeface="+mn-ea"/>
              </a:rPr>
              <a:t>                        Interest gene for plot heatmap</a:t>
            </a:r>
          </a:p>
          <a:p>
            <a:r>
              <a:rPr lang="zh-CN" altLang="en-US" dirty="0">
                <a:sym typeface="+mn-ea"/>
              </a:rPr>
              <a:t>  </a:t>
            </a:r>
            <a:r>
              <a:rPr lang="en-US" altLang="zh-CN" dirty="0">
                <a:sym typeface="+mn-ea"/>
              </a:rPr>
              <a:t>–</a:t>
            </a:r>
            <a:r>
              <a:rPr lang="zh-CN" altLang="en-US" dirty="0">
                <a:sym typeface="+mn-ea"/>
              </a:rPr>
              <a:t>top_genes TOP_GENES, -t TOP_GENES</a:t>
            </a:r>
          </a:p>
          <a:p>
            <a:r>
              <a:rPr lang="zh-CN" altLang="en-US" dirty="0">
                <a:sym typeface="+mn-ea"/>
              </a:rPr>
              <a:t>                        Number of top differential expression genes for plot heatmap</a:t>
            </a:r>
          </a:p>
          <a:p>
            <a:r>
              <a:rPr lang="zh-CN" altLang="en-US" dirty="0">
                <a:sym typeface="+mn-ea"/>
              </a:rPr>
              <a:t>  </a:t>
            </a:r>
            <a:r>
              <a:rPr lang="en-US" altLang="zh-CN" dirty="0">
                <a:sym typeface="+mn-ea"/>
              </a:rPr>
              <a:t>–</a:t>
            </a:r>
            <a:r>
              <a:rPr lang="zh-CN" altLang="en-US" dirty="0">
                <a:sym typeface="+mn-ea"/>
              </a:rPr>
              <a:t>fc_threshold FC_THRESHOLD</a:t>
            </a:r>
          </a:p>
          <a:p>
            <a:r>
              <a:rPr lang="zh-CN" altLang="en-US" dirty="0">
                <a:sym typeface="+mn-ea"/>
              </a:rPr>
              <a:t>                        fc_threshold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sym typeface="+mn-ea"/>
              </a:rPr>
              <a:t> </a:t>
            </a:r>
            <a:r>
              <a:rPr lang="en-US" altLang="zh-CN" dirty="0">
                <a:sym typeface="+mn-ea"/>
              </a:rPr>
              <a:t>–</a:t>
            </a:r>
            <a:r>
              <a:rPr lang="zh-CN" altLang="en-US" dirty="0">
                <a:sym typeface="+mn-ea"/>
              </a:rPr>
              <a:t>input INPUT, -i INPUT</a:t>
            </a:r>
          </a:p>
          <a:p>
            <a:r>
              <a:rPr lang="zh-CN" altLang="en-US" dirty="0">
                <a:sym typeface="+mn-ea"/>
              </a:rPr>
              <a:t>                        Input count matrix for DESeq2</a:t>
            </a:r>
          </a:p>
          <a:p>
            <a:r>
              <a:rPr lang="zh-CN" altLang="en-US" dirty="0">
                <a:sym typeface="+mn-ea"/>
              </a:rPr>
              <a:t>  </a:t>
            </a:r>
            <a:r>
              <a:rPr lang="en-US" altLang="zh-CN" dirty="0">
                <a:sym typeface="+mn-ea"/>
              </a:rPr>
              <a:t>–</a:t>
            </a:r>
            <a:r>
              <a:rPr lang="zh-CN" altLang="en-US" dirty="0">
                <a:sym typeface="+mn-ea"/>
              </a:rPr>
              <a:t>output_dir OUTPUT_DIR, -o OUTPUT_DIR</a:t>
            </a:r>
          </a:p>
          <a:p>
            <a:r>
              <a:rPr lang="zh-CN" altLang="en-US" dirty="0">
                <a:sym typeface="+mn-ea"/>
              </a:rPr>
              <a:t>                        Directory for saving output</a:t>
            </a:r>
          </a:p>
          <a:p>
            <a:r>
              <a:rPr lang="zh-CN" altLang="en-US" dirty="0">
                <a:sym typeface="+mn-ea"/>
              </a:rPr>
              <a:t>  </a:t>
            </a:r>
            <a:r>
              <a:rPr lang="en-US" altLang="zh-CN" dirty="0">
                <a:sym typeface="+mn-ea"/>
              </a:rPr>
              <a:t>–</a:t>
            </a:r>
            <a:r>
              <a:rPr lang="zh-CN" altLang="en-US" dirty="0">
                <a:sym typeface="+mn-ea"/>
              </a:rPr>
              <a:t>species SPECIES, -s SPECIES</a:t>
            </a:r>
          </a:p>
          <a:p>
            <a:r>
              <a:rPr lang="zh-CN" altLang="en-US" dirty="0">
                <a:sym typeface="+mn-ea"/>
              </a:rPr>
              <a:t>                        Species for choosing .gtf for mapping gene id to gene name</a:t>
            </a:r>
          </a:p>
          <a:p>
            <a:r>
              <a:rPr lang="zh-CN" altLang="en-US" dirty="0">
                <a:sym typeface="+mn-ea"/>
              </a:rPr>
              <a:t>  </a:t>
            </a:r>
            <a:r>
              <a:rPr lang="en-US" altLang="zh-CN" dirty="0">
                <a:sym typeface="+mn-ea"/>
              </a:rPr>
              <a:t>–</a:t>
            </a:r>
            <a:r>
              <a:rPr lang="zh-CN" altLang="en-US" dirty="0">
                <a:sym typeface="+mn-ea"/>
              </a:rPr>
              <a:t>meta_file META_FILE, -m META_FILE</a:t>
            </a:r>
          </a:p>
          <a:p>
            <a:r>
              <a:rPr lang="zh-CN" altLang="en-US" dirty="0">
                <a:sym typeface="+mn-ea"/>
              </a:rPr>
              <a:t>                        Group informations for analysis</a:t>
            </a:r>
          </a:p>
          <a:p>
            <a:r>
              <a:rPr lang="zh-CN" altLang="en-US" dirty="0">
                <a:sym typeface="+mn-ea"/>
              </a:rPr>
              <a:t>  </a:t>
            </a:r>
            <a:r>
              <a:rPr lang="en-US" altLang="zh-CN" dirty="0">
                <a:sym typeface="+mn-ea"/>
              </a:rPr>
              <a:t>–</a:t>
            </a:r>
            <a:r>
              <a:rPr lang="zh-CN" altLang="en-US" dirty="0">
                <a:sym typeface="+mn-ea"/>
              </a:rPr>
              <a:t>plot, -p            Whether draw plots or not</a:t>
            </a:r>
          </a:p>
          <a:p>
            <a:r>
              <a:rPr lang="zh-CN" altLang="en-US" dirty="0">
                <a:sym typeface="+mn-ea"/>
              </a:rPr>
              <a:t>  </a:t>
            </a:r>
            <a:r>
              <a:rPr lang="en-US" altLang="zh-CN" dirty="0">
                <a:sym typeface="+mn-ea"/>
              </a:rPr>
              <a:t>–</a:t>
            </a:r>
            <a:r>
              <a:rPr lang="zh-CN" altLang="en-US" dirty="0">
                <a:sym typeface="+mn-ea"/>
              </a:rPr>
              <a:t>heatmap_types HEATMAP_TYPES, -H HEATMAP_TYPES</a:t>
            </a:r>
          </a:p>
          <a:p>
            <a:r>
              <a:rPr lang="zh-CN" altLang="en-US" dirty="0">
                <a:sym typeface="+mn-ea"/>
              </a:rPr>
              <a:t>                        Data types for drawing heatmap plots</a:t>
            </a:r>
          </a:p>
          <a:p>
            <a:r>
              <a:rPr lang="zh-CN" altLang="en-US" dirty="0">
                <a:sym typeface="+mn-ea"/>
              </a:rPr>
              <a:t>  </a:t>
            </a:r>
            <a:r>
              <a:rPr lang="en-US" altLang="zh-CN" dirty="0">
                <a:sym typeface="+mn-ea"/>
              </a:rPr>
              <a:t>–</a:t>
            </a:r>
            <a:r>
              <a:rPr lang="zh-CN" altLang="en-US" dirty="0">
                <a:sym typeface="+mn-ea"/>
              </a:rPr>
              <a:t>vocano_types VOCANO_TYPES, -v VOCANO_TYPES</a:t>
            </a:r>
          </a:p>
          <a:p>
            <a:r>
              <a:rPr lang="zh-CN" altLang="en-US" dirty="0">
                <a:sym typeface="+mn-ea"/>
              </a:rPr>
              <a:t>                        Data types for drawing vocano plots</a:t>
            </a:r>
          </a:p>
          <a:p>
            <a:r>
              <a:rPr lang="zh-CN" altLang="en-US" dirty="0">
                <a:sym typeface="+mn-ea"/>
              </a:rPr>
              <a:t>  </a:t>
            </a:r>
            <a:r>
              <a:rPr lang="en-US" altLang="zh-CN" dirty="0">
                <a:sym typeface="+mn-ea"/>
              </a:rPr>
              <a:t>–</a:t>
            </a:r>
            <a:r>
              <a:rPr lang="zh-CN" altLang="en-US" dirty="0">
                <a:sym typeface="+mn-ea"/>
              </a:rPr>
              <a:t>gene_of_interest GENE_OF_INTEREST, </a:t>
            </a:r>
            <a:r>
              <a:rPr lang="en-US" altLang="zh-CN" dirty="0">
                <a:sym typeface="+mn-ea"/>
              </a:rPr>
              <a:t>–</a:t>
            </a:r>
            <a:r>
              <a:rPr lang="zh-CN" altLang="en-US" dirty="0">
                <a:sym typeface="+mn-ea"/>
              </a:rPr>
              <a:t>goi GENE_OF_INTEREST, -g GENE_OF_INTEREST</a:t>
            </a:r>
          </a:p>
          <a:p>
            <a:r>
              <a:rPr lang="zh-CN" altLang="en-US" dirty="0">
                <a:sym typeface="+mn-ea"/>
              </a:rPr>
              <a:t>                        Interest gene for plot heatmap</a:t>
            </a:r>
          </a:p>
          <a:p>
            <a:r>
              <a:rPr lang="zh-CN" altLang="en-US" dirty="0">
                <a:sym typeface="+mn-ea"/>
              </a:rPr>
              <a:t>  </a:t>
            </a:r>
            <a:r>
              <a:rPr lang="en-US" altLang="zh-CN" dirty="0">
                <a:sym typeface="+mn-ea"/>
              </a:rPr>
              <a:t>–</a:t>
            </a:r>
            <a:r>
              <a:rPr lang="zh-CN" altLang="en-US" dirty="0">
                <a:sym typeface="+mn-ea"/>
              </a:rPr>
              <a:t>top_genes TOP_GENES, -t TOP_GENES</a:t>
            </a:r>
          </a:p>
          <a:p>
            <a:r>
              <a:rPr lang="zh-CN" altLang="en-US" dirty="0">
                <a:sym typeface="+mn-ea"/>
              </a:rPr>
              <a:t>                        Number of top differential expression genes for plot heatmap</a:t>
            </a:r>
          </a:p>
          <a:p>
            <a:r>
              <a:rPr lang="zh-CN" altLang="en-US" dirty="0">
                <a:sym typeface="+mn-ea"/>
              </a:rPr>
              <a:t>  </a:t>
            </a:r>
            <a:r>
              <a:rPr lang="en-US" altLang="zh-CN" dirty="0">
                <a:sym typeface="+mn-ea"/>
              </a:rPr>
              <a:t>–</a:t>
            </a:r>
            <a:r>
              <a:rPr lang="zh-CN" altLang="en-US" dirty="0">
                <a:sym typeface="+mn-ea"/>
              </a:rPr>
              <a:t>fc_threshold FC_THRESHOLD</a:t>
            </a:r>
          </a:p>
          <a:p>
            <a:r>
              <a:rPr lang="zh-CN" altLang="en-US" dirty="0">
                <a:sym typeface="+mn-ea"/>
              </a:rPr>
              <a:t>                        fc_threshold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sym typeface="+mn-e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sym typeface="+mn-ea"/>
              </a:rPr>
              <a:t>这是根据 GFOLD 方法绘制的流程图，展示了从输入 RNA-seq 数据到输出排序的差异表达基因的关键步骤。流程分为以下几步：</a:t>
            </a:r>
          </a:p>
          <a:p>
            <a:endParaRPr lang="zh-CN" altLang="en-US">
              <a:sym typeface="+mn-ea"/>
            </a:endParaRPr>
          </a:p>
          <a:p>
            <a:r>
              <a:rPr lang="zh-CN" altLang="en-US">
                <a:sym typeface="+mn-ea"/>
              </a:rPr>
              <a:t>Input RNA-seq Data：输入 RNA-seq 原始计数数据。</a:t>
            </a:r>
          </a:p>
          <a:p>
            <a:r>
              <a:rPr lang="zh-CN" altLang="en-US">
                <a:sym typeface="+mn-ea"/>
              </a:rPr>
              <a:t>Normalization：对原始数据进行标准化，去除技术性偏差。</a:t>
            </a:r>
          </a:p>
          <a:p>
            <a:r>
              <a:rPr lang="zh-CN" altLang="en-US">
                <a:sym typeface="+mn-ea"/>
              </a:rPr>
              <a:t>Gene Expression Estimation：使用贝叶斯方法估计基因的表达水平。</a:t>
            </a:r>
          </a:p>
          <a:p>
            <a:r>
              <a:rPr lang="zh-CN" altLang="en-US">
                <a:sym typeface="+mn-ea"/>
              </a:rPr>
              <a:t>Positive &amp; Negative Score Calculation：计算每个基因的正负差异表达得分。</a:t>
            </a:r>
          </a:p>
          <a:p>
            <a:r>
              <a:rPr lang="zh-CN" altLang="en-US">
                <a:sym typeface="+mn-ea"/>
              </a:rPr>
              <a:t>GFOLD Calculation：计算 GFOLD 值，即广义 fold change。</a:t>
            </a:r>
          </a:p>
          <a:p>
            <a:r>
              <a:rPr lang="zh-CN" altLang="en-US">
                <a:sym typeface="+mn-ea"/>
              </a:rPr>
              <a:t>Ranking Genes：基于 GFOLD 值对基因进行排序。</a:t>
            </a:r>
          </a:p>
          <a:p>
            <a:r>
              <a:rPr lang="zh-CN" altLang="en-US">
                <a:sym typeface="+mn-ea"/>
              </a:rPr>
              <a:t>Final Output：输出排序后的差异表达基因列表。</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sym typeface="+mn-ea"/>
              </a:rPr>
              <a:t>这是根据 GFOLD 方法绘制的流程图，展示了从输入 RNA-seq 数据到输出排序的差异表达基因的关键步骤。流程分为以下几步：</a:t>
            </a:r>
          </a:p>
          <a:p>
            <a:endParaRPr lang="zh-CN" altLang="en-US">
              <a:sym typeface="+mn-ea"/>
            </a:endParaRPr>
          </a:p>
          <a:p>
            <a:r>
              <a:rPr lang="zh-CN" altLang="en-US">
                <a:sym typeface="+mn-ea"/>
              </a:rPr>
              <a:t>Input RNA-seq Data：输入 RNA-seq 原始计数数据。</a:t>
            </a:r>
          </a:p>
          <a:p>
            <a:r>
              <a:rPr lang="zh-CN" altLang="en-US">
                <a:sym typeface="+mn-ea"/>
              </a:rPr>
              <a:t>Normalization：对原始数据进行标准化，去除技术性偏差。</a:t>
            </a:r>
          </a:p>
          <a:p>
            <a:r>
              <a:rPr lang="zh-CN" altLang="en-US">
                <a:sym typeface="+mn-ea"/>
              </a:rPr>
              <a:t>Gene Expression Estimation：使用贝叶斯方法估计基因的表达水平。</a:t>
            </a:r>
          </a:p>
          <a:p>
            <a:r>
              <a:rPr lang="zh-CN" altLang="en-US">
                <a:sym typeface="+mn-ea"/>
              </a:rPr>
              <a:t>Positive &amp; Negative Score Calculation：计算每个基因的正负差异表达得分。</a:t>
            </a:r>
          </a:p>
          <a:p>
            <a:r>
              <a:rPr lang="zh-CN" altLang="en-US">
                <a:sym typeface="+mn-ea"/>
              </a:rPr>
              <a:t>GFOLD Calculation：计算 GFOLD 值，即广义 fold change。</a:t>
            </a:r>
          </a:p>
          <a:p>
            <a:r>
              <a:rPr lang="zh-CN" altLang="en-US">
                <a:sym typeface="+mn-ea"/>
              </a:rPr>
              <a:t>Ranking Genes：基于 GFOLD 值对基因进行排序。</a:t>
            </a:r>
          </a:p>
          <a:p>
            <a:r>
              <a:rPr lang="zh-CN" altLang="en-US">
                <a:sym typeface="+mn-ea"/>
              </a:rPr>
              <a:t>Final Output：输出排序后的差异表达基因列表。</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38224-183C-53E1-34E1-03044B6592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E48863-DD81-4A07-EA16-C47B2DDC30CB}"/>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F578D608-B83A-3206-E351-6A32B55839C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9485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pPr marL="0" indent="0" eaLnBrk="1" fontAlgn="auto" hangingPunct="1">
              <a:lnSpc>
                <a:spcPct val="150000"/>
              </a:lnSpc>
              <a:spcBef>
                <a:spcPts val="2400"/>
              </a:spcBef>
              <a:buFont typeface="Wingdings" panose="05000000000000000000" charset="0"/>
              <a:buNone/>
            </a:pPr>
            <a:r>
              <a:rPr lang="zh-CN" altLang="en-US" dirty="0">
                <a:latin typeface="微软雅黑" panose="020B0503020204020204" charset="-122"/>
                <a:ea typeface="微软雅黑" panose="020B0503020204020204" charset="-122"/>
                <a:cs typeface="微软雅黑" panose="020B0503020204020204" charset="-122"/>
                <a:sym typeface="+mn-ea"/>
              </a:rPr>
              <a:t>RNA测序样本的制备</a:t>
            </a:r>
          </a:p>
          <a:p>
            <a:pPr marL="0" indent="0" eaLnBrk="1" fontAlgn="auto" hangingPunct="1">
              <a:lnSpc>
                <a:spcPct val="150000"/>
              </a:lnSpc>
              <a:spcBef>
                <a:spcPts val="2400"/>
              </a:spcBef>
              <a:buFont typeface="Wingdings" panose="05000000000000000000" charset="0"/>
              <a:buNone/>
            </a:pPr>
            <a:r>
              <a:rPr lang="zh-CN" altLang="en-US" dirty="0">
                <a:latin typeface="微软雅黑" panose="020B0503020204020204" charset="-122"/>
                <a:ea typeface="微软雅黑" panose="020B0503020204020204" charset="-122"/>
                <a:cs typeface="微软雅黑" panose="020B0503020204020204" charset="-122"/>
                <a:sym typeface="+mn-ea"/>
              </a:rPr>
              <a:t>1. 提取总RNA：从样本（如细胞或组织）中提取总RNA。这个RNA包含不同种类的RNA分子，包括信使RNA（mRNA）、核糖体RNA（rRNA）、转运RNA（tRNA）等。</a:t>
            </a:r>
          </a:p>
          <a:p>
            <a:pPr marL="0" indent="0" eaLnBrk="1" fontAlgn="auto" hangingPunct="1">
              <a:lnSpc>
                <a:spcPct val="150000"/>
              </a:lnSpc>
              <a:spcBef>
                <a:spcPts val="2400"/>
              </a:spcBef>
              <a:buFont typeface="Wingdings" panose="05000000000000000000" charset="0"/>
              <a:buNone/>
            </a:pPr>
            <a:r>
              <a:rPr lang="zh-CN" altLang="en-US" dirty="0">
                <a:latin typeface="微软雅黑" panose="020B0503020204020204" charset="-122"/>
                <a:ea typeface="微软雅黑" panose="020B0503020204020204" charset="-122"/>
                <a:cs typeface="微软雅黑" panose="020B0503020204020204" charset="-122"/>
                <a:sym typeface="+mn-ea"/>
              </a:rPr>
              <a:t>2. mRNA富集或rRNA去除：通常，RNA-seq实验的目标是测量mRNA（即转录产物，主要由外显子组成）。为了专注于mRNA，实验中可以通过两种方法之一：</a:t>
            </a:r>
          </a:p>
          <a:p>
            <a:pPr marL="0" indent="0" eaLnBrk="1" fontAlgn="auto" hangingPunct="1">
              <a:lnSpc>
                <a:spcPct val="150000"/>
              </a:lnSpc>
              <a:spcBef>
                <a:spcPts val="2400"/>
              </a:spcBef>
              <a:buFont typeface="Wingdings" panose="05000000000000000000" charset="0"/>
              <a:buNone/>
            </a:pPr>
            <a:r>
              <a:rPr lang="zh-CN" altLang="en-US" dirty="0">
                <a:latin typeface="微软雅黑" panose="020B0503020204020204" charset="-122"/>
                <a:ea typeface="微软雅黑" panose="020B0503020204020204" charset="-122"/>
                <a:cs typeface="微软雅黑" panose="020B0503020204020204" charset="-122"/>
                <a:sym typeface="+mn-ea"/>
              </a:rPr>
              <a:t>           Poly-A选择：使用带有poly-A尾巴的mRNA，通过与poly-T探针结合富集mRNA。这个步骤能有效地去除大部分 rRNA和其他非mRNA分子。</a:t>
            </a:r>
          </a:p>
          <a:p>
            <a:pPr marL="0" indent="0" eaLnBrk="1" fontAlgn="auto" hangingPunct="1">
              <a:lnSpc>
                <a:spcPct val="150000"/>
              </a:lnSpc>
              <a:spcBef>
                <a:spcPts val="2400"/>
              </a:spcBef>
              <a:buFont typeface="Wingdings" panose="05000000000000000000" charset="0"/>
              <a:buNone/>
            </a:pPr>
            <a:r>
              <a:rPr lang="zh-CN" altLang="en-US" dirty="0">
                <a:latin typeface="微软雅黑" panose="020B0503020204020204" charset="-122"/>
                <a:ea typeface="微软雅黑" panose="020B0503020204020204" charset="-122"/>
                <a:cs typeface="微软雅黑" panose="020B0503020204020204" charset="-122"/>
                <a:sym typeface="+mn-ea"/>
              </a:rPr>
              <a:t>           rRNA去除：通过使用特定探针去除rRNA，保留mRNA和其他小RNA。</a:t>
            </a:r>
          </a:p>
          <a:p>
            <a:pPr marL="0" indent="0" eaLnBrk="1" fontAlgn="auto" hangingPunct="1">
              <a:lnSpc>
                <a:spcPct val="150000"/>
              </a:lnSpc>
              <a:spcBef>
                <a:spcPts val="2400"/>
              </a:spcBef>
              <a:buFont typeface="Wingdings" panose="05000000000000000000" charset="0"/>
              <a:buNone/>
            </a:pPr>
            <a:r>
              <a:rPr lang="zh-CN" altLang="en-US" dirty="0">
                <a:latin typeface="微软雅黑" panose="020B0503020204020204" charset="-122"/>
                <a:ea typeface="微软雅黑" panose="020B0503020204020204" charset="-122"/>
                <a:cs typeface="微软雅黑" panose="020B0503020204020204" charset="-122"/>
                <a:sym typeface="+mn-ea"/>
              </a:rPr>
              <a:t>3. RNA片段化：富集的mRNA会被片段化为较小的片段，以便在测序时能处理这些片段。</a:t>
            </a:r>
          </a:p>
          <a:p>
            <a:pPr marL="0" indent="0" eaLnBrk="1" fontAlgn="auto" hangingPunct="1">
              <a:lnSpc>
                <a:spcPct val="150000"/>
              </a:lnSpc>
              <a:spcBef>
                <a:spcPts val="2400"/>
              </a:spcBef>
              <a:buFont typeface="Wingdings" panose="05000000000000000000" charset="0"/>
              <a:buNone/>
            </a:pPr>
            <a:r>
              <a:rPr lang="zh-CN" altLang="en-US" dirty="0">
                <a:latin typeface="微软雅黑" panose="020B0503020204020204" charset="-122"/>
                <a:ea typeface="微软雅黑" panose="020B0503020204020204" charset="-122"/>
                <a:cs typeface="微软雅黑" panose="020B0503020204020204" charset="-122"/>
                <a:sym typeface="+mn-ea"/>
              </a:rPr>
              <a:t>4. 反转录为cDNA：将片段化的mRNA反转录成互补DNA（cDNA）。这一步是通过逆转录酶将RNA作为模板，合成出与之互补的DNA序列（即cDNA）。</a:t>
            </a:r>
          </a:p>
          <a:p>
            <a:pPr marL="0" indent="0" eaLnBrk="1" fontAlgn="auto" hangingPunct="1">
              <a:lnSpc>
                <a:spcPct val="150000"/>
              </a:lnSpc>
              <a:spcBef>
                <a:spcPts val="2400"/>
              </a:spcBef>
              <a:buFont typeface="Wingdings" panose="05000000000000000000" charset="0"/>
              <a:buNone/>
            </a:pPr>
            <a:r>
              <a:rPr lang="zh-CN" altLang="en-US" dirty="0">
                <a:latin typeface="微软雅黑" panose="020B0503020204020204" charset="-122"/>
                <a:ea typeface="微软雅黑" panose="020B0503020204020204" charset="-122"/>
                <a:cs typeface="微软雅黑" panose="020B0503020204020204" charset="-122"/>
                <a:sym typeface="+mn-ea"/>
              </a:rPr>
              <a:t>5. 建库：将反转录得到的cDNA加上适配子（adapters），使其能够被测序平台识别，并准备进入测序流程。</a:t>
            </a:r>
          </a:p>
          <a:p>
            <a:pPr marL="0" indent="0" eaLnBrk="1" fontAlgn="auto" hangingPunct="1">
              <a:lnSpc>
                <a:spcPct val="150000"/>
              </a:lnSpc>
              <a:spcBef>
                <a:spcPts val="2400"/>
              </a:spcBef>
              <a:buFont typeface="Wingdings" panose="05000000000000000000" charset="0"/>
              <a:buNone/>
            </a:pPr>
            <a:endParaRPr lang="zh-CN" altLang="en-US" dirty="0">
              <a:latin typeface="微软雅黑" panose="020B0503020204020204" charset="-122"/>
              <a:ea typeface="微软雅黑" panose="020B0503020204020204" charset="-122"/>
              <a:cs typeface="微软雅黑" panose="020B0503020204020204" charset="-122"/>
              <a:sym typeface="+mn-ea"/>
            </a:endParaRPr>
          </a:p>
          <a:p>
            <a:pPr marL="0" indent="0" eaLnBrk="1" fontAlgn="auto" hangingPunct="1">
              <a:lnSpc>
                <a:spcPct val="150000"/>
              </a:lnSpc>
              <a:spcBef>
                <a:spcPts val="2400"/>
              </a:spcBef>
              <a:buFont typeface="Wingdings" panose="05000000000000000000" charset="0"/>
              <a:buNone/>
            </a:pP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1" dirty="0">
                <a:solidFill>
                  <a:srgbClr val="666666"/>
                </a:solidFill>
                <a:effectLst/>
                <a:latin typeface="Open Sans" panose="020B0606030504020204" pitchFamily="34" charset="0"/>
              </a:rPr>
              <a:t>Original ( </a:t>
            </a:r>
            <a:r>
              <a:rPr lang="en-US" altLang="zh-CN" b="0" i="1" u="sng" dirty="0">
                <a:solidFill>
                  <a:srgbClr val="1F75B9"/>
                </a:solidFill>
                <a:effectLst/>
                <a:latin typeface="Open Sans" panose="020B0606030504020204" pitchFamily="34" charset="0"/>
                <a:hlinkClick r:id="rId3"/>
              </a:rPr>
              <a:t>4</a:t>
            </a:r>
            <a:r>
              <a:rPr lang="en-US" altLang="zh-CN" b="0" i="1" dirty="0">
                <a:solidFill>
                  <a:srgbClr val="666666"/>
                </a:solidFill>
                <a:effectLst/>
                <a:latin typeface="Open Sans" panose="020B0606030504020204" pitchFamily="34" charset="0"/>
              </a:rPr>
              <a:t>) enrichment score behavior. The distribution of three gene sets, from the C2 functional collection, in the list of genes in the male/female lymphoblastoid cell line example ranked by their correlation with gender: S1, a set of chromosome X inactivation genes; S2, a pathway describing vitamin c import into neurons; S3, related to chemokine receptors expressed by T helper cells. Shown are plots of the running sum for the three gene sets: S1 is significantly enriched in females as expected, S2 is randomly distributed and scores poorly, and S3 is not enriched at the top of the list but is nonrandom, so it scores well. Arrows show the location of the maximum enrichment score and the point where the correlation (signal-to-noise ratio) crosses zero. </a:t>
            </a:r>
            <a:r>
              <a:rPr lang="en-US" altLang="zh-CN" b="0" i="1" u="sng" dirty="0">
                <a:solidFill>
                  <a:srgbClr val="1F75B9"/>
                </a:solidFill>
                <a:effectLst/>
                <a:latin typeface="Open Sans" panose="020B0606030504020204" pitchFamily="34" charset="0"/>
                <a:hlinkClick r:id="rId4"/>
              </a:rPr>
              <a:t>Table 1</a:t>
            </a:r>
            <a:r>
              <a:rPr lang="en-US" altLang="zh-CN" b="0" i="1" dirty="0">
                <a:solidFill>
                  <a:srgbClr val="666666"/>
                </a:solidFill>
                <a:effectLst/>
                <a:latin typeface="Open Sans" panose="020B0606030504020204" pitchFamily="34" charset="0"/>
              </a:rPr>
              <a:t> compares the nominal P values for S1, S2, and S3 by using the original and new method. The new method reduces the significance of sets like S3.</a:t>
            </a:r>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1" dirty="0">
                <a:solidFill>
                  <a:srgbClr val="666666"/>
                </a:solidFill>
                <a:effectLst/>
                <a:latin typeface="Open Sans" panose="020B0606030504020204" pitchFamily="34" charset="0"/>
              </a:rPr>
              <a:t>Original ( </a:t>
            </a:r>
            <a:r>
              <a:rPr lang="en-US" altLang="zh-CN" b="0" i="1" u="sng" dirty="0">
                <a:solidFill>
                  <a:srgbClr val="1F75B9"/>
                </a:solidFill>
                <a:effectLst/>
                <a:latin typeface="Open Sans" panose="020B0606030504020204" pitchFamily="34" charset="0"/>
                <a:hlinkClick r:id="rId3"/>
              </a:rPr>
              <a:t>4</a:t>
            </a:r>
            <a:r>
              <a:rPr lang="en-US" altLang="zh-CN" b="0" i="1" dirty="0">
                <a:solidFill>
                  <a:srgbClr val="666666"/>
                </a:solidFill>
                <a:effectLst/>
                <a:latin typeface="Open Sans" panose="020B0606030504020204" pitchFamily="34" charset="0"/>
              </a:rPr>
              <a:t>) enrichment score behavior. The distribution of three gene sets, from the C2 functional collection, in the list of genes in the male/female lymphoblastoid cell line example ranked by their correlation with gender: S1, a set of chromosome X inactivation genes; S2, a pathway describing vitamin c import into neurons; S3, related to chemokine receptors expressed by T helper cells. Shown are plots of the running sum for the three gene sets: S1 is significantly enriched in females as expected, S2 is randomly distributed and scores poorly, and S3 is not enriched at the top of the list but is nonrandom, so it scores well. Arrows show the location of the maximum enrichment score and the point where the correlation (signal-to-noise ratio) crosses zero. </a:t>
            </a:r>
            <a:r>
              <a:rPr lang="en-US" altLang="zh-CN" b="0" i="1" u="sng" dirty="0">
                <a:solidFill>
                  <a:srgbClr val="1F75B9"/>
                </a:solidFill>
                <a:effectLst/>
                <a:latin typeface="Open Sans" panose="020B0606030504020204" pitchFamily="34" charset="0"/>
                <a:hlinkClick r:id="rId4"/>
              </a:rPr>
              <a:t>Table 1</a:t>
            </a:r>
            <a:r>
              <a:rPr lang="en-US" altLang="zh-CN" b="0" i="1" dirty="0">
                <a:solidFill>
                  <a:srgbClr val="666666"/>
                </a:solidFill>
                <a:effectLst/>
                <a:latin typeface="Open Sans" panose="020B0606030504020204" pitchFamily="34" charset="0"/>
              </a:rPr>
              <a:t> compares the nominal P values for S1, S2, and S3 by using the original and new method. The new method reduces the significance of sets like S3.</a:t>
            </a: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1" dirty="0">
                <a:solidFill>
                  <a:srgbClr val="666666"/>
                </a:solidFill>
                <a:effectLst/>
                <a:latin typeface="Open Sans" panose="020B0606030504020204" pitchFamily="34" charset="0"/>
              </a:rPr>
              <a:t>Original ( </a:t>
            </a:r>
            <a:r>
              <a:rPr lang="en-US" altLang="zh-CN" b="0" i="1" u="sng" dirty="0">
                <a:solidFill>
                  <a:srgbClr val="1F75B9"/>
                </a:solidFill>
                <a:effectLst/>
                <a:latin typeface="Open Sans" panose="020B0606030504020204" pitchFamily="34" charset="0"/>
                <a:hlinkClick r:id="rId3"/>
              </a:rPr>
              <a:t>4</a:t>
            </a:r>
            <a:r>
              <a:rPr lang="en-US" altLang="zh-CN" b="0" i="1" dirty="0">
                <a:solidFill>
                  <a:srgbClr val="666666"/>
                </a:solidFill>
                <a:effectLst/>
                <a:latin typeface="Open Sans" panose="020B0606030504020204" pitchFamily="34" charset="0"/>
              </a:rPr>
              <a:t>) enrichment score behavior. The distribution of three gene sets, from the C2 functional collection, in the list of genes in the male/female lymphoblastoid cell line example ranked by their correlation with gender: S1, a set of chromosome X inactivation genes; S2, a pathway describing vitamin c import into neurons; S3, related to chemokine receptors expressed by T helper cells. Shown are plots of the running sum for the three gene sets: S1 is significantly enriched in females as expected, S2 is randomly distributed and scores poorly, and S3 is not enriched at the top of the list but is nonrandom, so it scores well. Arrows show the location of the maximum enrichment score and the point where the correlation (signal-to-noise ratio) crosses zero. </a:t>
            </a:r>
            <a:r>
              <a:rPr lang="en-US" altLang="zh-CN" b="0" i="1" u="sng" dirty="0">
                <a:solidFill>
                  <a:srgbClr val="1F75B9"/>
                </a:solidFill>
                <a:effectLst/>
                <a:latin typeface="Open Sans" panose="020B0606030504020204" pitchFamily="34" charset="0"/>
                <a:hlinkClick r:id="rId4"/>
              </a:rPr>
              <a:t>Table 1</a:t>
            </a:r>
            <a:r>
              <a:rPr lang="en-US" altLang="zh-CN" b="0" i="1" dirty="0">
                <a:solidFill>
                  <a:srgbClr val="666666"/>
                </a:solidFill>
                <a:effectLst/>
                <a:latin typeface="Open Sans" panose="020B0606030504020204" pitchFamily="34" charset="0"/>
              </a:rPr>
              <a:t> compares the nominal P values for S1, S2, and S3 by using the original and new method. The new method reduces the significance of sets like S3.</a:t>
            </a: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4D866-51F0-A092-96A6-18A4D46731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D5F340-3970-5E83-4C8E-06CCF19D2457}"/>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AA00D7ED-D60A-F865-8AA1-47C2D262EA1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23757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34AB-83EC-DE6B-3632-8A69E70162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121D7A-F095-C13C-84FC-004DE9F02D2D}"/>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9FAAB24A-1D85-00D2-65D4-68930961163F}"/>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453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17661-FDD2-9CFB-E4E4-E004A8C8FA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933E06-BA02-089D-2CFE-CCD45268A6FA}"/>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66A47269-2573-A921-E543-A95EFB647A52}"/>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18740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marR="0" indent="0" algn="l" defTabSz="821690" rtl="0" fontAlgn="auto" latinLnBrk="0" hangingPunct="0">
              <a:lnSpc>
                <a:spcPct val="100000"/>
              </a:lnSpc>
              <a:spcBef>
                <a:spcPts val="0"/>
              </a:spcBef>
              <a:spcAft>
                <a:spcPts val="0"/>
              </a:spcAft>
              <a:buClrTx/>
              <a:buSzTx/>
              <a:buFontTx/>
              <a:buNone/>
            </a:pPr>
            <a:r>
              <a:rPr lang="en-US" altLang="zh-CN">
                <a:ln>
                  <a:noFill/>
                </a:ln>
                <a:solidFill>
                  <a:srgbClr val="000000"/>
                </a:solidFill>
                <a:effectLst/>
                <a:uFillTx/>
                <a:sym typeface="Helvetica" panose="020B0604020202020204"/>
              </a:rPr>
              <a:t>WGCNA的典型使用流程包括以下步骤：</a:t>
            </a: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endParaRPr lang="en-US" altLang="zh-CN">
              <a:ln>
                <a:noFill/>
              </a:ln>
              <a:solidFill>
                <a:srgbClr val="000000"/>
              </a:solidFill>
              <a:effectLst/>
              <a:uFillTx/>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1. 构建基因共表达网络</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Rationale:</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通过分析基因之间的相互作用模式，我们可以了解它们在不同生物学条件下的协同变化。共表达网络揭示了在相同条件下表现出相似表达模式的基因，这可能表明它们在相同的生物学过程中起作用。</a:t>
            </a:r>
          </a:p>
          <a:p>
            <a:pPr marL="0" marR="0" indent="0" algn="l" defTabSz="821690" rtl="0" fontAlgn="auto" latinLnBrk="0" hangingPunct="0">
              <a:lnSpc>
                <a:spcPct val="100000"/>
              </a:lnSpc>
              <a:spcBef>
                <a:spcPts val="0"/>
              </a:spcBef>
              <a:spcAft>
                <a:spcPts val="0"/>
              </a:spcAft>
              <a:buClrTx/>
              <a:buSzTx/>
              <a:buFontTx/>
              <a:buNone/>
            </a:pPr>
            <a:endParaRPr lang="en-US" altLang="zh-CN">
              <a:ln>
                <a:noFill/>
              </a:ln>
              <a:effectLst/>
              <a:uFillTx/>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Tools:</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使用基因表达数据来计算基因之间的相关性，通常采用皮尔森相关系数或斯皮尔曼相关系数作为共表达的度量。</a:t>
            </a:r>
          </a:p>
          <a:p>
            <a:pPr marL="0" marR="0" indent="0" algn="l" defTabSz="821690" rtl="0" fontAlgn="auto" latinLnBrk="0" hangingPunct="0">
              <a:lnSpc>
                <a:spcPct val="100000"/>
              </a:lnSpc>
              <a:spcBef>
                <a:spcPts val="0"/>
              </a:spcBef>
              <a:spcAft>
                <a:spcPts val="0"/>
              </a:spcAft>
              <a:buClrTx/>
              <a:buSzTx/>
              <a:buFontTx/>
              <a:buNone/>
            </a:pPr>
            <a:endParaRPr lang="en-US" altLang="zh-CN">
              <a:ln>
                <a:noFill/>
              </a:ln>
              <a:effectLst/>
              <a:uFillTx/>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Steps:</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(1)数据准备：收集和预处理基因表达数据。</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(2)计算相关性：计算每对基因之间的相关性。</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(3)构建网络：根据相关性阈值构建网络，将相关性高于阈值的基因对作为连接的边。</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2. 识别模块</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Rationale:</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模块（也称为路径或子网络）表示在网络中紧密连接的基因组。模块分析有助于我们理解特定基因群体在特定生物学功能或过程中的作用。</a:t>
            </a:r>
          </a:p>
          <a:p>
            <a:pPr marL="0" marR="0" indent="0" algn="l" defTabSz="821690" rtl="0" fontAlgn="auto" latinLnBrk="0" hangingPunct="0">
              <a:lnSpc>
                <a:spcPct val="100000"/>
              </a:lnSpc>
              <a:spcBef>
                <a:spcPts val="0"/>
              </a:spcBef>
              <a:spcAft>
                <a:spcPts val="0"/>
              </a:spcAft>
              <a:buClrTx/>
              <a:buSzTx/>
              <a:buFontTx/>
              <a:buNone/>
            </a:pPr>
            <a:endParaRPr lang="en-US" altLang="zh-CN">
              <a:ln>
                <a:noFill/>
              </a:ln>
              <a:effectLst/>
              <a:uFillTx/>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Tools:</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Hierarchical Clustering：一种用于发现自然分组的方法，通过将相似的基因聚集在一起形成层次结构。</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Dynamic Tree Cut：一种自适应剪枝方法，根据树状结构动态确定模块。</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Steps:</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(1)层次聚类：对基因进行层次聚类，构建树状图。</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(2)动态剪枝：使用Dynamic Tree Cut方法识别树状图中的模块。</a:t>
            </a:r>
          </a:p>
          <a:p>
            <a:pPr marL="0" marR="0" indent="0" algn="l" defTabSz="821690" rtl="0" fontAlgn="auto" latinLnBrk="0" hangingPunct="0">
              <a:lnSpc>
                <a:spcPct val="100000"/>
              </a:lnSpc>
              <a:spcBef>
                <a:spcPts val="0"/>
              </a:spcBef>
              <a:spcAft>
                <a:spcPts val="0"/>
              </a:spcAft>
              <a:buClrTx/>
              <a:buSzTx/>
              <a:buFontTx/>
              <a:buNone/>
            </a:pPr>
            <a:endParaRPr lang="en-US" altLang="zh-CN">
              <a:ln>
                <a:noFill/>
              </a:ln>
              <a:effectLst/>
              <a:uFillTx/>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3. 将模块与外部信息关联</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Rationale:</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通过将模块与临床数据外部信息关联，可以找到生物学上有趣的模块，从而理解它们在疾病或其他生物学状态下的作用。</a:t>
            </a:r>
          </a:p>
          <a:p>
            <a:pPr marL="0" marR="0" indent="0" algn="l" defTabSz="821690" rtl="0" fontAlgn="auto" latinLnBrk="0" hangingPunct="0">
              <a:lnSpc>
                <a:spcPct val="100000"/>
              </a:lnSpc>
              <a:spcBef>
                <a:spcPts val="0"/>
              </a:spcBef>
              <a:spcAft>
                <a:spcPts val="0"/>
              </a:spcAft>
              <a:buClrTx/>
              <a:buSzTx/>
              <a:buFontTx/>
              <a:buNone/>
            </a:pPr>
            <a:endParaRPr lang="en-US" altLang="zh-CN">
              <a:ln>
                <a:noFill/>
              </a:ln>
              <a:effectLst/>
              <a:uFillTx/>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Tools:</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Array Information：与临床数据、SNPs、蛋白质组数据等相关联。</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Gene Information：进行基因本体（GO）分析和功能富集分析。</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Steps:</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(1)模块关联：将识别的模块与外部信息关联。</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(2)功能注释：对每个模块进行功能注释，识别富集的生物学过程或通路。</a:t>
            </a:r>
          </a:p>
          <a:p>
            <a:pPr marL="0" marR="0" indent="0" algn="l" defTabSz="821690" rtl="0" fontAlgn="auto" latinLnBrk="0" hangingPunct="0">
              <a:lnSpc>
                <a:spcPct val="100000"/>
              </a:lnSpc>
              <a:spcBef>
                <a:spcPts val="0"/>
              </a:spcBef>
              <a:spcAft>
                <a:spcPts val="0"/>
              </a:spcAft>
              <a:buClrTx/>
              <a:buSzTx/>
              <a:buFontTx/>
              <a:buNone/>
            </a:pPr>
            <a:endParaRPr lang="en-US" altLang="zh-CN">
              <a:ln>
                <a:noFill/>
              </a:ln>
              <a:effectLst/>
              <a:uFillTx/>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4. 找出有趣模块中的关键驱动因子</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Rationale:</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识别模块中的关键驱动因子（例如，可能的生物标志物）对实验验证和潜在治疗目标的发现非常重要。</a:t>
            </a:r>
          </a:p>
          <a:p>
            <a:pPr marL="0" marR="0" indent="0" algn="l" defTabSz="821690" rtl="0" fontAlgn="auto" latinLnBrk="0" hangingPunct="0">
              <a:lnSpc>
                <a:spcPct val="100000"/>
              </a:lnSpc>
              <a:spcBef>
                <a:spcPts val="0"/>
              </a:spcBef>
              <a:spcAft>
                <a:spcPts val="0"/>
              </a:spcAft>
              <a:buClrTx/>
              <a:buSzTx/>
              <a:buFontTx/>
              <a:buNone/>
            </a:pPr>
            <a:endParaRPr lang="en-US" altLang="zh-CN">
              <a:ln>
                <a:noFill/>
              </a:ln>
              <a:effectLst/>
              <a:uFillTx/>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Tools:</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Intramodular Connectivity：计算模块内基因之间的连接性，识别连接性高的关键基因。</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Causality Testing：进行因果关系测试，识别潜在的驱动基因。</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Steps:</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(1)计算模块内连接性：识别模块内连接性高的基因，这些基因通常是关键驱动因子。</a:t>
            </a:r>
          </a:p>
          <a:p>
            <a:pPr marL="0" marR="0" indent="0" algn="l" defTabSz="821690" rtl="0" fontAlgn="auto" latinLnBrk="0" hangingPunct="0">
              <a:lnSpc>
                <a:spcPct val="100000"/>
              </a:lnSpc>
              <a:spcBef>
                <a:spcPts val="0"/>
              </a:spcBef>
              <a:spcAft>
                <a:spcPts val="0"/>
              </a:spcAft>
              <a:buClrTx/>
              <a:buSzTx/>
              <a:buFontTx/>
              <a:buNone/>
            </a:pPr>
            <a:r>
              <a:rPr lang="en-US" altLang="zh-CN">
                <a:ln>
                  <a:noFill/>
                </a:ln>
                <a:effectLst/>
                <a:uFillTx/>
                <a:sym typeface="Helvetica" panose="020B0604020202020204"/>
              </a:rPr>
              <a:t>(2)因果关系测试：进行因果关系分析，确认关键驱动因子。</a:t>
            </a:r>
          </a:p>
          <a:p>
            <a:pPr marL="0" marR="0" indent="0" algn="l" defTabSz="821690" rtl="0" fontAlgn="auto" latinLnBrk="0" hangingPunct="0">
              <a:lnSpc>
                <a:spcPct val="100000"/>
              </a:lnSpc>
              <a:spcBef>
                <a:spcPts val="0"/>
              </a:spcBef>
              <a:spcAft>
                <a:spcPts val="0"/>
              </a:spcAft>
              <a:buClrTx/>
              <a:buSzTx/>
              <a:buFontTx/>
              <a:buNone/>
            </a:pPr>
            <a:endParaRPr lang="en-US" altLang="zh-CN">
              <a:ln>
                <a:noFill/>
              </a:ln>
              <a:effectLst/>
              <a:uFillTx/>
              <a:sym typeface="Helvetica" panose="020B0604020202020204"/>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B287A-1E11-B2ED-AE7B-84D3BA2D4D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7440C3-64E1-ECAD-EEE4-499AA03484ED}"/>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29850B6B-249E-976D-D9D0-DAAF976D6A4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99129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marR="0" indent="0" algn="l" defTabSz="821690" rtl="0" fontAlgn="auto" latinLnBrk="0" hangingPunct="0">
              <a:lnSpc>
                <a:spcPct val="100000"/>
              </a:lnSpc>
              <a:spcBef>
                <a:spcPts val="0"/>
              </a:spcBef>
              <a:spcAft>
                <a:spcPts val="0"/>
              </a:spcAft>
              <a:buClrTx/>
              <a:buSzTx/>
              <a:buFontTx/>
              <a:buNone/>
            </a:pPr>
            <a:r>
              <a:rPr lang="en-US" altLang="zh-CN">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Helvetica" panose="020B0604020202020204"/>
              </a:rPr>
              <a:t>1.K-Means算法引入</a:t>
            </a:r>
            <a:endParaRPr kumimoji="0" lang="en-US" altLang="zh-CN"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lang="en-US" altLang="zh-CN">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Helvetica" panose="020B0604020202020204"/>
              </a:rPr>
              <a:t>基于相似性度量，将相近的样本归为同一个子集，使得相同子集中各元素间差异性最小，而不同子集间的元素差异性最大[1]，这就是（空间）聚类算法的本质。K-Means是一种算法的代表。在众多聚类算法中，K-means算法因其简单高效而备受青睐。K-means算法的基本思想是：通过迭代的方式，将数据划分为K个不同的簇，并使得每个数据点与其所属簇的质心（或称为中心点、均值点）之间的距离之和最小。</a:t>
            </a:r>
            <a:endParaRPr kumimoji="0" lang="en-US" altLang="zh-CN"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Helvetica" panose="020B0604020202020204"/>
            </a:endParaRPr>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marR="0" indent="0" algn="l" defTabSz="821690" rtl="0" fontAlgn="auto" latinLnBrk="0" hangingPunct="0">
              <a:lnSpc>
                <a:spcPct val="100000"/>
              </a:lnSpc>
              <a:spcBef>
                <a:spcPts val="0"/>
              </a:spcBef>
              <a:spcAft>
                <a:spcPts val="0"/>
              </a:spcAft>
              <a:buClrTx/>
              <a:buSzTx/>
              <a:buFontTx/>
              <a:buNone/>
            </a:pPr>
            <a:r>
              <a:rPr lang="en-US" altLang="zh-CN">
                <a:ln>
                  <a:noFill/>
                </a:ln>
                <a:solidFill>
                  <a:srgbClr val="000000"/>
                </a:solidFill>
                <a:effectLst/>
                <a:uFillTx/>
                <a:sym typeface="Helvetica" panose="020B0604020202020204"/>
              </a:rPr>
              <a:t>2 基本步骤</a:t>
            </a: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r>
              <a:rPr lang="en-US" altLang="zh-CN">
                <a:ln>
                  <a:noFill/>
                </a:ln>
                <a:solidFill>
                  <a:srgbClr val="000000"/>
                </a:solidFill>
                <a:effectLst/>
                <a:uFillTx/>
                <a:sym typeface="Helvetica" panose="020B0604020202020204"/>
              </a:rPr>
              <a:t>STEP 1 从N个样本数据中随机选取K个对象，作为初始的聚类中心；</a:t>
            </a: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r>
              <a:rPr lang="en-US" altLang="zh-CN">
                <a:ln>
                  <a:noFill/>
                </a:ln>
                <a:solidFill>
                  <a:srgbClr val="000000"/>
                </a:solidFill>
                <a:effectLst/>
                <a:uFillTx/>
                <a:sym typeface="Helvetica" panose="020B0604020202020204"/>
              </a:rPr>
              <a:t>STEP 2 分别计算每个样本点到各个聚类中心的距离，并逐个分配到距离其最近的簇中；</a:t>
            </a: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r>
              <a:rPr lang="en-US" altLang="zh-CN">
                <a:ln>
                  <a:noFill/>
                </a:ln>
                <a:solidFill>
                  <a:srgbClr val="000000"/>
                </a:solidFill>
                <a:effectLst/>
                <a:uFillTx/>
                <a:sym typeface="Helvetica" panose="020B0604020202020204"/>
              </a:rPr>
              <a:t>STEP 3 所有对象分配完成后，更新K个类中心位置，类中心定义为簇内所有对象在各个维度的均值；</a:t>
            </a: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r>
              <a:rPr lang="en-US" altLang="zh-CN">
                <a:ln>
                  <a:noFill/>
                </a:ln>
                <a:solidFill>
                  <a:srgbClr val="000000"/>
                </a:solidFill>
                <a:effectLst/>
                <a:uFillTx/>
                <a:sym typeface="Helvetica" panose="020B0604020202020204"/>
              </a:rPr>
              <a:t>STEP 4 与前一次计算得到的K个聚类中心比较，如果聚类中心发生变化，转至步骤2，否则转至步骤5；</a:t>
            </a: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r>
              <a:rPr lang="en-US" altLang="zh-CN">
                <a:ln>
                  <a:noFill/>
                </a:ln>
                <a:solidFill>
                  <a:srgbClr val="000000"/>
                </a:solidFill>
                <a:effectLst/>
                <a:uFillTx/>
                <a:sym typeface="Helvetica" panose="020B0604020202020204"/>
              </a:rPr>
              <a:t>STEP 5 当类中心不再发生变化，停止并输出聚类结果，然后整理我们所需要的信息，如各个样本所属的类等等，进行后续的统计和分析。</a:t>
            </a:r>
            <a:endParaRPr kumimoji="0" lang="en-US" altLang="zh-CN" b="0" i="0" u="none" strike="noStrike" cap="none" spc="0" normalizeH="0" baseline="0">
              <a:ln>
                <a:noFill/>
              </a:ln>
              <a:solidFill>
                <a:srgbClr val="000000"/>
              </a:solidFill>
              <a:effectLst/>
              <a:uFillTx/>
              <a:latin typeface="+mn-lt"/>
              <a:ea typeface="+mn-ea"/>
              <a:cs typeface="+mn-cs"/>
              <a:sym typeface="Helvetica" panose="020B0604020202020204"/>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4BF6C-EAC6-A44C-9C96-11BB52B5BE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2BB6A2-9A0A-1823-401E-EF54E627DF75}"/>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FDC9D6C2-10CA-F5C2-07B4-E07311100D3F}"/>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582262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413C7-2C3F-BAAA-C756-B8A46536DC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A3DBE1-998A-3F9B-B68C-34D084CF67B0}"/>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506E1B04-333D-57CF-367C-3CD3BF7B160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301603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7889-C7AD-D20C-34F9-40DBDBF18D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45894A-22DB-615E-E33E-F6848D5007F1}"/>
              </a:ext>
            </a:extLst>
          </p:cNvPr>
          <p:cNvSpPr>
            <a:spLocks noGrp="1" noRot="1" noChangeAspect="1"/>
          </p:cNvSpPr>
          <p:nvPr>
            <p:ph type="sldImg"/>
          </p:nvPr>
        </p:nvSpPr>
        <p:spPr>
          <a:xfrm>
            <a:off x="381000" y="685800"/>
            <a:ext cx="6096000" cy="3429000"/>
          </a:xfrm>
        </p:spPr>
      </p:sp>
      <p:sp>
        <p:nvSpPr>
          <p:cNvPr id="3" name="文本占位符 2">
            <a:extLst>
              <a:ext uri="{FF2B5EF4-FFF2-40B4-BE49-F238E27FC236}">
                <a16:creationId xmlns:a16="http://schemas.microsoft.com/office/drawing/2014/main" id="{CE36F1D7-5B0C-233C-7A4E-D2902BFAC414}"/>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09126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lvl1pPr>
              <a:lnSpc>
                <a:spcPct val="125000"/>
              </a:lnSpc>
              <a:defRPr sz="2400">
                <a:latin typeface="Avenir" panose="02000503020000020003"/>
                <a:ea typeface="Avenir" panose="02000503020000020003"/>
                <a:cs typeface="Avenir" panose="02000503020000020003"/>
                <a:sym typeface="Avenir Roman" panose="02000503020000020003"/>
              </a:defRPr>
            </a:lvl1p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7" name="矩形 2"/>
          <p:cNvSpPr/>
          <p:nvPr/>
        </p:nvSpPr>
        <p:spPr>
          <a:xfrm>
            <a:off x="-1" y="0"/>
            <a:ext cx="24384001" cy="13716000"/>
          </a:xfrm>
          <a:prstGeom prst="rect">
            <a:avLst/>
          </a:prstGeom>
          <a:solidFill>
            <a:srgbClr val="144168"/>
          </a:solidFill>
          <a:ln w="12700">
            <a:miter lim="400000"/>
          </a:ln>
        </p:spPr>
        <p:txBody>
          <a:bodyPr lIns="45719" rIns="45719" anchor="ctr"/>
          <a:lstStyle/>
          <a:p>
            <a:pPr defTabSz="914400">
              <a:defRPr sz="1800">
                <a:solidFill>
                  <a:srgbClr val="FFFFFF"/>
                </a:solidFill>
              </a:defRPr>
            </a:pPr>
            <a:endParaRPr/>
          </a:p>
        </p:txBody>
      </p:sp>
      <p:pic>
        <p:nvPicPr>
          <p:cNvPr id="18" name="图形 8" descr="图形 8"/>
          <p:cNvPicPr>
            <a:picLocks noChangeAspect="1"/>
          </p:cNvPicPr>
          <p:nvPr/>
        </p:nvPicPr>
        <p:blipFill>
          <a:blip r:embed="rId2">
            <a:alphaModFix amt="60000"/>
          </a:blip>
          <a:srcRect r="31196" b="18959"/>
          <a:stretch>
            <a:fillRect/>
          </a:stretch>
        </p:blipFill>
        <p:spPr>
          <a:xfrm>
            <a:off x="13135717" y="3843899"/>
            <a:ext cx="11248283" cy="9865114"/>
          </a:xfrm>
          <a:prstGeom prst="rect">
            <a:avLst/>
          </a:prstGeom>
          <a:ln w="12700">
            <a:miter lim="400000"/>
            <a:headEnd/>
            <a:tailEnd/>
          </a:ln>
        </p:spPr>
      </p:pic>
      <p:pic>
        <p:nvPicPr>
          <p:cNvPr id="19" name="图片 3" descr="图片 3"/>
          <p:cNvPicPr>
            <a:picLocks noChangeAspect="1"/>
          </p:cNvPicPr>
          <p:nvPr/>
        </p:nvPicPr>
        <p:blipFill>
          <a:blip r:embed="rId3"/>
          <a:srcRect t="22189"/>
          <a:stretch>
            <a:fillRect/>
          </a:stretch>
        </p:blipFill>
        <p:spPr>
          <a:xfrm>
            <a:off x="695377" y="459773"/>
            <a:ext cx="6311017" cy="1132651"/>
          </a:xfrm>
          <a:prstGeom prst="rect">
            <a:avLst/>
          </a:prstGeom>
          <a:ln w="12700">
            <a:miter lim="400000"/>
            <a:headEnd/>
            <a:tailEnd/>
          </a:ln>
        </p:spPr>
      </p:pic>
      <p:sp>
        <p:nvSpPr>
          <p:cNvPr id="20" name="Title Text"/>
          <p:cNvSpPr txBox="1">
            <a:spLocks noGrp="1"/>
          </p:cNvSpPr>
          <p:nvPr>
            <p:ph type="title" hasCustomPrompt="1"/>
          </p:nvPr>
        </p:nvSpPr>
        <p:spPr>
          <a:xfrm>
            <a:off x="2782689" y="3789034"/>
            <a:ext cx="18796001" cy="2912132"/>
          </a:xfrm>
          <a:prstGeom prst="rect">
            <a:avLst/>
          </a:prstGeom>
        </p:spPr>
        <p:txBody>
          <a:bodyPr anchor="b"/>
          <a:lstStyle>
            <a:lvl1pPr algn="ctr">
              <a:defRPr sz="11200"/>
            </a:lvl1pPr>
          </a:lstStyle>
          <a:p>
            <a:r>
              <a:t>Title Text</a:t>
            </a:r>
          </a:p>
        </p:txBody>
      </p:sp>
      <p:sp>
        <p:nvSpPr>
          <p:cNvPr id="21" name="Body Level One…"/>
          <p:cNvSpPr txBox="1">
            <a:spLocks noGrp="1"/>
          </p:cNvSpPr>
          <p:nvPr>
            <p:ph type="body" sz="quarter" idx="1" hasCustomPrompt="1"/>
          </p:nvPr>
        </p:nvSpPr>
        <p:spPr>
          <a:xfrm>
            <a:off x="8142909" y="7981719"/>
            <a:ext cx="8098182" cy="1589485"/>
          </a:xfrm>
          <a:prstGeom prst="rect">
            <a:avLst/>
          </a:prstGeom>
        </p:spPr>
        <p:txBody>
          <a:bodyPr anchor="t"/>
          <a:lstStyle>
            <a:lvl1pPr marL="0" indent="0" algn="ctr">
              <a:spcBef>
                <a:spcPts val="0"/>
              </a:spcBef>
              <a:buSzTx/>
              <a:buNone/>
              <a:defRPr sz="5200">
                <a:solidFill>
                  <a:srgbClr val="FFFFFF"/>
                </a:solidFill>
              </a:defRPr>
            </a:lvl1pPr>
            <a:lvl2pPr marL="0" indent="0" algn="ctr">
              <a:spcBef>
                <a:spcPts val="0"/>
              </a:spcBef>
              <a:buSzTx/>
              <a:buNone/>
              <a:defRPr sz="5200">
                <a:solidFill>
                  <a:srgbClr val="FFFFFF"/>
                </a:solidFill>
              </a:defRPr>
            </a:lvl2pPr>
            <a:lvl3pPr marL="0" indent="0" algn="ctr">
              <a:spcBef>
                <a:spcPts val="0"/>
              </a:spcBef>
              <a:buSzTx/>
              <a:buNone/>
              <a:defRPr sz="5200">
                <a:solidFill>
                  <a:srgbClr val="FFFFFF"/>
                </a:solidFill>
              </a:defRPr>
            </a:lvl3pPr>
            <a:lvl4pPr marL="0" indent="0" algn="ctr">
              <a:spcBef>
                <a:spcPts val="0"/>
              </a:spcBef>
              <a:buSzTx/>
              <a:buNone/>
              <a:defRPr sz="5200">
                <a:solidFill>
                  <a:srgbClr val="FFFFFF"/>
                </a:solidFill>
              </a:defRPr>
            </a:lvl4pPr>
            <a:lvl5pPr marL="0" indent="0" algn="ctr">
              <a:spcBef>
                <a:spcPts val="0"/>
              </a:spcBef>
              <a:buSzTx/>
              <a:buNone/>
              <a:defRPr sz="5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22" name="未标题-1.png" descr="未标题-1.png"/>
          <p:cNvPicPr>
            <a:picLocks noChangeAspect="1"/>
          </p:cNvPicPr>
          <p:nvPr/>
        </p:nvPicPr>
        <p:blipFill>
          <a:blip r:embed="rId4"/>
          <a:stretch>
            <a:fillRect/>
          </a:stretch>
        </p:blipFill>
        <p:spPr>
          <a:xfrm>
            <a:off x="7234672" y="564458"/>
            <a:ext cx="1967652" cy="702956"/>
          </a:xfrm>
          <a:prstGeom prst="rect">
            <a:avLst/>
          </a:prstGeom>
          <a:ln w="12700">
            <a:miter lim="400000"/>
            <a:headEnd/>
            <a:tailEnd/>
          </a:ln>
        </p:spPr>
      </p:pic>
      <p:sp>
        <p:nvSpPr>
          <p:cNvPr id="23" name="Rectangle"/>
          <p:cNvSpPr/>
          <p:nvPr/>
        </p:nvSpPr>
        <p:spPr>
          <a:xfrm>
            <a:off x="-1" y="13580487"/>
            <a:ext cx="24384001"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pic>
        <p:nvPicPr>
          <p:cNvPr id="24" name="图形 1" descr="图形 1"/>
          <p:cNvPicPr>
            <a:picLocks noChangeAspect="1"/>
          </p:cNvPicPr>
          <p:nvPr/>
        </p:nvPicPr>
        <p:blipFill>
          <a:blip r:embed="rId5"/>
          <a:srcRect b="12661"/>
          <a:stretch>
            <a:fillRect/>
          </a:stretch>
        </p:blipFill>
        <p:spPr>
          <a:xfrm>
            <a:off x="-1" y="5831"/>
            <a:ext cx="24361446" cy="13717153"/>
          </a:xfrm>
          <a:prstGeom prst="rect">
            <a:avLst/>
          </a:prstGeom>
          <a:ln w="12700">
            <a:miter lim="400000"/>
            <a:headEnd/>
            <a:tailEnd/>
          </a:ln>
        </p:spPr>
      </p:pic>
      <p:sp>
        <p:nvSpPr>
          <p:cNvPr id="25" name="Rectangle"/>
          <p:cNvSpPr/>
          <p:nvPr/>
        </p:nvSpPr>
        <p:spPr>
          <a:xfrm>
            <a:off x="-1" y="5338"/>
            <a:ext cx="24384001" cy="142876"/>
          </a:xfrm>
          <a:prstGeom prst="rect">
            <a:avLst/>
          </a:prstGeom>
          <a:solidFill>
            <a:srgbClr val="003559"/>
          </a:solidFill>
          <a:ln w="12700">
            <a:miter lim="400000"/>
          </a:ln>
        </p:spPr>
        <p:txBody>
          <a:bodyPr lIns="71437" tIns="71437" rIns="71437" bIns="71437" anchor="ctr"/>
          <a:lstStyle/>
          <a:p>
            <a:pPr>
              <a:defRPr sz="2800">
                <a:solidFill>
                  <a:srgbClr val="FFFFFF"/>
                </a:solidFill>
              </a:defRPr>
            </a:pPr>
            <a:endParaRPr/>
          </a:p>
        </p:txBody>
      </p:sp>
      <p:sp>
        <p:nvSpPr>
          <p:cNvPr id="26" name="Slide Number"/>
          <p:cNvSpPr txBox="1">
            <a:spLocks noGrp="1"/>
          </p:cNvSpPr>
          <p:nvPr>
            <p:ph type="sldNum" sz="quarter" idx="2"/>
          </p:nvPr>
        </p:nvSpPr>
        <p:spPr>
          <a:xfrm>
            <a:off x="20740873" y="13073062"/>
            <a:ext cx="466354" cy="473076"/>
          </a:xfrm>
          <a:prstGeom prst="rect">
            <a:avLst/>
          </a:prstGeom>
        </p:spPr>
        <p:txBody>
          <a:bodyPr/>
          <a:lstStyle>
            <a:lvl1pPr>
              <a:defRPr>
                <a:solidFill>
                  <a:srgbClr val="000000"/>
                </a:solidFill>
              </a:defRPr>
            </a:lvl1p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Acknowledgement">
    <p:spTree>
      <p:nvGrpSpPr>
        <p:cNvPr id="1" name=""/>
        <p:cNvGrpSpPr/>
        <p:nvPr/>
      </p:nvGrpSpPr>
      <p:grpSpPr>
        <a:xfrm>
          <a:off x="0" y="0"/>
          <a:ext cx="0" cy="0"/>
          <a:chOff x="0" y="0"/>
          <a:chExt cx="0" cy="0"/>
        </a:xfrm>
      </p:grpSpPr>
      <p:sp>
        <p:nvSpPr>
          <p:cNvPr id="83"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84"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48"/>
                  </a:schemeClr>
                </a:solidFill>
              </a:defRPr>
            </a:lvl1pPr>
          </a:lstStyle>
          <a:p>
            <a:r>
              <a:t>Title Text</a:t>
            </a:r>
          </a:p>
        </p:txBody>
      </p:sp>
      <p:sp>
        <p:nvSpPr>
          <p:cNvPr id="85"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pic>
        <p:nvPicPr>
          <p:cNvPr id="86"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grpSp>
        <p:nvGrpSpPr>
          <p:cNvPr id="89" name="Group"/>
          <p:cNvGrpSpPr/>
          <p:nvPr/>
        </p:nvGrpSpPr>
        <p:grpSpPr>
          <a:xfrm>
            <a:off x="698500" y="457200"/>
            <a:ext cx="4650728" cy="628817"/>
            <a:chOff x="0" y="0"/>
            <a:chExt cx="4650727" cy="628816"/>
          </a:xfrm>
        </p:grpSpPr>
        <p:pic>
          <p:nvPicPr>
            <p:cNvPr id="87" name="图形 4" descr="图形 4"/>
            <p:cNvPicPr>
              <a:picLocks noChangeAspect="1"/>
            </p:cNvPicPr>
            <p:nvPr/>
          </p:nvPicPr>
          <p:blipFill>
            <a:blip r:embed="rId3"/>
            <a:stretch>
              <a:fillRect/>
            </a:stretch>
          </p:blipFill>
          <p:spPr>
            <a:xfrm>
              <a:off x="0" y="27759"/>
              <a:ext cx="2095500" cy="573298"/>
            </a:xfrm>
            <a:prstGeom prst="rect">
              <a:avLst/>
            </a:prstGeom>
            <a:ln w="12700" cap="flat">
              <a:noFill/>
              <a:miter lim="400000"/>
              <a:headEnd/>
              <a:tailEnd/>
            </a:ln>
            <a:effectLst/>
          </p:spPr>
        </p:pic>
        <p:pic>
          <p:nvPicPr>
            <p:cNvPr id="88" name="标准中英文组合.png" descr="标准中英文组合.png"/>
            <p:cNvPicPr>
              <a:picLocks noChangeAspect="1"/>
            </p:cNvPicPr>
            <p:nvPr/>
          </p:nvPicPr>
          <p:blipFill>
            <a:blip r:embed="rId4"/>
            <a:stretch>
              <a:fillRect/>
            </a:stretch>
          </p:blipFill>
          <p:spPr>
            <a:xfrm>
              <a:off x="2555227" y="0"/>
              <a:ext cx="2095501" cy="628817"/>
            </a:xfrm>
            <a:prstGeom prst="rect">
              <a:avLst/>
            </a:prstGeom>
            <a:ln w="12700" cap="flat">
              <a:noFill/>
              <a:miter lim="400000"/>
              <a:headEnd/>
              <a:tailEnd/>
            </a:ln>
            <a:effectLst/>
          </p:spPr>
        </p:pic>
      </p:grpSp>
      <p:pic>
        <p:nvPicPr>
          <p:cNvPr id="90" name="未标题-1.png" descr="未标题-1.png"/>
          <p:cNvPicPr>
            <a:picLocks noChangeAspect="1"/>
          </p:cNvPicPr>
          <p:nvPr/>
        </p:nvPicPr>
        <p:blipFill>
          <a:blip r:embed="rId5"/>
          <a:stretch>
            <a:fillRect/>
          </a:stretch>
        </p:blipFill>
        <p:spPr>
          <a:xfrm>
            <a:off x="370678" y="13273684"/>
            <a:ext cx="1119620" cy="399991"/>
          </a:xfrm>
          <a:prstGeom prst="rect">
            <a:avLst/>
          </a:prstGeom>
          <a:ln w="12700">
            <a:miter lim="400000"/>
            <a:headEnd/>
            <a:tailEnd/>
          </a:ln>
        </p:spPr>
      </p:pic>
      <p:sp>
        <p:nvSpPr>
          <p:cNvPr id="91" name="Slide Number"/>
          <p:cNvSpPr txBox="1">
            <a:spLocks noGrp="1"/>
          </p:cNvSpPr>
          <p:nvPr>
            <p:ph type="sldNum" sz="quarter" idx="2"/>
          </p:nvPr>
        </p:nvSpPr>
        <p:spPr>
          <a:xfrm>
            <a:off x="22859958" y="12700000"/>
            <a:ext cx="466354" cy="473075"/>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516890"/>
            <a:ext cx="21031200" cy="2651126"/>
          </a:xfrm>
        </p:spPr>
        <p:txBody>
          <a:bodyPr anchor="ctr" anchorCtr="0">
            <a:normAutofit/>
          </a:bodyPr>
          <a:lstStyle>
            <a:lvl1pPr>
              <a:defRPr sz="8800" b="0">
                <a:effectLst/>
              </a:defRPr>
            </a:lvl1pPr>
          </a:lstStyle>
          <a:p>
            <a:r>
              <a:rPr lang="zh-CN" altLang="en-US" dirty="0"/>
              <a:t>单击此处编辑母版标题样式</a:t>
            </a:r>
          </a:p>
        </p:txBody>
      </p:sp>
      <p:sp>
        <p:nvSpPr>
          <p:cNvPr id="3" name="内容占位符 2"/>
          <p:cNvSpPr>
            <a:spLocks noGrp="1"/>
          </p:cNvSpPr>
          <p:nvPr>
            <p:ph idx="1"/>
          </p:nvPr>
        </p:nvSpPr>
        <p:spPr>
          <a:xfrm>
            <a:off x="1295400" y="3651250"/>
            <a:ext cx="21031200" cy="8702676"/>
          </a:xfrm>
        </p:spPr>
        <p:txBody>
          <a:bodyPr>
            <a:normAutofit/>
          </a:bodyPr>
          <a:lstStyle>
            <a:lvl1pPr>
              <a:defRPr sz="5600">
                <a:solidFill>
                  <a:schemeClr val="tx1">
                    <a:lumMod val="75000"/>
                    <a:lumOff val="25000"/>
                  </a:schemeClr>
                </a:solidFill>
              </a:defRPr>
            </a:lvl1pPr>
            <a:lvl2pPr>
              <a:defRPr sz="4800">
                <a:solidFill>
                  <a:schemeClr val="tx1">
                    <a:lumMod val="75000"/>
                    <a:lumOff val="25000"/>
                  </a:schemeClr>
                </a:solidFill>
              </a:defRPr>
            </a:lvl2pPr>
            <a:lvl3pPr>
              <a:defRPr sz="4000">
                <a:solidFill>
                  <a:schemeClr val="tx1">
                    <a:lumMod val="75000"/>
                    <a:lumOff val="25000"/>
                  </a:schemeClr>
                </a:solidFill>
              </a:defRPr>
            </a:lvl3pPr>
            <a:lvl4pPr>
              <a:defRPr sz="3600">
                <a:solidFill>
                  <a:schemeClr val="tx1">
                    <a:lumMod val="75000"/>
                    <a:lumOff val="25000"/>
                  </a:schemeClr>
                </a:solidFill>
              </a:defRPr>
            </a:lvl4pPr>
            <a:lvl5pPr>
              <a:defRPr sz="3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1676400" y="12712700"/>
            <a:ext cx="5486400" cy="730250"/>
          </a:xfrm>
        </p:spPr>
        <p:txBody>
          <a:bodyPr/>
          <a:lstStyle/>
          <a:p>
            <a:fld id="{760FBDFE-C587-4B4C-A407-44438C67B59E}" type="datetimeFigureOut">
              <a:rPr lang="zh-CN" altLang="en-US" smtClean="0"/>
              <a:t>2025-06-18</a:t>
            </a:fld>
            <a:endParaRPr lang="zh-CN" altLang="en-US"/>
          </a:p>
        </p:txBody>
      </p:sp>
      <p:sp>
        <p:nvSpPr>
          <p:cNvPr id="5" name="页脚占位符 4"/>
          <p:cNvSpPr>
            <a:spLocks noGrp="1"/>
          </p:cNvSpPr>
          <p:nvPr>
            <p:ph type="ftr" sz="quarter" idx="11"/>
          </p:nvPr>
        </p:nvSpPr>
        <p:spPr>
          <a:xfrm>
            <a:off x="8077200" y="12712700"/>
            <a:ext cx="8229600" cy="730250"/>
          </a:xfrm>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3" name="Body Level One…"/>
          <p:cNvSpPr txBox="1">
            <a:spLocks noGrp="1"/>
          </p:cNvSpPr>
          <p:nvPr>
            <p:ph type="body" idx="1"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34" name="Title Text"/>
          <p:cNvSpPr txBox="1">
            <a:spLocks noGrp="1"/>
          </p:cNvSpPr>
          <p:nvPr>
            <p:ph type="title"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stStyle>
          <a:p>
            <a:r>
              <a:t>Title Text</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42" name="六边形 10"/>
          <p:cNvSpPr/>
          <p:nvPr/>
        </p:nvSpPr>
        <p:spPr>
          <a:xfrm>
            <a:off x="17546290" y="4655151"/>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a:p>
        </p:txBody>
      </p:sp>
      <p:sp>
        <p:nvSpPr>
          <p:cNvPr id="43" name="六边形 10"/>
          <p:cNvSpPr/>
          <p:nvPr/>
        </p:nvSpPr>
        <p:spPr>
          <a:xfrm>
            <a:off x="10238268"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a:p>
        </p:txBody>
      </p:sp>
      <p:sp>
        <p:nvSpPr>
          <p:cNvPr id="44" name="六边形 10"/>
          <p:cNvSpPr/>
          <p:nvPr/>
        </p:nvSpPr>
        <p:spPr>
          <a:xfrm>
            <a:off x="2699687"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a:p>
        </p:txBody>
      </p:sp>
      <p:grpSp>
        <p:nvGrpSpPr>
          <p:cNvPr id="47" name="Group"/>
          <p:cNvGrpSpPr/>
          <p:nvPr/>
        </p:nvGrpSpPr>
        <p:grpSpPr>
          <a:xfrm>
            <a:off x="-6350" y="-550"/>
            <a:ext cx="24385889" cy="1571626"/>
            <a:chOff x="0" y="0"/>
            <a:chExt cx="24385887" cy="1571625"/>
          </a:xfrm>
        </p:grpSpPr>
        <p:sp>
          <p:nvSpPr>
            <p:cNvPr id="45" name="Rectangle"/>
            <p:cNvSpPr/>
            <p:nvPr/>
          </p:nvSpPr>
          <p:spPr>
            <a:xfrm>
              <a:off x="14338025" y="0"/>
              <a:ext cx="10047863" cy="1571625"/>
            </a:xfrm>
            <a:prstGeom prst="rect">
              <a:avLst/>
            </a:prstGeom>
            <a:gradFill flip="none" rotWithShape="1">
              <a:gsLst>
                <a:gs pos="0">
                  <a:srgbClr val="FFFFFF"/>
                </a:gs>
                <a:gs pos="100000">
                  <a:srgbClr val="003559"/>
                </a:gs>
              </a:gsLst>
              <a:lin ang="10800000" scaled="0"/>
            </a:gradFill>
            <a:ln w="12700" cap="flat">
              <a:noFill/>
              <a:miter lim="400000"/>
            </a:ln>
            <a:effectLst/>
          </p:spPr>
          <p:txBody>
            <a:bodyPr wrap="square" lIns="71437" tIns="71437" rIns="71437" bIns="71437" numCol="1" anchor="ctr">
              <a:noAutofit/>
            </a:bodyPr>
            <a:lstStyle/>
            <a:p>
              <a:pPr>
                <a:defRPr sz="3000">
                  <a:solidFill>
                    <a:srgbClr val="FFFFFF"/>
                  </a:solidFill>
                </a:defRPr>
              </a:pPr>
              <a:endParaRPr/>
            </a:p>
          </p:txBody>
        </p:sp>
        <p:sp>
          <p:nvSpPr>
            <p:cNvPr id="46" name="Rectangle"/>
            <p:cNvSpPr/>
            <p:nvPr/>
          </p:nvSpPr>
          <p:spPr>
            <a:xfrm>
              <a:off x="0" y="0"/>
              <a:ext cx="14456782" cy="1571626"/>
            </a:xfrm>
            <a:prstGeom prst="rect">
              <a:avLst/>
            </a:prstGeom>
            <a:solidFill>
              <a:srgbClr val="003559"/>
            </a:solidFill>
            <a:ln w="12700" cap="flat">
              <a:noFill/>
              <a:miter lim="400000"/>
            </a:ln>
            <a:effectLst/>
          </p:spPr>
          <p:txBody>
            <a:bodyPr wrap="square" lIns="71437" tIns="71437" rIns="71437" bIns="71437" numCol="1" anchor="ctr">
              <a:noAutofit/>
            </a:bodyPr>
            <a:lstStyle/>
            <a:p>
              <a:pPr>
                <a:defRPr sz="3000">
                  <a:solidFill>
                    <a:srgbClr val="FFFFFF"/>
                  </a:solidFill>
                </a:defRPr>
              </a:pPr>
              <a:endParaRPr/>
            </a:p>
          </p:txBody>
        </p:sp>
      </p:grpSp>
      <p:sp>
        <p:nvSpPr>
          <p:cNvPr id="48" name="Title Text"/>
          <p:cNvSpPr txBox="1">
            <a:spLocks noGrp="1"/>
          </p:cNvSpPr>
          <p:nvPr>
            <p:ph type="title" hasCustomPrompt="1"/>
          </p:nvPr>
        </p:nvSpPr>
        <p:spPr>
          <a:prstGeom prst="rect">
            <a:avLst/>
          </a:prstGeom>
        </p:spPr>
        <p:txBody>
          <a:bodyPr/>
          <a:lstStyle>
            <a:lvl1pPr>
              <a:defRPr sz="4400">
                <a:latin typeface="Arial" panose="020B0604020202020204" pitchFamily="34" charset="0"/>
                <a:cs typeface="Arial" panose="020B0604020202020204" pitchFamily="34" charset="0"/>
              </a:defRPr>
            </a:lvl1pPr>
          </a:lstStyle>
          <a:p>
            <a:r>
              <a:t>Title Text</a:t>
            </a:r>
          </a:p>
        </p:txBody>
      </p:sp>
      <p:sp>
        <p:nvSpPr>
          <p:cNvPr id="49"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endParaRPr/>
          </a:p>
        </p:txBody>
      </p:sp>
      <p:sp>
        <p:nvSpPr>
          <p:cNvPr id="50" name="01"/>
          <p:cNvSpPr txBox="1"/>
          <p:nvPr/>
        </p:nvSpPr>
        <p:spPr>
          <a:xfrm>
            <a:off x="1197761" y="3863989"/>
            <a:ext cx="1426941"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01</a:t>
            </a:r>
          </a:p>
        </p:txBody>
      </p:sp>
      <p:sp>
        <p:nvSpPr>
          <p:cNvPr id="51" name="1st heading"/>
          <p:cNvSpPr txBox="1">
            <a:spLocks noGrp="1"/>
          </p:cNvSpPr>
          <p:nvPr>
            <p:ph type="body" sz="quarter" idx="21" hasCustomPrompt="1"/>
          </p:nvPr>
        </p:nvSpPr>
        <p:spPr>
          <a:xfrm>
            <a:off x="2820320"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2" name="2nd heading"/>
          <p:cNvSpPr txBox="1">
            <a:spLocks noGrp="1"/>
          </p:cNvSpPr>
          <p:nvPr>
            <p:ph type="body" sz="quarter" idx="22" hasCustomPrompt="1"/>
          </p:nvPr>
        </p:nvSpPr>
        <p:spPr>
          <a:xfrm>
            <a:off x="2820320"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3" name="02"/>
          <p:cNvSpPr txBox="1"/>
          <p:nvPr/>
        </p:nvSpPr>
        <p:spPr>
          <a:xfrm>
            <a:off x="8609335"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02</a:t>
            </a:r>
          </a:p>
        </p:txBody>
      </p:sp>
      <p:sp>
        <p:nvSpPr>
          <p:cNvPr id="54" name="1st heading"/>
          <p:cNvSpPr txBox="1">
            <a:spLocks noGrp="1"/>
          </p:cNvSpPr>
          <p:nvPr>
            <p:ph type="body" sz="quarter" idx="23" hasCustomPrompt="1"/>
          </p:nvPr>
        </p:nvSpPr>
        <p:spPr>
          <a:xfrm>
            <a:off x="10231894"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5" name="2nd heading"/>
          <p:cNvSpPr txBox="1">
            <a:spLocks noGrp="1"/>
          </p:cNvSpPr>
          <p:nvPr>
            <p:ph type="body" sz="quarter" idx="24" hasCustomPrompt="1"/>
          </p:nvPr>
        </p:nvSpPr>
        <p:spPr>
          <a:xfrm>
            <a:off x="10231894"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6" name="03"/>
          <p:cNvSpPr txBox="1"/>
          <p:nvPr/>
        </p:nvSpPr>
        <p:spPr>
          <a:xfrm>
            <a:off x="16020910"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03</a:t>
            </a:r>
          </a:p>
        </p:txBody>
      </p:sp>
      <p:sp>
        <p:nvSpPr>
          <p:cNvPr id="57" name="1st heading"/>
          <p:cNvSpPr txBox="1">
            <a:spLocks noGrp="1"/>
          </p:cNvSpPr>
          <p:nvPr>
            <p:ph type="body" sz="quarter" idx="25" hasCustomPrompt="1"/>
          </p:nvPr>
        </p:nvSpPr>
        <p:spPr>
          <a:xfrm>
            <a:off x="17643470" y="4598573"/>
            <a:ext cx="4479372"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8" name="2nd heading"/>
          <p:cNvSpPr txBox="1">
            <a:spLocks noGrp="1"/>
          </p:cNvSpPr>
          <p:nvPr>
            <p:ph type="body" sz="quarter" idx="26" hasCustomPrompt="1"/>
          </p:nvPr>
        </p:nvSpPr>
        <p:spPr>
          <a:xfrm>
            <a:off x="17643470" y="6188089"/>
            <a:ext cx="4479372"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9"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60"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t>‹#›</a:t>
            </a:fld>
            <a:endParaRPr/>
          </a:p>
        </p:txBody>
      </p:sp>
      <p:pic>
        <p:nvPicPr>
          <p:cNvPr id="61" name="图形 4" descr="图形 4"/>
          <p:cNvPicPr>
            <a:picLocks noChangeAspect="1"/>
          </p:cNvPicPr>
          <p:nvPr/>
        </p:nvPicPr>
        <p:blipFill>
          <a:blip r:embed="rId2"/>
          <a:stretch>
            <a:fillRect/>
          </a:stretch>
        </p:blipFill>
        <p:spPr>
          <a:xfrm>
            <a:off x="21756578" y="469350"/>
            <a:ext cx="2309924" cy="631961"/>
          </a:xfrm>
          <a:prstGeom prst="rect">
            <a:avLst/>
          </a:prstGeom>
          <a:ln w="12700">
            <a:miter lim="400000"/>
            <a:headEnd/>
            <a:tailEnd/>
          </a:ln>
        </p:spPr>
      </p:pic>
      <p:pic>
        <p:nvPicPr>
          <p:cNvPr id="62" name="未标题-1.png" descr="未标题-1.png"/>
          <p:cNvPicPr>
            <a:picLocks noChangeAspect="1"/>
          </p:cNvPicPr>
          <p:nvPr/>
        </p:nvPicPr>
        <p:blipFill>
          <a:blip r:embed="rId3"/>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estion Light">
    <p:spTree>
      <p:nvGrpSpPr>
        <p:cNvPr id="1" name=""/>
        <p:cNvGrpSpPr/>
        <p:nvPr/>
      </p:nvGrpSpPr>
      <p:grpSpPr>
        <a:xfrm>
          <a:off x="0" y="0"/>
          <a:ext cx="0" cy="0"/>
          <a:chOff x="0" y="0"/>
          <a:chExt cx="0" cy="0"/>
        </a:xfrm>
      </p:grpSpPr>
      <p:sp>
        <p:nvSpPr>
          <p:cNvPr id="69" name="Rectangle"/>
          <p:cNvSpPr/>
          <p:nvPr/>
        </p:nvSpPr>
        <p:spPr>
          <a:xfrm>
            <a:off x="0" y="13581544"/>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70"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71"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49"/>
                  </a:schemeClr>
                </a:solidFill>
              </a:defRPr>
            </a:lvl1pPr>
          </a:lstStyle>
          <a:p>
            <a:r>
              <a:t>Title Text</a:t>
            </a:r>
          </a:p>
        </p:txBody>
      </p:sp>
      <p:sp>
        <p:nvSpPr>
          <p:cNvPr id="72"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pic>
        <p:nvPicPr>
          <p:cNvPr id="73"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sp>
        <p:nvSpPr>
          <p:cNvPr id="74"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t>‹#›</a:t>
            </a:fld>
            <a:endParaRPr/>
          </a:p>
        </p:txBody>
      </p:sp>
      <p:pic>
        <p:nvPicPr>
          <p:cNvPr id="75" name="图形 4" descr="图形 4"/>
          <p:cNvPicPr>
            <a:picLocks noChangeAspect="1"/>
          </p:cNvPicPr>
          <p:nvPr/>
        </p:nvPicPr>
        <p:blipFill>
          <a:blip r:embed="rId3"/>
          <a:stretch>
            <a:fillRect/>
          </a:stretch>
        </p:blipFill>
        <p:spPr>
          <a:xfrm>
            <a:off x="21756578" y="469350"/>
            <a:ext cx="2309924" cy="631961"/>
          </a:xfrm>
          <a:prstGeom prst="rect">
            <a:avLst/>
          </a:prstGeom>
          <a:ln w="12700">
            <a:miter lim="400000"/>
            <a:headEnd/>
            <a:tailEnd/>
          </a:ln>
        </p:spPr>
      </p:pic>
      <p:pic>
        <p:nvPicPr>
          <p:cNvPr id="76" name="未标题-1.png" descr="未标题-1.png"/>
          <p:cNvPicPr>
            <a:picLocks noChangeAspect="1"/>
          </p:cNvPicPr>
          <p:nvPr/>
        </p:nvPicPr>
        <p:blipFill>
          <a:blip r:embed="rId4"/>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Acknowledgement">
    <p:spTree>
      <p:nvGrpSpPr>
        <p:cNvPr id="1" name=""/>
        <p:cNvGrpSpPr/>
        <p:nvPr/>
      </p:nvGrpSpPr>
      <p:grpSpPr>
        <a:xfrm>
          <a:off x="0" y="0"/>
          <a:ext cx="0" cy="0"/>
          <a:chOff x="0" y="0"/>
          <a:chExt cx="0" cy="0"/>
        </a:xfrm>
      </p:grpSpPr>
      <p:sp>
        <p:nvSpPr>
          <p:cNvPr id="83"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84"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49"/>
                  </a:schemeClr>
                </a:solidFill>
              </a:defRPr>
            </a:lvl1pPr>
          </a:lstStyle>
          <a:p>
            <a:r>
              <a:t>Title Text</a:t>
            </a:r>
          </a:p>
        </p:txBody>
      </p:sp>
      <p:sp>
        <p:nvSpPr>
          <p:cNvPr id="85"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pic>
        <p:nvPicPr>
          <p:cNvPr id="86"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grpSp>
        <p:nvGrpSpPr>
          <p:cNvPr id="89" name="Group"/>
          <p:cNvGrpSpPr/>
          <p:nvPr/>
        </p:nvGrpSpPr>
        <p:grpSpPr>
          <a:xfrm>
            <a:off x="698500" y="457200"/>
            <a:ext cx="4650728" cy="628817"/>
            <a:chOff x="0" y="0"/>
            <a:chExt cx="4650727" cy="628816"/>
          </a:xfrm>
        </p:grpSpPr>
        <p:pic>
          <p:nvPicPr>
            <p:cNvPr id="87" name="图形 4" descr="图形 4"/>
            <p:cNvPicPr>
              <a:picLocks noChangeAspect="1"/>
            </p:cNvPicPr>
            <p:nvPr/>
          </p:nvPicPr>
          <p:blipFill>
            <a:blip r:embed="rId3"/>
            <a:stretch>
              <a:fillRect/>
            </a:stretch>
          </p:blipFill>
          <p:spPr>
            <a:xfrm>
              <a:off x="0" y="27759"/>
              <a:ext cx="2095500" cy="573298"/>
            </a:xfrm>
            <a:prstGeom prst="rect">
              <a:avLst/>
            </a:prstGeom>
            <a:ln w="12700" cap="flat">
              <a:noFill/>
              <a:miter lim="400000"/>
              <a:headEnd/>
              <a:tailEnd/>
            </a:ln>
            <a:effectLst/>
          </p:spPr>
        </p:pic>
        <p:pic>
          <p:nvPicPr>
            <p:cNvPr id="88" name="标准中英文组合.png" descr="标准中英文组合.png"/>
            <p:cNvPicPr>
              <a:picLocks noChangeAspect="1"/>
            </p:cNvPicPr>
            <p:nvPr/>
          </p:nvPicPr>
          <p:blipFill>
            <a:blip r:embed="rId4"/>
            <a:stretch>
              <a:fillRect/>
            </a:stretch>
          </p:blipFill>
          <p:spPr>
            <a:xfrm>
              <a:off x="2555227" y="0"/>
              <a:ext cx="2095501" cy="628817"/>
            </a:xfrm>
            <a:prstGeom prst="rect">
              <a:avLst/>
            </a:prstGeom>
            <a:ln w="12700" cap="flat">
              <a:noFill/>
              <a:miter lim="400000"/>
              <a:headEnd/>
              <a:tailEnd/>
            </a:ln>
            <a:effectLst/>
          </p:spPr>
        </p:pic>
      </p:grpSp>
      <p:pic>
        <p:nvPicPr>
          <p:cNvPr id="90" name="未标题-1.png" descr="未标题-1.png"/>
          <p:cNvPicPr>
            <a:picLocks noChangeAspect="1"/>
          </p:cNvPicPr>
          <p:nvPr/>
        </p:nvPicPr>
        <p:blipFill>
          <a:blip r:embed="rId5"/>
          <a:stretch>
            <a:fillRect/>
          </a:stretch>
        </p:blipFill>
        <p:spPr>
          <a:xfrm>
            <a:off x="370678" y="13273684"/>
            <a:ext cx="1119620" cy="399991"/>
          </a:xfrm>
          <a:prstGeom prst="rect">
            <a:avLst/>
          </a:prstGeom>
          <a:ln w="12700">
            <a:miter lim="400000"/>
            <a:headEnd/>
            <a:tailEnd/>
          </a:ln>
        </p:spPr>
      </p:pic>
      <p:sp>
        <p:nvSpPr>
          <p:cNvPr id="91" name="Slide Number"/>
          <p:cNvSpPr txBox="1">
            <a:spLocks noGrp="1"/>
          </p:cNvSpPr>
          <p:nvPr>
            <p:ph type="sldNum" sz="quarter" idx="2"/>
          </p:nvPr>
        </p:nvSpPr>
        <p:spPr>
          <a:xfrm>
            <a:off x="22859958" y="12700000"/>
            <a:ext cx="466354" cy="473075"/>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7" name="矩形 2"/>
          <p:cNvSpPr/>
          <p:nvPr/>
        </p:nvSpPr>
        <p:spPr>
          <a:xfrm>
            <a:off x="-1" y="0"/>
            <a:ext cx="24384001" cy="13716000"/>
          </a:xfrm>
          <a:prstGeom prst="rect">
            <a:avLst/>
          </a:prstGeom>
          <a:solidFill>
            <a:srgbClr val="144168"/>
          </a:solidFill>
          <a:ln w="12700">
            <a:miter lim="400000"/>
          </a:ln>
        </p:spPr>
        <p:txBody>
          <a:bodyPr lIns="45719" rIns="45719" anchor="ctr"/>
          <a:lstStyle/>
          <a:p>
            <a:pPr defTabSz="914400">
              <a:defRPr sz="1800">
                <a:solidFill>
                  <a:srgbClr val="FFFFFF"/>
                </a:solidFill>
              </a:defRPr>
            </a:pPr>
            <a:endParaRPr sz="3200"/>
          </a:p>
        </p:txBody>
      </p:sp>
      <p:pic>
        <p:nvPicPr>
          <p:cNvPr id="18" name="图形 8" descr="图形 8"/>
          <p:cNvPicPr>
            <a:picLocks noChangeAspect="1"/>
          </p:cNvPicPr>
          <p:nvPr/>
        </p:nvPicPr>
        <p:blipFill>
          <a:blip r:embed="rId2">
            <a:alphaModFix amt="60000"/>
          </a:blip>
          <a:srcRect r="31196" b="18959"/>
          <a:stretch>
            <a:fillRect/>
          </a:stretch>
        </p:blipFill>
        <p:spPr>
          <a:xfrm>
            <a:off x="13135717" y="3843899"/>
            <a:ext cx="11248283" cy="9865114"/>
          </a:xfrm>
          <a:prstGeom prst="rect">
            <a:avLst/>
          </a:prstGeom>
          <a:ln w="12700">
            <a:miter lim="400000"/>
            <a:headEnd/>
            <a:tailEnd/>
          </a:ln>
        </p:spPr>
      </p:pic>
      <p:pic>
        <p:nvPicPr>
          <p:cNvPr id="19" name="图片 3" descr="图片 3"/>
          <p:cNvPicPr>
            <a:picLocks noChangeAspect="1"/>
          </p:cNvPicPr>
          <p:nvPr/>
        </p:nvPicPr>
        <p:blipFill>
          <a:blip r:embed="rId3"/>
          <a:srcRect t="22189"/>
          <a:stretch>
            <a:fillRect/>
          </a:stretch>
        </p:blipFill>
        <p:spPr>
          <a:xfrm>
            <a:off x="695377" y="459773"/>
            <a:ext cx="6311017" cy="1132651"/>
          </a:xfrm>
          <a:prstGeom prst="rect">
            <a:avLst/>
          </a:prstGeom>
          <a:ln w="12700">
            <a:miter lim="400000"/>
            <a:headEnd/>
            <a:tailEnd/>
          </a:ln>
        </p:spPr>
      </p:pic>
      <p:sp>
        <p:nvSpPr>
          <p:cNvPr id="20" name="Title Text"/>
          <p:cNvSpPr txBox="1">
            <a:spLocks noGrp="1"/>
          </p:cNvSpPr>
          <p:nvPr>
            <p:ph type="title" hasCustomPrompt="1"/>
          </p:nvPr>
        </p:nvSpPr>
        <p:spPr>
          <a:xfrm>
            <a:off x="2782689" y="3789034"/>
            <a:ext cx="18796001" cy="2912132"/>
          </a:xfrm>
          <a:prstGeom prst="rect">
            <a:avLst/>
          </a:prstGeom>
        </p:spPr>
        <p:txBody>
          <a:bodyPr anchor="b"/>
          <a:lstStyle>
            <a:lvl1pPr algn="ctr">
              <a:defRPr sz="11200"/>
            </a:lvl1pPr>
          </a:lstStyle>
          <a:p>
            <a:r>
              <a:t>Title Text</a:t>
            </a:r>
          </a:p>
        </p:txBody>
      </p:sp>
      <p:sp>
        <p:nvSpPr>
          <p:cNvPr id="21" name="Body Level One…"/>
          <p:cNvSpPr txBox="1">
            <a:spLocks noGrp="1"/>
          </p:cNvSpPr>
          <p:nvPr>
            <p:ph type="body" sz="quarter" idx="1" hasCustomPrompt="1"/>
          </p:nvPr>
        </p:nvSpPr>
        <p:spPr>
          <a:xfrm>
            <a:off x="8142909" y="7981719"/>
            <a:ext cx="8098182" cy="1589485"/>
          </a:xfrm>
          <a:prstGeom prst="rect">
            <a:avLst/>
          </a:prstGeom>
        </p:spPr>
        <p:txBody>
          <a:bodyPr anchor="t"/>
          <a:lstStyle>
            <a:lvl1pPr marL="0" indent="0" algn="ctr">
              <a:spcBef>
                <a:spcPts val="0"/>
              </a:spcBef>
              <a:buSzTx/>
              <a:buNone/>
              <a:defRPr sz="5200">
                <a:solidFill>
                  <a:srgbClr val="FFFFFF"/>
                </a:solidFill>
              </a:defRPr>
            </a:lvl1pPr>
            <a:lvl2pPr marL="0" indent="0" algn="ctr">
              <a:spcBef>
                <a:spcPts val="0"/>
              </a:spcBef>
              <a:buSzTx/>
              <a:buNone/>
              <a:defRPr sz="5200">
                <a:solidFill>
                  <a:srgbClr val="FFFFFF"/>
                </a:solidFill>
              </a:defRPr>
            </a:lvl2pPr>
            <a:lvl3pPr marL="0" indent="0" algn="ctr">
              <a:spcBef>
                <a:spcPts val="0"/>
              </a:spcBef>
              <a:buSzTx/>
              <a:buNone/>
              <a:defRPr sz="5200">
                <a:solidFill>
                  <a:srgbClr val="FFFFFF"/>
                </a:solidFill>
              </a:defRPr>
            </a:lvl3pPr>
            <a:lvl4pPr marL="0" indent="0" algn="ctr">
              <a:spcBef>
                <a:spcPts val="0"/>
              </a:spcBef>
              <a:buSzTx/>
              <a:buNone/>
              <a:defRPr sz="5200">
                <a:solidFill>
                  <a:srgbClr val="FFFFFF"/>
                </a:solidFill>
              </a:defRPr>
            </a:lvl4pPr>
            <a:lvl5pPr marL="0" indent="0" algn="ctr">
              <a:spcBef>
                <a:spcPts val="0"/>
              </a:spcBef>
              <a:buSzTx/>
              <a:buNone/>
              <a:defRPr sz="5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22" name="未标题-1.png" descr="未标题-1.png"/>
          <p:cNvPicPr>
            <a:picLocks noChangeAspect="1"/>
          </p:cNvPicPr>
          <p:nvPr/>
        </p:nvPicPr>
        <p:blipFill>
          <a:blip r:embed="rId4"/>
          <a:stretch>
            <a:fillRect/>
          </a:stretch>
        </p:blipFill>
        <p:spPr>
          <a:xfrm>
            <a:off x="7234672" y="564458"/>
            <a:ext cx="1967652" cy="702956"/>
          </a:xfrm>
          <a:prstGeom prst="rect">
            <a:avLst/>
          </a:prstGeom>
          <a:ln w="12700">
            <a:miter lim="400000"/>
            <a:headEnd/>
            <a:tailEnd/>
          </a:ln>
        </p:spPr>
      </p:pic>
      <p:sp>
        <p:nvSpPr>
          <p:cNvPr id="23" name="Rectangle"/>
          <p:cNvSpPr/>
          <p:nvPr/>
        </p:nvSpPr>
        <p:spPr>
          <a:xfrm>
            <a:off x="-1" y="13580487"/>
            <a:ext cx="24384001"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pic>
        <p:nvPicPr>
          <p:cNvPr id="24" name="图形 1" descr="图形 1"/>
          <p:cNvPicPr>
            <a:picLocks noChangeAspect="1"/>
          </p:cNvPicPr>
          <p:nvPr/>
        </p:nvPicPr>
        <p:blipFill>
          <a:blip r:embed="rId5"/>
          <a:srcRect b="12661"/>
          <a:stretch>
            <a:fillRect/>
          </a:stretch>
        </p:blipFill>
        <p:spPr>
          <a:xfrm>
            <a:off x="-1" y="5831"/>
            <a:ext cx="24361446" cy="13717153"/>
          </a:xfrm>
          <a:prstGeom prst="rect">
            <a:avLst/>
          </a:prstGeom>
          <a:ln w="12700">
            <a:miter lim="400000"/>
            <a:headEnd/>
            <a:tailEnd/>
          </a:ln>
        </p:spPr>
      </p:pic>
      <p:sp>
        <p:nvSpPr>
          <p:cNvPr id="25" name="Rectangle"/>
          <p:cNvSpPr/>
          <p:nvPr/>
        </p:nvSpPr>
        <p:spPr>
          <a:xfrm>
            <a:off x="-1" y="5338"/>
            <a:ext cx="24384001" cy="142876"/>
          </a:xfrm>
          <a:prstGeom prst="rect">
            <a:avLst/>
          </a:prstGeom>
          <a:solidFill>
            <a:srgbClr val="003559"/>
          </a:solidFill>
          <a:ln w="12700">
            <a:miter lim="400000"/>
          </a:ln>
        </p:spPr>
        <p:txBody>
          <a:bodyPr lIns="71437" tIns="71437" rIns="71437" bIns="71437" anchor="ctr"/>
          <a:lstStyle/>
          <a:p>
            <a:pPr>
              <a:defRPr sz="2800">
                <a:solidFill>
                  <a:srgbClr val="FFFFFF"/>
                </a:solidFill>
              </a:defRPr>
            </a:pPr>
            <a:endParaRPr sz="3200"/>
          </a:p>
        </p:txBody>
      </p:sp>
      <p:sp>
        <p:nvSpPr>
          <p:cNvPr id="26" name="Slide Number"/>
          <p:cNvSpPr txBox="1">
            <a:spLocks noGrp="1"/>
          </p:cNvSpPr>
          <p:nvPr>
            <p:ph type="sldNum" sz="quarter" idx="2"/>
          </p:nvPr>
        </p:nvSpPr>
        <p:spPr>
          <a:xfrm>
            <a:off x="20740873" y="13073062"/>
            <a:ext cx="466354" cy="473076"/>
          </a:xfrm>
          <a:prstGeom prst="rect">
            <a:avLst/>
          </a:prstGeom>
        </p:spPr>
        <p:txBody>
          <a:bodyPr/>
          <a:lstStyle>
            <a:lvl1pPr>
              <a:defRPr>
                <a:solidFill>
                  <a:srgbClr val="000000"/>
                </a:solidFill>
              </a:defRPr>
            </a:lvl1p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3" name="Body Level One…"/>
          <p:cNvSpPr txBox="1">
            <a:spLocks noGrp="1"/>
          </p:cNvSpPr>
          <p:nvPr>
            <p:ph type="body" idx="1"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34" name="Title Text"/>
          <p:cNvSpPr txBox="1">
            <a:spLocks noGrp="1"/>
          </p:cNvSpPr>
          <p:nvPr>
            <p:ph type="title" hasCustomPrompt="1"/>
          </p:nvPr>
        </p:nvSpPr>
        <p:spPr>
          <a:prstGeom prst="rect">
            <a:avLst/>
          </a:prstGeom>
        </p:spPr>
        <p:txBody>
          <a:bodyPr/>
          <a:lstStyle>
            <a:lvl1pPr>
              <a:defRPr>
                <a:latin typeface="Arial" panose="020B0604020202020204" pitchFamily="34" charset="0"/>
                <a:cs typeface="Arial" panose="020B0604020202020204" pitchFamily="34" charset="0"/>
              </a:defRPr>
            </a:lvl1pPr>
          </a:lstStyle>
          <a:p>
            <a:r>
              <a:t>Title Text</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p:spTree>
      <p:nvGrpSpPr>
        <p:cNvPr id="1" name=""/>
        <p:cNvGrpSpPr/>
        <p:nvPr/>
      </p:nvGrpSpPr>
      <p:grpSpPr>
        <a:xfrm>
          <a:off x="0" y="0"/>
          <a:ext cx="0" cy="0"/>
          <a:chOff x="0" y="0"/>
          <a:chExt cx="0" cy="0"/>
        </a:xfrm>
      </p:grpSpPr>
      <p:sp>
        <p:nvSpPr>
          <p:cNvPr id="42" name="六边形 10"/>
          <p:cNvSpPr/>
          <p:nvPr/>
        </p:nvSpPr>
        <p:spPr>
          <a:xfrm>
            <a:off x="17546290" y="4655151"/>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sz="3200"/>
          </a:p>
        </p:txBody>
      </p:sp>
      <p:sp>
        <p:nvSpPr>
          <p:cNvPr id="43" name="六边形 10"/>
          <p:cNvSpPr/>
          <p:nvPr/>
        </p:nvSpPr>
        <p:spPr>
          <a:xfrm>
            <a:off x="10238268"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sz="3200"/>
          </a:p>
        </p:txBody>
      </p:sp>
      <p:sp>
        <p:nvSpPr>
          <p:cNvPr id="44" name="六边形 10"/>
          <p:cNvSpPr/>
          <p:nvPr/>
        </p:nvSpPr>
        <p:spPr>
          <a:xfrm>
            <a:off x="2699687" y="4629288"/>
            <a:ext cx="5632036" cy="5192972"/>
          </a:xfrm>
          <a:custGeom>
            <a:avLst/>
            <a:gdLst/>
            <a:ahLst/>
            <a:cxnLst>
              <a:cxn ang="0">
                <a:pos x="wd2" y="hd2"/>
              </a:cxn>
              <a:cxn ang="5400000">
                <a:pos x="wd2" y="hd2"/>
              </a:cxn>
              <a:cxn ang="10800000">
                <a:pos x="wd2" y="hd2"/>
              </a:cxn>
              <a:cxn ang="16200000">
                <a:pos x="wd2" y="hd2"/>
              </a:cxn>
            </a:cxnLst>
            <a:rect l="0" t="0" r="r" b="b"/>
            <a:pathLst>
              <a:path w="21600" h="21600" extrusionOk="0">
                <a:moveTo>
                  <a:pt x="34" y="11409"/>
                </a:moveTo>
                <a:cubicBezTo>
                  <a:pt x="22" y="7623"/>
                  <a:pt x="11" y="3837"/>
                  <a:pt x="0" y="51"/>
                </a:cubicBezTo>
                <a:lnTo>
                  <a:pt x="14664" y="0"/>
                </a:lnTo>
                <a:lnTo>
                  <a:pt x="21600" y="10800"/>
                </a:lnTo>
                <a:lnTo>
                  <a:pt x="14664" y="21600"/>
                </a:lnTo>
                <a:lnTo>
                  <a:pt x="0" y="21549"/>
                </a:lnTo>
                <a:cubicBezTo>
                  <a:pt x="11" y="18169"/>
                  <a:pt x="22" y="14789"/>
                  <a:pt x="34" y="11409"/>
                </a:cubicBezTo>
                <a:close/>
              </a:path>
            </a:pathLst>
          </a:custGeom>
          <a:solidFill>
            <a:srgbClr val="144168"/>
          </a:solidFill>
          <a:ln w="12700">
            <a:solidFill>
              <a:srgbClr val="32538F"/>
            </a:solidFill>
            <a:miter/>
          </a:ln>
        </p:spPr>
        <p:txBody>
          <a:bodyPr lIns="45719" rIns="45719" anchor="ctr"/>
          <a:lstStyle/>
          <a:p>
            <a:pPr defTabSz="914400">
              <a:defRPr sz="1800">
                <a:solidFill>
                  <a:srgbClr val="FFFFFF"/>
                </a:solidFill>
              </a:defRPr>
            </a:pPr>
            <a:endParaRPr sz="3200"/>
          </a:p>
        </p:txBody>
      </p:sp>
      <p:grpSp>
        <p:nvGrpSpPr>
          <p:cNvPr id="47" name="Group"/>
          <p:cNvGrpSpPr/>
          <p:nvPr/>
        </p:nvGrpSpPr>
        <p:grpSpPr>
          <a:xfrm>
            <a:off x="-6350" y="-550"/>
            <a:ext cx="24385889" cy="1571626"/>
            <a:chOff x="0" y="0"/>
            <a:chExt cx="24385887" cy="1571625"/>
          </a:xfrm>
        </p:grpSpPr>
        <p:sp>
          <p:nvSpPr>
            <p:cNvPr id="45" name="Rectangle"/>
            <p:cNvSpPr/>
            <p:nvPr/>
          </p:nvSpPr>
          <p:spPr>
            <a:xfrm>
              <a:off x="14338025" y="0"/>
              <a:ext cx="10047863" cy="1571625"/>
            </a:xfrm>
            <a:prstGeom prst="rect">
              <a:avLst/>
            </a:prstGeom>
            <a:gradFill flip="none" rotWithShape="1">
              <a:gsLst>
                <a:gs pos="0">
                  <a:srgbClr val="FFFFFF"/>
                </a:gs>
                <a:gs pos="100000">
                  <a:srgbClr val="003559"/>
                </a:gs>
              </a:gsLst>
              <a:lin ang="10800000" scaled="0"/>
            </a:gradFill>
            <a:ln w="12700" cap="flat">
              <a:noFill/>
              <a:miter lim="400000"/>
            </a:ln>
            <a:effectLst/>
          </p:spPr>
          <p:txBody>
            <a:bodyPr wrap="square" lIns="71437" tIns="71437" rIns="71437" bIns="71437" numCol="1" anchor="ctr">
              <a:noAutofit/>
            </a:bodyPr>
            <a:lstStyle/>
            <a:p>
              <a:pPr>
                <a:defRPr sz="3000">
                  <a:solidFill>
                    <a:srgbClr val="FFFFFF"/>
                  </a:solidFill>
                </a:defRPr>
              </a:pPr>
              <a:endParaRPr sz="3200"/>
            </a:p>
          </p:txBody>
        </p:sp>
        <p:sp>
          <p:nvSpPr>
            <p:cNvPr id="46" name="Rectangle"/>
            <p:cNvSpPr/>
            <p:nvPr/>
          </p:nvSpPr>
          <p:spPr>
            <a:xfrm>
              <a:off x="0" y="0"/>
              <a:ext cx="14456782" cy="1571626"/>
            </a:xfrm>
            <a:prstGeom prst="rect">
              <a:avLst/>
            </a:prstGeom>
            <a:solidFill>
              <a:srgbClr val="003559"/>
            </a:solidFill>
            <a:ln w="12700" cap="flat">
              <a:noFill/>
              <a:miter lim="400000"/>
            </a:ln>
            <a:effectLst/>
          </p:spPr>
          <p:txBody>
            <a:bodyPr wrap="square" lIns="71437" tIns="71437" rIns="71437" bIns="71437" numCol="1" anchor="ctr">
              <a:noAutofit/>
            </a:bodyPr>
            <a:lstStyle/>
            <a:p>
              <a:pPr>
                <a:defRPr sz="3000">
                  <a:solidFill>
                    <a:srgbClr val="FFFFFF"/>
                  </a:solidFill>
                </a:defRPr>
              </a:pPr>
              <a:endParaRPr sz="3200"/>
            </a:p>
          </p:txBody>
        </p:sp>
      </p:grpSp>
      <p:sp>
        <p:nvSpPr>
          <p:cNvPr id="48" name="Title Text"/>
          <p:cNvSpPr txBox="1">
            <a:spLocks noGrp="1"/>
          </p:cNvSpPr>
          <p:nvPr>
            <p:ph type="title" hasCustomPrompt="1"/>
          </p:nvPr>
        </p:nvSpPr>
        <p:spPr>
          <a:prstGeom prst="rect">
            <a:avLst/>
          </a:prstGeom>
        </p:spPr>
        <p:txBody>
          <a:bodyPr/>
          <a:lstStyle/>
          <a:p>
            <a:r>
              <a:t>Title Text</a:t>
            </a:r>
          </a:p>
        </p:txBody>
      </p:sp>
      <p:sp>
        <p:nvSpPr>
          <p:cNvPr id="49"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endParaRPr sz="3200"/>
          </a:p>
        </p:txBody>
      </p:sp>
      <p:sp>
        <p:nvSpPr>
          <p:cNvPr id="50" name="01"/>
          <p:cNvSpPr txBox="1"/>
          <p:nvPr/>
        </p:nvSpPr>
        <p:spPr>
          <a:xfrm>
            <a:off x="1197761" y="3863989"/>
            <a:ext cx="1426941"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01</a:t>
            </a:r>
          </a:p>
        </p:txBody>
      </p:sp>
      <p:sp>
        <p:nvSpPr>
          <p:cNvPr id="51" name="1st heading"/>
          <p:cNvSpPr txBox="1">
            <a:spLocks noGrp="1"/>
          </p:cNvSpPr>
          <p:nvPr>
            <p:ph type="body" sz="quarter" idx="21" hasCustomPrompt="1"/>
          </p:nvPr>
        </p:nvSpPr>
        <p:spPr>
          <a:xfrm>
            <a:off x="2820320"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2" name="2nd heading"/>
          <p:cNvSpPr txBox="1">
            <a:spLocks noGrp="1"/>
          </p:cNvSpPr>
          <p:nvPr>
            <p:ph type="body" sz="quarter" idx="22" hasCustomPrompt="1"/>
          </p:nvPr>
        </p:nvSpPr>
        <p:spPr>
          <a:xfrm>
            <a:off x="2820320"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3" name="02"/>
          <p:cNvSpPr txBox="1"/>
          <p:nvPr/>
        </p:nvSpPr>
        <p:spPr>
          <a:xfrm>
            <a:off x="8609335"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02</a:t>
            </a:r>
          </a:p>
        </p:txBody>
      </p:sp>
      <p:sp>
        <p:nvSpPr>
          <p:cNvPr id="54" name="1st heading"/>
          <p:cNvSpPr txBox="1">
            <a:spLocks noGrp="1"/>
          </p:cNvSpPr>
          <p:nvPr>
            <p:ph type="body" sz="quarter" idx="23" hasCustomPrompt="1"/>
          </p:nvPr>
        </p:nvSpPr>
        <p:spPr>
          <a:xfrm>
            <a:off x="10231894" y="4598573"/>
            <a:ext cx="4479373"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5" name="2nd heading"/>
          <p:cNvSpPr txBox="1">
            <a:spLocks noGrp="1"/>
          </p:cNvSpPr>
          <p:nvPr>
            <p:ph type="body" sz="quarter" idx="24" hasCustomPrompt="1"/>
          </p:nvPr>
        </p:nvSpPr>
        <p:spPr>
          <a:xfrm>
            <a:off x="10231894" y="6188089"/>
            <a:ext cx="4479373"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6" name="03"/>
          <p:cNvSpPr txBox="1"/>
          <p:nvPr/>
        </p:nvSpPr>
        <p:spPr>
          <a:xfrm>
            <a:off x="16020910" y="3863989"/>
            <a:ext cx="1426940" cy="1514476"/>
          </a:xfrm>
          <a:prstGeom prst="rect">
            <a:avLst/>
          </a:prstGeom>
          <a:ln w="12700">
            <a:miter lim="400000"/>
          </a:ln>
        </p:spPr>
        <p:txBody>
          <a:bodyPr wrap="none" lIns="71437" tIns="71437" rIns="71437" bIns="71437" anchor="ctr">
            <a:spAutoFit/>
          </a:bodyPr>
          <a:lstStyle>
            <a:lvl1pPr>
              <a:defRPr sz="9000">
                <a:solidFill>
                  <a:srgbClr val="133456"/>
                </a:solidFill>
              </a:defRPr>
            </a:lvl1pPr>
          </a:lstStyle>
          <a:p>
            <a:r>
              <a:t>03</a:t>
            </a:r>
          </a:p>
        </p:txBody>
      </p:sp>
      <p:sp>
        <p:nvSpPr>
          <p:cNvPr id="57" name="1st heading"/>
          <p:cNvSpPr txBox="1">
            <a:spLocks noGrp="1"/>
          </p:cNvSpPr>
          <p:nvPr>
            <p:ph type="body" sz="quarter" idx="25" hasCustomPrompt="1"/>
          </p:nvPr>
        </p:nvSpPr>
        <p:spPr>
          <a:xfrm>
            <a:off x="17643470" y="4598573"/>
            <a:ext cx="4479372" cy="625476"/>
          </a:xfrm>
          <a:prstGeom prst="rect">
            <a:avLst/>
          </a:prstGeom>
        </p:spPr>
        <p:txBody>
          <a:bodyPr>
            <a:spAutoFit/>
          </a:bodyPr>
          <a:lstStyle>
            <a:lvl1pPr marL="0" indent="0">
              <a:spcBef>
                <a:spcPts val="0"/>
              </a:spcBef>
              <a:buSzTx/>
              <a:buNone/>
              <a:defRPr sz="3200" b="1">
                <a:solidFill>
                  <a:srgbClr val="FFFFFF"/>
                </a:solidFill>
              </a:defRPr>
            </a:lvl1pPr>
          </a:lstStyle>
          <a:p>
            <a:r>
              <a:t>1st heading</a:t>
            </a:r>
          </a:p>
        </p:txBody>
      </p:sp>
      <p:sp>
        <p:nvSpPr>
          <p:cNvPr id="58" name="2nd heading"/>
          <p:cNvSpPr txBox="1">
            <a:spLocks noGrp="1"/>
          </p:cNvSpPr>
          <p:nvPr>
            <p:ph type="body" sz="quarter" idx="26" hasCustomPrompt="1"/>
          </p:nvPr>
        </p:nvSpPr>
        <p:spPr>
          <a:xfrm>
            <a:off x="17643470" y="6188089"/>
            <a:ext cx="4479372" cy="574676"/>
          </a:xfrm>
          <a:prstGeom prst="rect">
            <a:avLst/>
          </a:prstGeom>
        </p:spPr>
        <p:txBody>
          <a:bodyPr>
            <a:spAutoFit/>
          </a:bodyPr>
          <a:lstStyle>
            <a:lvl1pPr marL="388620" indent="-388620">
              <a:spcBef>
                <a:spcPts val="0"/>
              </a:spcBef>
              <a:buChar char="•"/>
              <a:defRPr sz="2800" b="1">
                <a:solidFill>
                  <a:srgbClr val="FFFFFF"/>
                </a:solidFill>
              </a:defRPr>
            </a:lvl1pPr>
          </a:lstStyle>
          <a:p>
            <a:r>
              <a:t>2nd heading</a:t>
            </a:r>
          </a:p>
        </p:txBody>
      </p:sp>
      <p:sp>
        <p:nvSpPr>
          <p:cNvPr id="59"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60"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t>‹#›</a:t>
            </a:fld>
            <a:endParaRPr/>
          </a:p>
        </p:txBody>
      </p:sp>
      <p:pic>
        <p:nvPicPr>
          <p:cNvPr id="61" name="图形 4" descr="图形 4"/>
          <p:cNvPicPr>
            <a:picLocks noChangeAspect="1"/>
          </p:cNvPicPr>
          <p:nvPr/>
        </p:nvPicPr>
        <p:blipFill>
          <a:blip r:embed="rId2"/>
          <a:stretch>
            <a:fillRect/>
          </a:stretch>
        </p:blipFill>
        <p:spPr>
          <a:xfrm>
            <a:off x="21756578" y="469350"/>
            <a:ext cx="2309924" cy="631961"/>
          </a:xfrm>
          <a:prstGeom prst="rect">
            <a:avLst/>
          </a:prstGeom>
          <a:ln w="12700">
            <a:miter lim="400000"/>
            <a:headEnd/>
            <a:tailEnd/>
          </a:ln>
        </p:spPr>
      </p:pic>
      <p:pic>
        <p:nvPicPr>
          <p:cNvPr id="62" name="未标题-1.png" descr="未标题-1.png"/>
          <p:cNvPicPr>
            <a:picLocks noChangeAspect="1"/>
          </p:cNvPicPr>
          <p:nvPr/>
        </p:nvPicPr>
        <p:blipFill>
          <a:blip r:embed="rId3"/>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estion Light">
    <p:spTree>
      <p:nvGrpSpPr>
        <p:cNvPr id="1" name=""/>
        <p:cNvGrpSpPr/>
        <p:nvPr/>
      </p:nvGrpSpPr>
      <p:grpSpPr>
        <a:xfrm>
          <a:off x="0" y="0"/>
          <a:ext cx="0" cy="0"/>
          <a:chOff x="0" y="0"/>
          <a:chExt cx="0" cy="0"/>
        </a:xfrm>
      </p:grpSpPr>
      <p:sp>
        <p:nvSpPr>
          <p:cNvPr id="69" name="Rectangle"/>
          <p:cNvSpPr/>
          <p:nvPr/>
        </p:nvSpPr>
        <p:spPr>
          <a:xfrm>
            <a:off x="0" y="13581544"/>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70" name="Rectangle"/>
          <p:cNvSpPr/>
          <p:nvPr/>
        </p:nvSpPr>
        <p:spPr>
          <a:xfrm>
            <a:off x="0" y="-3471"/>
            <a:ext cx="24384000" cy="14287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71" name="Title Text"/>
          <p:cNvSpPr txBox="1">
            <a:spLocks noGrp="1"/>
          </p:cNvSpPr>
          <p:nvPr>
            <p:ph type="title" hasCustomPrompt="1"/>
          </p:nvPr>
        </p:nvSpPr>
        <p:spPr>
          <a:xfrm>
            <a:off x="1622897" y="5339953"/>
            <a:ext cx="15609095" cy="3036094"/>
          </a:xfrm>
          <a:prstGeom prst="rect">
            <a:avLst/>
          </a:prstGeom>
        </p:spPr>
        <p:txBody>
          <a:bodyPr/>
          <a:lstStyle>
            <a:lvl1pPr>
              <a:defRPr sz="11200">
                <a:solidFill>
                  <a:schemeClr val="accent1">
                    <a:hueOff val="114395"/>
                    <a:lumOff val="-24948"/>
                  </a:schemeClr>
                </a:solidFill>
              </a:defRPr>
            </a:lvl1pPr>
          </a:lstStyle>
          <a:p>
            <a:r>
              <a:t>Title Text</a:t>
            </a:r>
          </a:p>
        </p:txBody>
      </p:sp>
      <p:sp>
        <p:nvSpPr>
          <p:cNvPr id="72"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pic>
        <p:nvPicPr>
          <p:cNvPr id="73" name="图形 3" descr="图形 3"/>
          <p:cNvPicPr>
            <a:picLocks noChangeAspect="1"/>
          </p:cNvPicPr>
          <p:nvPr/>
        </p:nvPicPr>
        <p:blipFill>
          <a:blip r:embed="rId2"/>
          <a:srcRect r="31196" b="18959"/>
          <a:stretch>
            <a:fillRect/>
          </a:stretch>
        </p:blipFill>
        <p:spPr>
          <a:xfrm>
            <a:off x="16723774" y="6492852"/>
            <a:ext cx="7685626" cy="6740547"/>
          </a:xfrm>
          <a:prstGeom prst="rect">
            <a:avLst/>
          </a:prstGeom>
          <a:ln w="12700">
            <a:miter lim="400000"/>
            <a:headEnd/>
            <a:tailEnd/>
          </a:ln>
        </p:spPr>
      </p:pic>
      <p:sp>
        <p:nvSpPr>
          <p:cNvPr id="74" name="Slide Number"/>
          <p:cNvSpPr txBox="1">
            <a:spLocks noGrp="1"/>
          </p:cNvSpPr>
          <p:nvPr>
            <p:ph type="sldNum" sz="quarter" idx="2"/>
          </p:nvPr>
        </p:nvSpPr>
        <p:spPr>
          <a:xfrm>
            <a:off x="23596558" y="13247543"/>
            <a:ext cx="466354" cy="473076"/>
          </a:xfrm>
          <a:prstGeom prst="rect">
            <a:avLst/>
          </a:prstGeom>
        </p:spPr>
        <p:txBody>
          <a:bodyPr/>
          <a:lstStyle/>
          <a:p>
            <a:fld id="{86CB4B4D-7CA3-9044-876B-883B54F8677D}" type="slidenum">
              <a:rPr/>
              <a:t>‹#›</a:t>
            </a:fld>
            <a:endParaRPr/>
          </a:p>
        </p:txBody>
      </p:sp>
      <p:pic>
        <p:nvPicPr>
          <p:cNvPr id="75" name="图形 4" descr="图形 4"/>
          <p:cNvPicPr>
            <a:picLocks noChangeAspect="1"/>
          </p:cNvPicPr>
          <p:nvPr/>
        </p:nvPicPr>
        <p:blipFill>
          <a:blip r:embed="rId3"/>
          <a:stretch>
            <a:fillRect/>
          </a:stretch>
        </p:blipFill>
        <p:spPr>
          <a:xfrm>
            <a:off x="21756578" y="469350"/>
            <a:ext cx="2309924" cy="631961"/>
          </a:xfrm>
          <a:prstGeom prst="rect">
            <a:avLst/>
          </a:prstGeom>
          <a:ln w="12700">
            <a:miter lim="400000"/>
            <a:headEnd/>
            <a:tailEnd/>
          </a:ln>
        </p:spPr>
      </p:pic>
      <p:pic>
        <p:nvPicPr>
          <p:cNvPr id="76" name="未标题-1.png" descr="未标题-1.png"/>
          <p:cNvPicPr>
            <a:picLocks noChangeAspect="1"/>
          </p:cNvPicPr>
          <p:nvPr/>
        </p:nvPicPr>
        <p:blipFill>
          <a:blip r:embed="rId4"/>
          <a:stretch>
            <a:fillRect/>
          </a:stretch>
        </p:blipFill>
        <p:spPr>
          <a:xfrm>
            <a:off x="370678" y="13273684"/>
            <a:ext cx="1119620" cy="399991"/>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4331677" y="-550"/>
            <a:ext cx="10047863" cy="1571626"/>
          </a:xfrm>
          <a:prstGeom prst="rect">
            <a:avLst/>
          </a:prstGeom>
          <a:gradFill>
            <a:gsLst>
              <a:gs pos="0">
                <a:srgbClr val="FFFFFF"/>
              </a:gs>
              <a:gs pos="100000">
                <a:srgbClr val="003559"/>
              </a:gs>
            </a:gsLst>
            <a:lin ang="10800000"/>
          </a:gradFill>
          <a:ln w="12700">
            <a:miter lim="400000"/>
          </a:ln>
        </p:spPr>
        <p:txBody>
          <a:bodyPr lIns="71437" tIns="71437" rIns="71437" bIns="71437" anchor="ctr"/>
          <a:lstStyle/>
          <a:p>
            <a:pPr>
              <a:defRPr sz="3000">
                <a:solidFill>
                  <a:srgbClr val="FFFFFF"/>
                </a:solidFill>
              </a:defRPr>
            </a:pPr>
            <a:endParaRPr/>
          </a:p>
        </p:txBody>
      </p:sp>
      <p:sp>
        <p:nvSpPr>
          <p:cNvPr id="3" name="Rectangle"/>
          <p:cNvSpPr/>
          <p:nvPr/>
        </p:nvSpPr>
        <p:spPr>
          <a:xfrm>
            <a:off x="-6350" y="-550"/>
            <a:ext cx="14456783" cy="157162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4" name="Body Level One…"/>
          <p:cNvSpPr txBox="1">
            <a:spLocks noGrp="1"/>
          </p:cNvSpPr>
          <p:nvPr>
            <p:ph type="body" idx="1"/>
          </p:nvPr>
        </p:nvSpPr>
        <p:spPr>
          <a:xfrm>
            <a:off x="2032000" y="2472497"/>
            <a:ext cx="20320000" cy="10160001"/>
          </a:xfrm>
          <a:prstGeom prst="rect">
            <a:avLst/>
          </a:prstGeom>
          <a:ln w="12700">
            <a:miter lim="400000"/>
          </a:ln>
        </p:spPr>
        <p:txBody>
          <a:bodyPr lIns="71437" tIns="71437" rIns="71437" bIns="71437" anchor="ctr">
            <a:normAutofit/>
          </a:bodyPr>
          <a:lstStyle>
            <a:lvl2pPr marL="1028065" indent="-583565">
              <a:defRPr sz="4200"/>
            </a:lvl2pPr>
            <a:lvl3pPr marL="1416685" indent="-527685">
              <a:defRPr sz="3800"/>
            </a:lvl3pPr>
            <a:lvl4pPr marL="1833245" indent="-499745">
              <a:defRPr sz="3600"/>
            </a:lvl4pPr>
            <a:lvl5pPr marL="2222500" indent="-444500">
              <a:defRPr sz="3200"/>
            </a:lvl5pPr>
          </a:lstStyle>
          <a:p>
            <a:r>
              <a:t>Body Level One</a:t>
            </a:r>
          </a:p>
          <a:p>
            <a:pPr lvl="1"/>
            <a:r>
              <a:t>Body Level Two</a:t>
            </a:r>
          </a:p>
          <a:p>
            <a:pPr lvl="2"/>
            <a:r>
              <a:t>Body Level Three</a:t>
            </a:r>
          </a:p>
          <a:p>
            <a:pPr lvl="3"/>
            <a:r>
              <a:t>Body Level Four</a:t>
            </a:r>
          </a:p>
          <a:p>
            <a:pPr lvl="4"/>
            <a:r>
              <a:t>Body Level Five</a:t>
            </a:r>
          </a:p>
        </p:txBody>
      </p:sp>
      <p:sp>
        <p:nvSpPr>
          <p:cNvPr id="5" name="Title Text"/>
          <p:cNvSpPr txBox="1">
            <a:spLocks noGrp="1"/>
          </p:cNvSpPr>
          <p:nvPr>
            <p:ph type="title"/>
          </p:nvPr>
        </p:nvSpPr>
        <p:spPr>
          <a:xfrm>
            <a:off x="2032000" y="-550"/>
            <a:ext cx="20320000" cy="1571626"/>
          </a:xfrm>
          <a:prstGeom prst="rect">
            <a:avLst/>
          </a:prstGeom>
          <a:ln w="12700">
            <a:miter lim="400000"/>
          </a:ln>
        </p:spPr>
        <p:txBody>
          <a:bodyPr lIns="71437" tIns="71437" rIns="71437" bIns="71437" anchor="ctr">
            <a:normAutofit/>
          </a:bodyPr>
          <a:lstStyle/>
          <a:p>
            <a:r>
              <a:t>Title Text</a:t>
            </a:r>
          </a:p>
        </p:txBody>
      </p:sp>
      <p:sp>
        <p:nvSpPr>
          <p:cNvPr id="6"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endParaRPr/>
          </a:p>
        </p:txBody>
      </p:sp>
      <p:sp>
        <p:nvSpPr>
          <p:cNvPr id="7"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a:p>
        </p:txBody>
      </p:sp>
      <p:sp>
        <p:nvSpPr>
          <p:cNvPr id="8" name="Slide Number"/>
          <p:cNvSpPr txBox="1">
            <a:spLocks noGrp="1"/>
          </p:cNvSpPr>
          <p:nvPr>
            <p:ph type="sldNum" sz="quarter" idx="2"/>
          </p:nvPr>
        </p:nvSpPr>
        <p:spPr>
          <a:xfrm>
            <a:off x="23600080" y="13247543"/>
            <a:ext cx="466354" cy="473076"/>
          </a:xfrm>
          <a:prstGeom prst="rect">
            <a:avLst/>
          </a:prstGeom>
          <a:ln w="12700">
            <a:miter lim="400000"/>
          </a:ln>
        </p:spPr>
        <p:txBody>
          <a:bodyPr wrap="none" lIns="71437" tIns="71437" rIns="71437" bIns="71437">
            <a:spAutoFit/>
          </a:bodyPr>
          <a:lstStyle>
            <a:lvl1pPr>
              <a:defRPr sz="2200">
                <a:solidFill>
                  <a:srgbClr val="E67D13"/>
                </a:solidFill>
              </a:defRPr>
            </a:lvl1pPr>
          </a:lstStyle>
          <a:p>
            <a:fld id="{86CB4B4D-7CA3-9044-876B-883B54F8677D}" type="slidenum">
              <a:rPr/>
              <a:t>‹#›</a:t>
            </a:fld>
            <a:endParaRPr/>
          </a:p>
        </p:txBody>
      </p:sp>
      <p:pic>
        <p:nvPicPr>
          <p:cNvPr id="9" name="未标题-1.png" descr="未标题-1.png"/>
          <p:cNvPicPr>
            <a:picLocks noChangeAspect="1"/>
          </p:cNvPicPr>
          <p:nvPr/>
        </p:nvPicPr>
        <p:blipFill>
          <a:blip r:embed="rId7"/>
          <a:stretch>
            <a:fillRect/>
          </a:stretch>
        </p:blipFill>
        <p:spPr>
          <a:xfrm>
            <a:off x="370678" y="13273684"/>
            <a:ext cx="1119620" cy="399991"/>
          </a:xfrm>
          <a:prstGeom prst="rect">
            <a:avLst/>
          </a:prstGeom>
          <a:ln w="12700">
            <a:miter lim="400000"/>
            <a:headEnd/>
            <a:tailEnd/>
          </a:ln>
        </p:spPr>
      </p:pic>
      <p:pic>
        <p:nvPicPr>
          <p:cNvPr id="10" name="图形 4" descr="图形 4"/>
          <p:cNvPicPr>
            <a:picLocks noChangeAspect="1"/>
          </p:cNvPicPr>
          <p:nvPr/>
        </p:nvPicPr>
        <p:blipFill>
          <a:blip r:embed="rId8"/>
          <a:stretch>
            <a:fillRect/>
          </a:stretch>
        </p:blipFill>
        <p:spPr>
          <a:xfrm>
            <a:off x="21756578" y="469350"/>
            <a:ext cx="2309924" cy="631961"/>
          </a:xfrm>
          <a:prstGeom prst="rect">
            <a:avLst/>
          </a:prstGeom>
          <a:ln w="12700">
            <a:miter lim="4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Arial" panose="020B0604020202020204" pitchFamily="34" charset="0"/>
          <a:ea typeface="+mn-ea"/>
          <a:cs typeface="Arial" panose="020B0604020202020204" pitchFamily="34" charset="0"/>
          <a:sym typeface="Helvetica" panose="020B0604020202020204"/>
        </a:defRPr>
      </a:lvl1pPr>
      <a:lvl2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2pPr>
      <a:lvl3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3pPr>
      <a:lvl4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4pPr>
      <a:lvl5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5pPr>
      <a:lvl6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6pPr>
      <a:lvl7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7pPr>
      <a:lvl8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8pPr>
      <a:lvl9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9pPr>
    </p:titleStyle>
    <p:body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1pPr>
      <a:lvl2pPr marL="1055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2pPr>
      <a:lvl3pPr marL="1499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3pPr>
      <a:lvl4pPr marL="1944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4pPr>
      <a:lvl5pPr marL="2388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9pPr>
    </p:bodyStyle>
    <p:otherStyle>
      <a:lvl1pPr marL="0" marR="0" indent="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1pPr>
      <a:lvl2pPr marL="0" marR="0" indent="228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2pPr>
      <a:lvl3pPr marL="0" marR="0" indent="457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3pPr>
      <a:lvl4pPr marL="0" marR="0" indent="685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4pPr>
      <a:lvl5pPr marL="0" marR="0" indent="9144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5pPr>
      <a:lvl6pPr marL="0" marR="0" indent="11430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6pPr>
      <a:lvl7pPr marL="0" marR="0" indent="1371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7pPr>
      <a:lvl8pPr marL="0" marR="0" indent="1600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8pPr>
      <a:lvl9pPr marL="0" marR="0" indent="1828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4331677" y="-550"/>
            <a:ext cx="10047863" cy="1571626"/>
          </a:xfrm>
          <a:prstGeom prst="rect">
            <a:avLst/>
          </a:prstGeom>
          <a:gradFill>
            <a:gsLst>
              <a:gs pos="0">
                <a:srgbClr val="FFFFFF"/>
              </a:gs>
              <a:gs pos="100000">
                <a:srgbClr val="003559"/>
              </a:gs>
            </a:gsLst>
            <a:lin ang="10800000"/>
          </a:gradFill>
          <a:ln w="12700">
            <a:miter lim="400000"/>
          </a:ln>
        </p:spPr>
        <p:txBody>
          <a:bodyPr lIns="71437" tIns="71437" rIns="71437" bIns="71437" anchor="ctr"/>
          <a:lstStyle/>
          <a:p>
            <a:pPr>
              <a:defRPr sz="3000">
                <a:solidFill>
                  <a:srgbClr val="FFFFFF"/>
                </a:solidFill>
              </a:defRPr>
            </a:pPr>
            <a:endParaRPr sz="3200"/>
          </a:p>
        </p:txBody>
      </p:sp>
      <p:sp>
        <p:nvSpPr>
          <p:cNvPr id="3" name="Rectangle"/>
          <p:cNvSpPr/>
          <p:nvPr/>
        </p:nvSpPr>
        <p:spPr>
          <a:xfrm>
            <a:off x="-6350" y="-550"/>
            <a:ext cx="14456783" cy="1571626"/>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4" name="Body Level One…"/>
          <p:cNvSpPr txBox="1">
            <a:spLocks noGrp="1"/>
          </p:cNvSpPr>
          <p:nvPr>
            <p:ph type="body" idx="1"/>
          </p:nvPr>
        </p:nvSpPr>
        <p:spPr>
          <a:xfrm>
            <a:off x="2032000" y="2472497"/>
            <a:ext cx="20320000" cy="10160001"/>
          </a:xfrm>
          <a:prstGeom prst="rect">
            <a:avLst/>
          </a:prstGeom>
          <a:ln w="12700">
            <a:miter lim="400000"/>
          </a:ln>
        </p:spPr>
        <p:txBody>
          <a:bodyPr lIns="71437" tIns="71437" rIns="71437" bIns="71437" anchor="ctr">
            <a:normAutofit/>
          </a:bodyPr>
          <a:lstStyle>
            <a:lvl2pPr marL="1028065" indent="-583565">
              <a:defRPr sz="4200"/>
            </a:lvl2pPr>
            <a:lvl3pPr marL="1416685" indent="-527685">
              <a:defRPr sz="3800"/>
            </a:lvl3pPr>
            <a:lvl4pPr marL="1833245" indent="-499745">
              <a:defRPr sz="3600"/>
            </a:lvl4pPr>
            <a:lvl5pPr marL="2222500" indent="-444500">
              <a:defRPr sz="3200"/>
            </a:lvl5pPr>
          </a:lstStyle>
          <a:p>
            <a:r>
              <a:t>Body Level One</a:t>
            </a:r>
          </a:p>
          <a:p>
            <a:pPr lvl="1"/>
            <a:r>
              <a:t>Body Level Two</a:t>
            </a:r>
          </a:p>
          <a:p>
            <a:pPr lvl="2"/>
            <a:r>
              <a:t>Body Level Three</a:t>
            </a:r>
          </a:p>
          <a:p>
            <a:pPr lvl="3"/>
            <a:r>
              <a:t>Body Level Four</a:t>
            </a:r>
          </a:p>
          <a:p>
            <a:pPr lvl="4"/>
            <a:r>
              <a:t>Body Level Five</a:t>
            </a:r>
          </a:p>
        </p:txBody>
      </p:sp>
      <p:sp>
        <p:nvSpPr>
          <p:cNvPr id="5" name="Title Text"/>
          <p:cNvSpPr txBox="1">
            <a:spLocks noGrp="1"/>
          </p:cNvSpPr>
          <p:nvPr>
            <p:ph type="title"/>
          </p:nvPr>
        </p:nvSpPr>
        <p:spPr>
          <a:xfrm>
            <a:off x="2032000" y="-550"/>
            <a:ext cx="20320000" cy="1571626"/>
          </a:xfrm>
          <a:prstGeom prst="rect">
            <a:avLst/>
          </a:prstGeom>
          <a:ln w="12700">
            <a:miter lim="400000"/>
          </a:ln>
        </p:spPr>
        <p:txBody>
          <a:bodyPr lIns="71437" tIns="71437" rIns="71437" bIns="71437" anchor="ctr">
            <a:normAutofit/>
          </a:bodyPr>
          <a:lstStyle/>
          <a:p>
            <a:r>
              <a:t>Title Text</a:t>
            </a:r>
          </a:p>
        </p:txBody>
      </p:sp>
      <p:sp>
        <p:nvSpPr>
          <p:cNvPr id="6" name="Line"/>
          <p:cNvSpPr/>
          <p:nvPr/>
        </p:nvSpPr>
        <p:spPr>
          <a:xfrm>
            <a:off x="0" y="1578351"/>
            <a:ext cx="24384002" cy="1"/>
          </a:xfrm>
          <a:prstGeom prst="line">
            <a:avLst/>
          </a:prstGeom>
          <a:ln w="63500">
            <a:solidFill>
              <a:srgbClr val="000000"/>
            </a:solidFill>
            <a:miter lim="400000"/>
          </a:ln>
        </p:spPr>
        <p:txBody>
          <a:bodyPr lIns="71437" tIns="71437" rIns="71437" bIns="71437" anchor="ctr"/>
          <a:lstStyle/>
          <a:p>
            <a:pPr>
              <a:defRPr sz="3000">
                <a:solidFill>
                  <a:srgbClr val="FFFFFF"/>
                </a:solidFill>
              </a:defRPr>
            </a:pPr>
            <a:endParaRPr sz="3200"/>
          </a:p>
        </p:txBody>
      </p:sp>
      <p:sp>
        <p:nvSpPr>
          <p:cNvPr id="7" name="Rectangle"/>
          <p:cNvSpPr/>
          <p:nvPr/>
        </p:nvSpPr>
        <p:spPr>
          <a:xfrm>
            <a:off x="0" y="13234843"/>
            <a:ext cx="24384000" cy="503071"/>
          </a:xfrm>
          <a:prstGeom prst="rect">
            <a:avLst/>
          </a:prstGeom>
          <a:solidFill>
            <a:srgbClr val="003559"/>
          </a:solidFill>
          <a:ln w="12700">
            <a:miter lim="400000"/>
          </a:ln>
        </p:spPr>
        <p:txBody>
          <a:bodyPr lIns="71437" tIns="71437" rIns="71437" bIns="71437" anchor="ctr"/>
          <a:lstStyle/>
          <a:p>
            <a:pPr>
              <a:defRPr sz="3000">
                <a:solidFill>
                  <a:srgbClr val="FFFFFF"/>
                </a:solidFill>
              </a:defRPr>
            </a:pPr>
            <a:endParaRPr sz="3200"/>
          </a:p>
        </p:txBody>
      </p:sp>
      <p:sp>
        <p:nvSpPr>
          <p:cNvPr id="8" name="Slide Number"/>
          <p:cNvSpPr txBox="1">
            <a:spLocks noGrp="1"/>
          </p:cNvSpPr>
          <p:nvPr>
            <p:ph type="sldNum" sz="quarter" idx="2"/>
          </p:nvPr>
        </p:nvSpPr>
        <p:spPr>
          <a:xfrm>
            <a:off x="23600080" y="13247543"/>
            <a:ext cx="466354" cy="473076"/>
          </a:xfrm>
          <a:prstGeom prst="rect">
            <a:avLst/>
          </a:prstGeom>
          <a:ln w="12700">
            <a:miter lim="400000"/>
          </a:ln>
        </p:spPr>
        <p:txBody>
          <a:bodyPr wrap="none" lIns="71437" tIns="71437" rIns="71437" bIns="71437">
            <a:spAutoFit/>
          </a:bodyPr>
          <a:lstStyle>
            <a:lvl1pPr>
              <a:defRPr sz="2200">
                <a:solidFill>
                  <a:srgbClr val="E67D13"/>
                </a:solidFill>
              </a:defRPr>
            </a:lvl1pPr>
          </a:lstStyle>
          <a:p>
            <a:fld id="{86CB4B4D-7CA3-9044-876B-883B54F8677D}" type="slidenum">
              <a:rPr/>
              <a:t>‹#›</a:t>
            </a:fld>
            <a:endParaRPr/>
          </a:p>
        </p:txBody>
      </p:sp>
      <p:pic>
        <p:nvPicPr>
          <p:cNvPr id="9" name="未标题-1.png" descr="未标题-1.png"/>
          <p:cNvPicPr>
            <a:picLocks noChangeAspect="1"/>
          </p:cNvPicPr>
          <p:nvPr/>
        </p:nvPicPr>
        <p:blipFill>
          <a:blip r:embed="rId8"/>
          <a:stretch>
            <a:fillRect/>
          </a:stretch>
        </p:blipFill>
        <p:spPr>
          <a:xfrm>
            <a:off x="370678" y="13273684"/>
            <a:ext cx="1119620" cy="399991"/>
          </a:xfrm>
          <a:prstGeom prst="rect">
            <a:avLst/>
          </a:prstGeom>
          <a:ln w="12700">
            <a:miter lim="400000"/>
            <a:headEnd/>
            <a:tailEnd/>
          </a:ln>
        </p:spPr>
      </p:pic>
      <p:pic>
        <p:nvPicPr>
          <p:cNvPr id="10" name="图形 4" descr="图形 4"/>
          <p:cNvPicPr>
            <a:picLocks noChangeAspect="1"/>
          </p:cNvPicPr>
          <p:nvPr/>
        </p:nvPicPr>
        <p:blipFill>
          <a:blip r:embed="rId9"/>
          <a:stretch>
            <a:fillRect/>
          </a:stretch>
        </p:blipFill>
        <p:spPr>
          <a:xfrm>
            <a:off x="21756578" y="469350"/>
            <a:ext cx="2309924" cy="631961"/>
          </a:xfrm>
          <a:prstGeom prst="rect">
            <a:avLst/>
          </a:prstGeom>
          <a:ln w="12700">
            <a:miter lim="400000"/>
            <a:headEnd/>
            <a:tailEnd/>
          </a:ln>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transition spd="med"/>
  <p:txStyles>
    <p:titleStyle>
      <a:lvl1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Arial" panose="020B0604020202020204" pitchFamily="34" charset="0"/>
          <a:ea typeface="+mn-ea"/>
          <a:cs typeface="Arial" panose="020B0604020202020204" pitchFamily="34" charset="0"/>
          <a:sym typeface="Helvetica" panose="020B0604020202020204"/>
        </a:defRPr>
      </a:lvl1pPr>
      <a:lvl2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2pPr>
      <a:lvl3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3pPr>
      <a:lvl4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4pPr>
      <a:lvl5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5pPr>
      <a:lvl6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6pPr>
      <a:lvl7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7pPr>
      <a:lvl8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8pPr>
      <a:lvl9pPr marL="0" marR="0" indent="0" algn="l" defTabSz="821690" latinLnBrk="0">
        <a:lnSpc>
          <a:spcPct val="100000"/>
        </a:lnSpc>
        <a:spcBef>
          <a:spcPts val="0"/>
        </a:spcBef>
        <a:spcAft>
          <a:spcPts val="0"/>
        </a:spcAft>
        <a:buClrTx/>
        <a:buSzTx/>
        <a:buFontTx/>
        <a:buNone/>
        <a:defRPr sz="4400" b="1" i="0" u="none" strike="noStrike" cap="none" spc="0" baseline="0">
          <a:solidFill>
            <a:srgbClr val="FFFFFF"/>
          </a:solidFill>
          <a:uFillTx/>
          <a:latin typeface="+mn-lt"/>
          <a:ea typeface="+mn-ea"/>
          <a:cs typeface="+mn-cs"/>
          <a:sym typeface="Helvetica" panose="020B0604020202020204"/>
        </a:defRPr>
      </a:lvl9pPr>
    </p:titleStyle>
    <p:body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1pPr>
      <a:lvl2pPr marL="1055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2pPr>
      <a:lvl3pPr marL="1499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3pPr>
      <a:lvl4pPr marL="1944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4pPr>
      <a:lvl5pPr marL="2388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panose="020B0604020202020204"/>
        </a:defRPr>
      </a:lvl9pPr>
    </p:bodyStyle>
    <p:otherStyle>
      <a:lvl1pPr marL="0" marR="0" indent="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1pPr>
      <a:lvl2pPr marL="0" marR="0" indent="228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2pPr>
      <a:lvl3pPr marL="0" marR="0" indent="457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3pPr>
      <a:lvl4pPr marL="0" marR="0" indent="685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4pPr>
      <a:lvl5pPr marL="0" marR="0" indent="9144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5pPr>
      <a:lvl6pPr marL="0" marR="0" indent="11430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6pPr>
      <a:lvl7pPr marL="0" marR="0" indent="13716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7pPr>
      <a:lvl8pPr marL="0" marR="0" indent="16002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8pPr>
      <a:lvl9pPr marL="0" marR="0" indent="1828800" algn="ctr" defTabSz="821690" latinLnBrk="0">
        <a:lnSpc>
          <a:spcPct val="100000"/>
        </a:lnSpc>
        <a:spcBef>
          <a:spcPts val="0"/>
        </a:spcBef>
        <a:spcAft>
          <a:spcPts val="0"/>
        </a:spcAft>
        <a:buClrTx/>
        <a:buSzTx/>
        <a:buFontTx/>
        <a:buNone/>
        <a:defRPr sz="2200" b="1" i="0" u="none" strike="noStrike" cap="none" spc="0" baseline="0">
          <a:solidFill>
            <a:schemeClr val="tx1"/>
          </a:solidFill>
          <a:uFillTx/>
          <a:latin typeface="+mn-lt"/>
          <a:ea typeface="+mn-ea"/>
          <a:cs typeface="+mn-cs"/>
          <a:sym typeface="Helvetica"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0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0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6.xml"/><Relationship Id="rId7" Type="http://schemas.openxmlformats.org/officeDocument/2006/relationships/image" Target="../media/image1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slideLayout" Target="../slideLayouts/slideLayout11.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tiff"/><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65.jpeg"/></Relationships>
</file>

<file path=ppt/slides/_rels/slide39.xml.rels><?xml version="1.0" encoding="UTF-8" standalone="yes"?>
<Relationships xmlns="http://schemas.openxmlformats.org/package/2006/relationships"><Relationship Id="rId2" Type="http://schemas.openxmlformats.org/officeDocument/2006/relationships/hyperlink" Target="http://rseqc.sourceforge.ne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hyperlink" Target="https://www.pnas.org/doi/abs/10.1073/pnas.0506580102"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blog.csdn.net/nixiang_888/article/details/107062461" TargetMode="Externa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jwilber.me/permutationtest/"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jwilber.me/permutationtes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jwilber.me/permutationtes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eneontology.org/docs/ontology-documentation/"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hyperlink" Target="https://www.jianshu.com/p/04cd4d52eda4" TargetMode="Externa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geneontology.org/docs/ontology-documentation/" TargetMode="External"/><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8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Xinglab/rmats-turbo/blob/v4.1.2/README.md" TargetMode="External"/><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Xinglab/rmats-turbo/blob/v4.1.2/README.md" TargetMode="External"/><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NA-seq data analysis handbook"/>
          <p:cNvSpPr txBox="1">
            <a:spLocks noGrp="1"/>
          </p:cNvSpPr>
          <p:nvPr>
            <p:ph type="title"/>
          </p:nvPr>
        </p:nvSpPr>
        <p:spPr>
          <a:prstGeom prst="rect">
            <a:avLst/>
          </a:prstGeom>
        </p:spPr>
        <p:txBody>
          <a:bodyPr/>
          <a:lstStyle>
            <a:lvl1pPr defTabSz="673735">
              <a:defRPr sz="9185"/>
            </a:lvl1pPr>
          </a:lstStyle>
          <a:p>
            <a:r>
              <a:t>RNA-seq data analysis handbook</a:t>
            </a:r>
          </a:p>
        </p:txBody>
      </p:sp>
      <p:sp>
        <p:nvSpPr>
          <p:cNvPr id="101" name="Chengchen ZHAO, Zheting ZHANG, Yawen LYU, Wei SHI, Tianci KONG, Tiancheng Yu, Yaojia LIU…"/>
          <p:cNvSpPr txBox="1">
            <a:spLocks noGrp="1"/>
          </p:cNvSpPr>
          <p:nvPr>
            <p:ph type="body" sz="quarter" idx="1"/>
          </p:nvPr>
        </p:nvSpPr>
        <p:spPr>
          <a:xfrm>
            <a:off x="7650404" y="7769068"/>
            <a:ext cx="9060570" cy="2248991"/>
          </a:xfrm>
          <a:prstGeom prst="rect">
            <a:avLst/>
          </a:prstGeom>
        </p:spPr>
        <p:txBody>
          <a:bodyPr anchor="ctr">
            <a:normAutofit fontScale="92500"/>
          </a:bodyPr>
          <a:lstStyle/>
          <a:p>
            <a:pPr defTabSz="517525">
              <a:defRPr sz="3275"/>
            </a:pPr>
            <a:r>
              <a:rPr dirty="0"/>
              <a:t>Chengchen ZHAO, </a:t>
            </a:r>
            <a:r>
              <a:rPr dirty="0" err="1"/>
              <a:t>Zheting</a:t>
            </a:r>
            <a:r>
              <a:rPr dirty="0"/>
              <a:t> ZHANG, Yawen LYU, Wei SHI, </a:t>
            </a:r>
            <a:r>
              <a:rPr dirty="0" err="1"/>
              <a:t>Tianci</a:t>
            </a:r>
            <a:r>
              <a:rPr dirty="0"/>
              <a:t> KONG, </a:t>
            </a:r>
            <a:r>
              <a:rPr dirty="0" err="1"/>
              <a:t>Tiancheng</a:t>
            </a:r>
            <a:r>
              <a:rPr dirty="0"/>
              <a:t> Yu, </a:t>
            </a:r>
            <a:r>
              <a:rPr lang="en-US" dirty="0"/>
              <a:t>Yu</a:t>
            </a:r>
            <a:r>
              <a:rPr lang="en-US" altLang="zh-CN" dirty="0" err="1"/>
              <a:t>xiang</a:t>
            </a:r>
            <a:r>
              <a:rPr lang="zh-CN" altLang="en-US" dirty="0"/>
              <a:t> </a:t>
            </a:r>
            <a:r>
              <a:rPr lang="en-US" altLang="zh-CN" dirty="0"/>
              <a:t>YAO</a:t>
            </a:r>
            <a:endParaRPr dirty="0"/>
          </a:p>
          <a:p>
            <a:pPr defTabSz="517525">
              <a:defRPr sz="3275"/>
            </a:pPr>
            <a:endParaRPr lang="en-US" dirty="0"/>
          </a:p>
          <a:p>
            <a:pPr defTabSz="517525">
              <a:defRPr sz="3275"/>
            </a:pPr>
            <a:r>
              <a:rPr lang="en-US" altLang="zh-CN" dirty="0"/>
              <a:t>Last</a:t>
            </a:r>
            <a:r>
              <a:rPr lang="zh-CN" altLang="en-US" dirty="0"/>
              <a:t> </a:t>
            </a:r>
            <a:r>
              <a:rPr lang="en-US" altLang="zh-CN" dirty="0"/>
              <a:t>update</a:t>
            </a:r>
            <a:r>
              <a:rPr lang="zh-CN" altLang="en-US" dirty="0"/>
              <a:t> </a:t>
            </a:r>
            <a:r>
              <a:rPr lang="en-US" altLang="zh-CN" dirty="0"/>
              <a:t>:</a:t>
            </a:r>
            <a:r>
              <a:rPr lang="zh-CN" altLang="en-US" dirty="0"/>
              <a:t> </a:t>
            </a:r>
            <a:r>
              <a:rPr dirty="0"/>
              <a:t>2024.</a:t>
            </a:r>
            <a:r>
              <a:rPr lang="en-US" altLang="zh-CN" dirty="0"/>
              <a:t>11</a:t>
            </a:r>
            <a:r>
              <a:rPr dirty="0"/>
              <a:t>.</a:t>
            </a:r>
            <a:r>
              <a:rPr lang="en-US" altLang="zh-CN" dirty="0"/>
              <a:t>1</a:t>
            </a:r>
            <a:r>
              <a:rPr dirty="0"/>
              <a:t>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 name="RNA-seq"/>
          <p:cNvSpPr txBox="1">
            <a:spLocks noGrp="1"/>
          </p:cNvSpPr>
          <p:nvPr>
            <p:ph type="title"/>
          </p:nvPr>
        </p:nvSpPr>
        <p:spPr>
          <a:prstGeom prst="rect">
            <a:avLst/>
          </a:prstGeom>
          <a:ln w="12700">
            <a:miter lim="400000"/>
          </a:ln>
        </p:spPr>
        <p:txBody>
          <a:bodyPr lIns="71437" tIns="71437" rIns="71437" bIns="71437" anchor="ctr">
            <a:normAutofit/>
          </a:bodyPr>
          <a:lstStyle/>
          <a:p>
            <a:pPr lvl="1"/>
            <a:r>
              <a:rPr dirty="0">
                <a:sym typeface="+mn-ea"/>
              </a:rPr>
              <a:t>Pre-process</a:t>
            </a:r>
            <a:r>
              <a:rPr lang="en-US" dirty="0">
                <a:latin typeface="Arial" panose="020B0604020202020204" pitchFamily="34" charset="0"/>
                <a:cs typeface="Arial" panose="020B0604020202020204" pitchFamily="34" charset="0"/>
                <a:sym typeface="+mn-ea"/>
              </a:rPr>
              <a:t> – 1.1. </a:t>
            </a:r>
            <a:r>
              <a:rPr lang="en-US" altLang="zh-CN" dirty="0">
                <a:latin typeface="Arial" panose="020B0604020202020204" pitchFamily="34" charset="0"/>
                <a:cs typeface="Arial" panose="020B0604020202020204" pitchFamily="34" charset="0"/>
              </a:rPr>
              <a:t>Data download using </a:t>
            </a:r>
            <a:r>
              <a:rPr lang="en-US" altLang="zh-CN" dirty="0">
                <a:latin typeface="Arial" panose="020B0604020202020204" pitchFamily="34" charset="0"/>
                <a:cs typeface="Arial" panose="020B0604020202020204" pitchFamily="34" charset="0"/>
                <a:sym typeface="+mn-ea"/>
              </a:rPr>
              <a:t>CDesk</a:t>
            </a:r>
            <a:endParaRPr lang="en-US" altLang="zh-CN" dirty="0">
              <a:latin typeface="Arial" panose="020B0604020202020204" pitchFamily="34" charset="0"/>
              <a:cs typeface="Arial" panose="020B0604020202020204" pitchFamily="34" charset="0"/>
            </a:endParaRPr>
          </a:p>
        </p:txBody>
      </p:sp>
      <p:sp>
        <p:nvSpPr>
          <p:cNvPr id="3" name="Text Box 2"/>
          <p:cNvSpPr txBox="1"/>
          <p:nvPr/>
        </p:nvSpPr>
        <p:spPr>
          <a:xfrm>
            <a:off x="1740162" y="2129833"/>
            <a:ext cx="20903675" cy="4531995"/>
          </a:xfrm>
          <a:prstGeom prst="rect">
            <a:avLst/>
          </a:prstGeom>
          <a:noFill/>
        </p:spPr>
        <p:txBody>
          <a:bodyPr wrap="square" rtlCol="0" anchor="t">
            <a:noAutofit/>
          </a:bodyPr>
          <a:lstStyle/>
          <a:p>
            <a:pPr algn="l"/>
            <a:r>
              <a:rPr lang="zh-CN" altLang="en-US" dirty="0">
                <a:latin typeface="微软雅黑" panose="020B0503020204020204" charset="-122"/>
                <a:ea typeface="微软雅黑" panose="020B0503020204020204" charset="-122"/>
                <a:cs typeface="微软雅黑" panose="020B0503020204020204" charset="-122"/>
              </a:rPr>
              <a:t>Data download package：</a:t>
            </a:r>
            <a:r>
              <a:rPr lang="en-US" dirty="0" err="1">
                <a:latin typeface="Arial" panose="020B0604020202020204" pitchFamily="34" charset="0"/>
                <a:ea typeface="微软雅黑" panose="020B0503020204020204" charset="-122"/>
                <a:cs typeface="Arial" panose="020B0604020202020204" pitchFamily="34" charset="0"/>
              </a:rPr>
              <a:t>DataDownloadFromGEOID</a:t>
            </a:r>
            <a:endParaRPr lang="en-US" dirty="0">
              <a:latin typeface="微软雅黑" panose="020B0503020204020204" charset="-122"/>
              <a:ea typeface="微软雅黑" panose="020B0503020204020204" charset="-122"/>
              <a:cs typeface="微软雅黑" panose="020B0503020204020204" charset="-122"/>
            </a:endParaRPr>
          </a:p>
          <a:p>
            <a:pPr algn="l"/>
            <a:endParaRPr lang="en-US" dirty="0">
              <a:latin typeface="微软雅黑" panose="020B0503020204020204" charset="-122"/>
              <a:ea typeface="微软雅黑" panose="020B0503020204020204" charset="-122"/>
              <a:cs typeface="微软雅黑" panose="020B0503020204020204" charset="-122"/>
            </a:endParaRPr>
          </a:p>
          <a:p>
            <a:pPr algn="l"/>
            <a:endParaRPr lang="zh-CN" altLang="en-US" dirty="0">
              <a:latin typeface="微软雅黑" panose="020B0503020204020204" charset="-122"/>
              <a:ea typeface="微软雅黑" panose="020B0503020204020204" charset="-122"/>
              <a:cs typeface="微软雅黑" panose="020B0503020204020204" charset="-122"/>
            </a:endParaRPr>
          </a:p>
          <a:p>
            <a:pPr algn="l"/>
            <a:endParaRPr lang="zh-CN" altLang="en-US" dirty="0">
              <a:latin typeface="微软雅黑" panose="020B0503020204020204" charset="-122"/>
              <a:ea typeface="微软雅黑" panose="020B0503020204020204" charset="-122"/>
              <a:cs typeface="微软雅黑" panose="020B0503020204020204" charset="-122"/>
            </a:endParaRPr>
          </a:p>
          <a:p>
            <a:pPr algn="l"/>
            <a:endParaRPr lang="en-US" altLang="zh-CN" dirty="0">
              <a:latin typeface="微软雅黑" panose="020B0503020204020204" charset="-122"/>
              <a:ea typeface="微软雅黑" panose="020B0503020204020204" charset="-122"/>
              <a:cs typeface="微软雅黑" panose="020B0503020204020204" charset="-122"/>
            </a:endParaRPr>
          </a:p>
          <a:p>
            <a:pPr algn="l"/>
            <a:r>
              <a:rPr lang="en-US" altLang="zh-CN" dirty="0">
                <a:latin typeface="微软雅黑" panose="020B0503020204020204" charset="-122"/>
                <a:ea typeface="微软雅黑" panose="020B0503020204020204" charset="-122"/>
                <a:cs typeface="微软雅黑" panose="020B0503020204020204" charset="-122"/>
              </a:rPr>
              <a:t># Example</a:t>
            </a:r>
          </a:p>
          <a:p>
            <a:pPr algn="l"/>
            <a:endParaRPr lang="en-US" dirty="0"/>
          </a:p>
        </p:txBody>
      </p:sp>
      <p:sp>
        <p:nvSpPr>
          <p:cNvPr id="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10</a:t>
            </a:fld>
            <a:endParaRPr dirty="0"/>
          </a:p>
        </p:txBody>
      </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graphicFrame>
        <p:nvGraphicFramePr>
          <p:cNvPr id="17" name="Table 1"/>
          <p:cNvGraphicFramePr/>
          <p:nvPr>
            <p:custDataLst>
              <p:tags r:id="rId1"/>
            </p:custDataLst>
          </p:nvPr>
        </p:nvGraphicFramePr>
        <p:xfrm>
          <a:off x="2472000" y="7993380"/>
          <a:ext cx="19440000" cy="3692525"/>
        </p:xfrm>
        <a:graphic>
          <a:graphicData uri="http://schemas.openxmlformats.org/drawingml/2006/table">
            <a:tbl>
              <a:tblPr>
                <a:tableStyleId>{33BA23B1-9221-436E-865A-0063620EA4FD}</a:tableStyleId>
              </a:tblPr>
              <a:tblGrid>
                <a:gridCol w="6045611">
                  <a:extLst>
                    <a:ext uri="{9D8B030D-6E8A-4147-A177-3AD203B41FA5}">
                      <a16:colId xmlns:a16="http://schemas.microsoft.com/office/drawing/2014/main" val="20000"/>
                    </a:ext>
                  </a:extLst>
                </a:gridCol>
                <a:gridCol w="13394389">
                  <a:extLst>
                    <a:ext uri="{9D8B030D-6E8A-4147-A177-3AD203B41FA5}">
                      <a16:colId xmlns:a16="http://schemas.microsoft.com/office/drawing/2014/main" val="20001"/>
                    </a:ext>
                  </a:extLst>
                </a:gridCol>
              </a:tblGrid>
              <a:tr h="774065">
                <a:tc>
                  <a:txBody>
                    <a:bodyPr/>
                    <a:lstStyle/>
                    <a:p>
                      <a:pPr algn="l" defTabSz="584200">
                        <a:defRPr sz="1800"/>
                      </a:pPr>
                      <a:r>
                        <a:rPr sz="1800" dirty="0" err="1">
                          <a:solidFill>
                            <a:srgbClr val="FFFFFF"/>
                          </a:solidFill>
                          <a:latin typeface="Monaco"/>
                          <a:ea typeface="Monaco"/>
                          <a:cs typeface="Monaco"/>
                          <a:sym typeface="+mn-ea"/>
                        </a:rPr>
                        <a:t>CDesk_cli</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b="0" dirty="0"/>
                        <a:t>CDesk command</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774065">
                <a:tc>
                  <a:txBody>
                    <a:bodyPr/>
                    <a:lstStyle/>
                    <a:p>
                      <a:pPr algn="l" defTabSz="584200">
                        <a:defRPr sz="1800"/>
                      </a:pPr>
                      <a:r>
                        <a:rPr sz="1800" dirty="0" err="1">
                          <a:solidFill>
                            <a:srgbClr val="FFFFFF"/>
                          </a:solidFill>
                          <a:latin typeface="Monaco"/>
                          <a:ea typeface="Monaco"/>
                          <a:cs typeface="Monaco"/>
                          <a:sym typeface="+mn-ea"/>
                        </a:rPr>
                        <a:t>task_name</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Commands to download data from GEO</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773430">
                <a:tc>
                  <a:txBody>
                    <a:bodyPr/>
                    <a:lstStyle/>
                    <a:p>
                      <a:pPr algn="l" defTabSz="584200">
                        <a:buNone/>
                        <a:defRPr sz="1800"/>
                      </a:pPr>
                      <a:r>
                        <a:rPr sz="1800" dirty="0" err="1">
                          <a:solidFill>
                            <a:srgbClr val="FFFFFF"/>
                          </a:solidFill>
                          <a:latin typeface="Monaco"/>
                          <a:ea typeface="Monaco"/>
                          <a:cs typeface="Monaco"/>
                          <a:sym typeface="+mn-ea"/>
                        </a:rPr>
                        <a:t>result_dir</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sz="1800" b="0" dirty="0">
                          <a:sym typeface="+mn-ea"/>
                        </a:rPr>
                        <a:t>Results folder, used to store downloaded data</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1370965">
                <a:tc>
                  <a:txBody>
                    <a:bodyPr/>
                    <a:lstStyle/>
                    <a:p>
                      <a:pPr algn="l" defTabSz="584200">
                        <a:buNone/>
                        <a:defRPr sz="1800"/>
                      </a:pPr>
                      <a:r>
                        <a:rPr sz="1800" dirty="0" err="1">
                          <a:solidFill>
                            <a:srgbClr val="FFFFFF"/>
                          </a:solidFill>
                          <a:latin typeface="Monaco"/>
                          <a:ea typeface="Monaco"/>
                          <a:cs typeface="Monaco"/>
                          <a:sym typeface="+mn-ea"/>
                        </a:rPr>
                        <a:t>task_args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sz="1800" b="0" dirty="0">
                          <a:sym typeface="+mn-ea"/>
                        </a:rPr>
                        <a:t>task_args Parameters that the user should select, such as download_type (type of downloaded file) and IDs (files required to download data from GEO) in this example</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bl>
          </a:graphicData>
        </a:graphic>
      </p:graphicFrame>
      <p:sp>
        <p:nvSpPr>
          <p:cNvPr id="4" name="RunRNAseq /datapath \…"/>
          <p:cNvSpPr txBox="1"/>
          <p:nvPr/>
        </p:nvSpPr>
        <p:spPr>
          <a:xfrm>
            <a:off x="2472000" y="3140304"/>
            <a:ext cx="19440000" cy="93218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dirty="0"/>
          </a:p>
          <a:p>
            <a:pPr algn="l" defTabSz="584200">
              <a:defRPr sz="1800" b="0">
                <a:solidFill>
                  <a:srgbClr val="FFFFFF"/>
                </a:solidFill>
                <a:latin typeface="Monaco"/>
                <a:ea typeface="Monaco"/>
                <a:cs typeface="Monaco"/>
                <a:sym typeface="Monaco"/>
              </a:defRPr>
            </a:pPr>
            <a:r>
              <a:rPr dirty="0" err="1"/>
              <a:t>CDesk_cli</a:t>
            </a:r>
            <a:r>
              <a:rPr dirty="0"/>
              <a:t> </a:t>
            </a:r>
            <a:r>
              <a:rPr dirty="0" err="1"/>
              <a:t>task_name</a:t>
            </a:r>
            <a:r>
              <a:rPr dirty="0"/>
              <a:t> </a:t>
            </a:r>
            <a:r>
              <a:rPr dirty="0" err="1"/>
              <a:t>result_dir</a:t>
            </a:r>
            <a:r>
              <a:rPr dirty="0"/>
              <a:t> </a:t>
            </a:r>
            <a:r>
              <a:rPr dirty="0" err="1"/>
              <a:t>task_args</a:t>
            </a:r>
            <a:r>
              <a:rPr dirty="0"/>
              <a:t>[arg1=value1 arg2=value2 ]</a:t>
            </a:r>
          </a:p>
        </p:txBody>
      </p:sp>
      <p:sp>
        <p:nvSpPr>
          <p:cNvPr id="5" name="RunRNAseq /datapath \…"/>
          <p:cNvSpPr txBox="1"/>
          <p:nvPr/>
        </p:nvSpPr>
        <p:spPr>
          <a:xfrm>
            <a:off x="2472000" y="5451240"/>
            <a:ext cx="19440000" cy="1210588"/>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dirty="0"/>
          </a:p>
          <a:p>
            <a:pPr algn="l" defTabSz="584200">
              <a:defRPr sz="1800" b="0">
                <a:solidFill>
                  <a:srgbClr val="FFFFFF"/>
                </a:solidFill>
                <a:latin typeface="Monaco"/>
                <a:ea typeface="Monaco"/>
                <a:cs typeface="Monaco"/>
                <a:sym typeface="Monaco"/>
              </a:defRPr>
            </a:pPr>
            <a:r>
              <a:rPr lang="en-US" dirty="0" err="1"/>
              <a:t>CDesk_cli</a:t>
            </a:r>
            <a:r>
              <a:rPr lang="en-US" dirty="0"/>
              <a:t> </a:t>
            </a:r>
            <a:r>
              <a:rPr lang="en-US" dirty="0" err="1"/>
              <a:t>DataDownloadFromGEOID</a:t>
            </a:r>
            <a:r>
              <a:rPr lang="en-US" dirty="0"/>
              <a:t> /</a:t>
            </a:r>
            <a:r>
              <a:rPr lang="en-US" dirty="0" err="1"/>
              <a:t>mnt</a:t>
            </a:r>
            <a:r>
              <a:rPr lang="en-US" dirty="0"/>
              <a:t>/</a:t>
            </a:r>
            <a:r>
              <a:rPr lang="en-US" dirty="0" err="1"/>
              <a:t>lvyawen</a:t>
            </a:r>
            <a:r>
              <a:rPr lang="en-US" dirty="0"/>
              <a:t>/Works/works1/</a:t>
            </a:r>
            <a:r>
              <a:rPr lang="en-US" dirty="0" err="1"/>
              <a:t>bulkRNA_pipeline</a:t>
            </a:r>
            <a:r>
              <a:rPr lang="en-US" dirty="0"/>
              <a:t> </a:t>
            </a:r>
            <a:r>
              <a:rPr lang="en-US" dirty="0" err="1"/>
              <a:t>download_type</a:t>
            </a:r>
            <a:r>
              <a:rPr lang="en-US" dirty="0"/>
              <a:t>=</a:t>
            </a:r>
            <a:r>
              <a:rPr lang="en-US" dirty="0" err="1"/>
              <a:t>fastq</a:t>
            </a:r>
            <a:r>
              <a:rPr lang="en-US" dirty="0"/>
              <a:t> IDs=/</a:t>
            </a:r>
            <a:r>
              <a:rPr lang="en-US" dirty="0" err="1"/>
              <a:t>mnt</a:t>
            </a:r>
            <a:r>
              <a:rPr lang="en-US" dirty="0"/>
              <a:t>/</a:t>
            </a:r>
            <a:r>
              <a:rPr lang="en-US" dirty="0" err="1"/>
              <a:t>lvyawen</a:t>
            </a:r>
            <a:r>
              <a:rPr lang="en-US" dirty="0"/>
              <a:t>/Works/works1/</a:t>
            </a:r>
            <a:r>
              <a:rPr lang="en-US" dirty="0" err="1"/>
              <a:t>bulkRNA_pipeline</a:t>
            </a:r>
            <a:r>
              <a:rPr lang="en-US" dirty="0"/>
              <a:t>/</a:t>
            </a:r>
            <a:r>
              <a:rPr lang="en-US" dirty="0" err="1"/>
              <a:t>RNAseq_GEO.txt</a:t>
            </a:r>
            <a:endParaRPr lang="en-US" dirty="0"/>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47290" y="2664408"/>
            <a:ext cx="17342456" cy="3428160"/>
          </a:xfrm>
          <a:prstGeom prst="rect">
            <a:avLst/>
          </a:prstGeom>
        </p:spPr>
      </p:pic>
      <p:pic>
        <p:nvPicPr>
          <p:cNvPr id="6" name="图片 5"/>
          <p:cNvPicPr>
            <a:picLocks noChangeAspect="1"/>
          </p:cNvPicPr>
          <p:nvPr/>
        </p:nvPicPr>
        <p:blipFill>
          <a:blip r:embed="rId3"/>
          <a:stretch>
            <a:fillRect/>
          </a:stretch>
        </p:blipFill>
        <p:spPr>
          <a:xfrm>
            <a:off x="1847290" y="9786237"/>
            <a:ext cx="20036990" cy="2193831"/>
          </a:xfrm>
          <a:prstGeom prst="rect">
            <a:avLst/>
          </a:prstGeom>
        </p:spPr>
      </p:pic>
      <p:pic>
        <p:nvPicPr>
          <p:cNvPr id="8" name="图片 7"/>
          <p:cNvPicPr>
            <a:picLocks noChangeAspect="1"/>
          </p:cNvPicPr>
          <p:nvPr/>
        </p:nvPicPr>
        <p:blipFill>
          <a:blip r:embed="rId4"/>
          <a:stretch>
            <a:fillRect/>
          </a:stretch>
        </p:blipFill>
        <p:spPr>
          <a:xfrm>
            <a:off x="1847290" y="6537582"/>
            <a:ext cx="20264914" cy="2803641"/>
          </a:xfrm>
          <a:prstGeom prst="rect">
            <a:avLst/>
          </a:prstGeom>
        </p:spPr>
      </p:pic>
      <p:sp>
        <p:nvSpPr>
          <p:cNvPr id="9" name="标题 2"/>
          <p:cNvSpPr>
            <a:spLocks noGrp="1"/>
          </p:cNvSpPr>
          <p:nvPr>
            <p:ph type="title"/>
          </p:nvPr>
        </p:nvSpPr>
        <p:spPr>
          <a:xfrm>
            <a:off x="2032000" y="-550"/>
            <a:ext cx="20320000" cy="1571626"/>
          </a:xfrm>
        </p:spPr>
        <p:txBody>
          <a:bodyPr/>
          <a:lstStyle/>
          <a:p>
            <a:r>
              <a:rPr lang="en-US" dirty="0">
                <a:sym typeface="+mn-ea"/>
              </a:rPr>
              <a:t>Alternative splicing detection – </a:t>
            </a:r>
            <a:r>
              <a:rPr lang="en-US" altLang="zh-CN" dirty="0"/>
              <a:t>Scripts for drawing sashimi plot</a:t>
            </a:r>
            <a:endParaRPr lang="zh-CN" altLang="en-US" dirty="0"/>
          </a:p>
        </p:txBody>
      </p:sp>
      <p:sp>
        <p:nvSpPr>
          <p:cNvPr id="2" name="TextBox 9"/>
          <p:cNvSpPr txBox="1"/>
          <p:nvPr/>
        </p:nvSpPr>
        <p:spPr>
          <a:xfrm>
            <a:off x="15076170" y="12534265"/>
            <a:ext cx="891286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altLang="zh-CN" dirty="0" err="1">
                <a:sym typeface="+mn-ea"/>
              </a:rPr>
              <a:t>Zheting</a:t>
            </a:r>
            <a:r>
              <a:rPr lang="zh-CN" altLang="en-US" dirty="0">
                <a:sym typeface="+mn-ea"/>
              </a:rPr>
              <a:t> </a:t>
            </a:r>
            <a:r>
              <a:rPr lang="en-US" altLang="zh-CN" dirty="0">
                <a:sym typeface="+mn-ea"/>
              </a:rPr>
              <a:t>ZHANG</a:t>
            </a:r>
            <a:r>
              <a:rPr lang="zh-CN" altLang="en-US" dirty="0">
                <a:sym typeface="+mn-ea"/>
              </a:rPr>
              <a:t> </a:t>
            </a:r>
            <a:r>
              <a:rPr lang="en-US" altLang="zh-CN" dirty="0">
                <a:sym typeface="+mn-ea"/>
              </a:rPr>
              <a:t>&amp;</a:t>
            </a:r>
            <a:r>
              <a:rPr lang="zh-CN" altLang="en-US" dirty="0">
                <a:sym typeface="+mn-ea"/>
              </a:rPr>
              <a:t> </a:t>
            </a:r>
            <a:r>
              <a:rPr lang="en-US" altLang="zh-CN" dirty="0" err="1">
                <a:sym typeface="+mn-ea"/>
              </a:rPr>
              <a:t>Tiancheng</a:t>
            </a:r>
            <a:r>
              <a:rPr lang="zh-CN" altLang="en-US" dirty="0">
                <a:sym typeface="+mn-ea"/>
              </a:rPr>
              <a:t> </a:t>
            </a:r>
            <a:r>
              <a:rPr lang="en-US" altLang="zh-CN" dirty="0">
                <a:sym typeface="+mn-ea"/>
              </a:rPr>
              <a:t>YU</a:t>
            </a:r>
            <a:endParaRPr>
              <a:sym typeface="+mn-ea"/>
            </a:endParaRPr>
          </a:p>
        </p:txBody>
      </p:sp>
      <p:sp>
        <p:nvSpPr>
          <p:cNvPr id="3"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100</a:t>
            </a:fld>
            <a:endParaRPr dirty="0"/>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Alternative splicing detection – 10. </a:t>
            </a:r>
            <a:r>
              <a:rPr lang="en-US" altLang="zh-CN" dirty="0"/>
              <a:t>A example of sashimi plot</a:t>
            </a:r>
            <a:endParaRPr lang="zh-CN" altLang="en-US" dirty="0"/>
          </a:p>
        </p:txBody>
      </p:sp>
      <p:pic>
        <p:nvPicPr>
          <p:cNvPr id="5" name="图片 4"/>
          <p:cNvPicPr>
            <a:picLocks noChangeAspect="1"/>
          </p:cNvPicPr>
          <p:nvPr/>
        </p:nvPicPr>
        <p:blipFill>
          <a:blip r:embed="rId2"/>
          <a:stretch>
            <a:fillRect/>
          </a:stretch>
        </p:blipFill>
        <p:spPr>
          <a:xfrm>
            <a:off x="6886574" y="2840410"/>
            <a:ext cx="9249895" cy="9592014"/>
          </a:xfrm>
          <a:prstGeom prst="rect">
            <a:avLst/>
          </a:prstGeom>
        </p:spPr>
      </p:pic>
      <p:sp>
        <p:nvSpPr>
          <p:cNvPr id="2" name="TextBox 9"/>
          <p:cNvSpPr txBox="1"/>
          <p:nvPr/>
        </p:nvSpPr>
        <p:spPr>
          <a:xfrm>
            <a:off x="15076170" y="12534265"/>
            <a:ext cx="891286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altLang="zh-CN" dirty="0" err="1">
                <a:sym typeface="+mn-ea"/>
              </a:rPr>
              <a:t>Zheting</a:t>
            </a:r>
            <a:r>
              <a:rPr lang="zh-CN" altLang="en-US" dirty="0">
                <a:sym typeface="+mn-ea"/>
              </a:rPr>
              <a:t> </a:t>
            </a:r>
            <a:r>
              <a:rPr lang="en-US" altLang="zh-CN" dirty="0">
                <a:sym typeface="+mn-ea"/>
              </a:rPr>
              <a:t>ZHANG</a:t>
            </a:r>
            <a:r>
              <a:rPr lang="zh-CN" altLang="en-US" dirty="0">
                <a:sym typeface="+mn-ea"/>
              </a:rPr>
              <a:t> </a:t>
            </a:r>
            <a:r>
              <a:rPr lang="en-US" altLang="zh-CN" dirty="0">
                <a:sym typeface="+mn-ea"/>
              </a:rPr>
              <a:t>&amp;</a:t>
            </a:r>
            <a:r>
              <a:rPr lang="zh-CN" altLang="en-US" dirty="0">
                <a:sym typeface="+mn-ea"/>
              </a:rPr>
              <a:t> </a:t>
            </a:r>
            <a:r>
              <a:rPr lang="en-US" altLang="zh-CN" dirty="0" err="1">
                <a:sym typeface="+mn-ea"/>
              </a:rPr>
              <a:t>Tiancheng</a:t>
            </a:r>
            <a:r>
              <a:rPr lang="zh-CN" altLang="en-US" dirty="0">
                <a:sym typeface="+mn-ea"/>
              </a:rPr>
              <a:t> </a:t>
            </a:r>
            <a:r>
              <a:rPr lang="en-US" altLang="zh-CN" dirty="0">
                <a:sym typeface="+mn-ea"/>
              </a:rPr>
              <a:t>YU</a:t>
            </a:r>
            <a:endParaRPr>
              <a:sym typeface="+mn-ea"/>
            </a:endParaRPr>
          </a:p>
        </p:txBody>
      </p:sp>
      <p:sp>
        <p:nvSpPr>
          <p:cNvPr id="4"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101</a:t>
            </a:fld>
            <a:endParaRPr dirty="0"/>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833A-3D81-7138-8FB1-0E12F408DF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199203E-2B2A-CBD4-78AB-316EEA4C81B4}"/>
              </a:ext>
            </a:extLst>
          </p:cNvPr>
          <p:cNvSpPr>
            <a:spLocks noGrp="1"/>
          </p:cNvSpPr>
          <p:nvPr>
            <p:ph type="body" idx="1"/>
          </p:nvPr>
        </p:nvSpPr>
        <p:spPr>
          <a:xfrm>
            <a:off x="1233771" y="1799333"/>
            <a:ext cx="6442075" cy="1037590"/>
          </a:xfrm>
        </p:spPr>
        <p:txBody>
          <a:bodyPr>
            <a:normAutofit fontScale="92500"/>
          </a:bodyPr>
          <a:lstStyle/>
          <a:p>
            <a:pPr marL="0" indent="0">
              <a:buNone/>
            </a:pPr>
            <a:r>
              <a:rPr lang="en-US" sz="3600" b="1" dirty="0"/>
              <a:t>- Alternative splicing detection</a:t>
            </a:r>
            <a:endParaRPr lang="en-US" altLang="zh-CN" sz="3600" dirty="0"/>
          </a:p>
        </p:txBody>
      </p:sp>
      <p:sp>
        <p:nvSpPr>
          <p:cNvPr id="3" name="Title 2">
            <a:extLst>
              <a:ext uri="{FF2B5EF4-FFF2-40B4-BE49-F238E27FC236}">
                <a16:creationId xmlns:a16="http://schemas.microsoft.com/office/drawing/2014/main" id="{1E27D8B9-3A39-EF03-ACE5-A010490C8A5B}"/>
              </a:ext>
            </a:extLst>
          </p:cNvPr>
          <p:cNvSpPr>
            <a:spLocks noGrp="1"/>
          </p:cNvSpPr>
          <p:nvPr>
            <p:ph type="title"/>
          </p:nvPr>
        </p:nvSpPr>
        <p:spPr/>
        <p:txBody>
          <a:bodyPr/>
          <a:lstStyle/>
          <a:p>
            <a:r>
              <a:rPr lang="en-US" altLang="zh-CN" dirty="0">
                <a:sym typeface="+mn-ea"/>
              </a:rPr>
              <a:t>Alternative splicing detection</a:t>
            </a:r>
            <a:endParaRPr lang="zh-CN" altLang="en-US" sz="4400" dirty="0"/>
          </a:p>
        </p:txBody>
      </p:sp>
      <p:sp>
        <p:nvSpPr>
          <p:cNvPr id="4" name="文本框 3">
            <a:extLst>
              <a:ext uri="{FF2B5EF4-FFF2-40B4-BE49-F238E27FC236}">
                <a16:creationId xmlns:a16="http://schemas.microsoft.com/office/drawing/2014/main" id="{5BE8F9F9-E159-2990-B329-6FEEC1957DFB}"/>
              </a:ext>
            </a:extLst>
          </p:cNvPr>
          <p:cNvSpPr txBox="1"/>
          <p:nvPr/>
        </p:nvSpPr>
        <p:spPr>
          <a:xfrm>
            <a:off x="1729177" y="2839996"/>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FCBB0486-8F4D-C73E-2070-62DE7623D6B6}"/>
              </a:ext>
            </a:extLst>
          </p:cNvPr>
          <p:cNvSpPr txBox="1"/>
          <p:nvPr/>
        </p:nvSpPr>
        <p:spPr>
          <a:xfrm>
            <a:off x="1907422" y="4258227"/>
            <a:ext cx="10516491" cy="1691559"/>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bulkRNA</a:t>
            </a:r>
            <a:r>
              <a:rPr lang="en-US" altLang="zh-CN" sz="2400" dirty="0"/>
              <a:t> splice detect \</a:t>
            </a:r>
          </a:p>
          <a:p>
            <a:pPr algn="l" defTabSz="584200">
              <a:defRPr sz="1800" b="0">
                <a:solidFill>
                  <a:srgbClr val="FFFFFF"/>
                </a:solidFill>
                <a:latin typeface="Monaco"/>
                <a:ea typeface="Monaco"/>
                <a:cs typeface="Monaco"/>
                <a:sym typeface="Monaco"/>
              </a:defRPr>
            </a:pPr>
            <a:r>
              <a:rPr lang="en-US" altLang="zh-CN" sz="2400" dirty="0"/>
              <a:t>--b1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/data/1.RNA/7.splice/test_b1.txt \</a:t>
            </a:r>
          </a:p>
          <a:p>
            <a:pPr algn="l" defTabSz="584200">
              <a:defRPr sz="1800" b="0">
                <a:solidFill>
                  <a:srgbClr val="FFFFFF"/>
                </a:solidFill>
                <a:latin typeface="Monaco"/>
                <a:ea typeface="Monaco"/>
                <a:cs typeface="Monaco"/>
                <a:sym typeface="Monaco"/>
              </a:defRPr>
            </a:pPr>
            <a:r>
              <a:rPr lang="en-US" altLang="zh-CN" sz="2400" dirty="0"/>
              <a:t>--b2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/data/1.RNA/7.splice/test_b2.txt \</a:t>
            </a:r>
          </a:p>
          <a:p>
            <a:pPr algn="l" defTabSz="584200">
              <a:defRPr sz="1800" b="0">
                <a:solidFill>
                  <a:srgbClr val="FFFFFF"/>
                </a:solidFill>
                <a:latin typeface="Monaco"/>
                <a:ea typeface="Monaco"/>
                <a:cs typeface="Monaco"/>
                <a:sym typeface="Monaco"/>
              </a:defRPr>
            </a:pPr>
            <a:r>
              <a:rPr lang="en-US" altLang="zh-CN" sz="2400" dirty="0"/>
              <a:t>--species mm10 -o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/result/1.RNA/7.splice/detect -t 100</a:t>
            </a:r>
          </a:p>
          <a:p>
            <a:pPr algn="l" defTabSz="584200">
              <a:defRPr sz="1800" b="0">
                <a:solidFill>
                  <a:srgbClr val="FFFFFF"/>
                </a:solidFill>
                <a:latin typeface="Monaco"/>
                <a:ea typeface="Monaco"/>
                <a:cs typeface="Monaco"/>
                <a:sym typeface="Monaco"/>
              </a:defRPr>
            </a:pPr>
            <a:endParaRPr lang="en-US" altLang="zh-CN" sz="2400" dirty="0"/>
          </a:p>
        </p:txBody>
      </p:sp>
      <p:sp>
        <p:nvSpPr>
          <p:cNvPr id="8" name="Content Placeholder 2">
            <a:extLst>
              <a:ext uri="{FF2B5EF4-FFF2-40B4-BE49-F238E27FC236}">
                <a16:creationId xmlns:a16="http://schemas.microsoft.com/office/drawing/2014/main" id="{AD5B6F71-0FE0-217B-210B-A015F3571B90}"/>
              </a:ext>
            </a:extLst>
          </p:cNvPr>
          <p:cNvSpPr>
            <a:spLocks noGrp="1"/>
          </p:cNvSpPr>
          <p:nvPr/>
        </p:nvSpPr>
        <p:spPr>
          <a:xfrm>
            <a:off x="1729178" y="632217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6467EC6B-AADA-4F80-EA70-379459245242}"/>
              </a:ext>
            </a:extLst>
          </p:cNvPr>
          <p:cNvSpPr>
            <a:spLocks noGrp="1"/>
          </p:cNvSpPr>
          <p:nvPr/>
        </p:nvSpPr>
        <p:spPr>
          <a:xfrm>
            <a:off x="1729178" y="353097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a:extLst>
              <a:ext uri="{FF2B5EF4-FFF2-40B4-BE49-F238E27FC236}">
                <a16:creationId xmlns:a16="http://schemas.microsoft.com/office/drawing/2014/main" id="{383F9044-C6EE-34B8-9A35-47580E75587D}"/>
              </a:ext>
            </a:extLst>
          </p:cNvPr>
          <p:cNvGraphicFramePr>
            <a:graphicFrameLocks noGrp="1"/>
          </p:cNvGraphicFramePr>
          <p:nvPr>
            <p:extLst>
              <p:ext uri="{D42A27DB-BD31-4B8C-83A1-F6EECF244321}">
                <p14:modId xmlns:p14="http://schemas.microsoft.com/office/powerpoint/2010/main" val="3521969629"/>
              </p:ext>
            </p:extLst>
          </p:nvPr>
        </p:nvGraphicFramePr>
        <p:xfrm>
          <a:off x="1729177" y="7338614"/>
          <a:ext cx="10257414" cy="4659342"/>
        </p:xfrm>
        <a:graphic>
          <a:graphicData uri="http://schemas.openxmlformats.org/drawingml/2006/table">
            <a:tbl>
              <a:tblPr>
                <a:tableStyleId>{5940675A-B579-460E-94D1-54222C63F5DA}</a:tableStyleId>
              </a:tblPr>
              <a:tblGrid>
                <a:gridCol w="2788931">
                  <a:extLst>
                    <a:ext uri="{9D8B030D-6E8A-4147-A177-3AD203B41FA5}">
                      <a16:colId xmlns:a16="http://schemas.microsoft.com/office/drawing/2014/main" val="3406043275"/>
                    </a:ext>
                  </a:extLst>
                </a:gridCol>
                <a:gridCol w="5718874">
                  <a:extLst>
                    <a:ext uri="{9D8B030D-6E8A-4147-A177-3AD203B41FA5}">
                      <a16:colId xmlns:a16="http://schemas.microsoft.com/office/drawing/2014/main" val="3255542340"/>
                    </a:ext>
                  </a:extLst>
                </a:gridCol>
                <a:gridCol w="1749609">
                  <a:extLst>
                    <a:ext uri="{9D8B030D-6E8A-4147-A177-3AD203B41FA5}">
                      <a16:colId xmlns:a16="http://schemas.microsoft.com/office/drawing/2014/main" val="655904072"/>
                    </a:ext>
                  </a:extLst>
                </a:gridCol>
              </a:tblGrid>
              <a:tr h="369144">
                <a:tc>
                  <a:txBody>
                    <a:bodyPr/>
                    <a:lstStyle/>
                    <a:p>
                      <a:pPr marL="0" marR="0" algn="ctr">
                        <a:buNone/>
                      </a:pPr>
                      <a:r>
                        <a:rPr lang="zh-CN" altLang="en-US" sz="2000" kern="100" dirty="0">
                          <a:effectLst/>
                        </a:rPr>
                        <a:t>参数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描述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默认值</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036533805"/>
                  </a:ext>
                </a:extLst>
              </a:tr>
              <a:tr h="65310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--b1</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latin typeface="等线" panose="02010600030101010101" pitchFamily="2" charset="-122"/>
                          <a:ea typeface="等线" panose="02010600030101010101" pitchFamily="2" charset="-122"/>
                          <a:cs typeface="Times New Roman" panose="02020603050405020304" pitchFamily="18" charset="0"/>
                        </a:rPr>
                        <a:t>第一个样本</a:t>
                      </a:r>
                      <a:r>
                        <a:rPr lang="en-US" altLang="zh-CN" sz="2000" b="0" kern="100">
                          <a:effectLst/>
                          <a:latin typeface="等线" panose="02010600030101010101" pitchFamily="2" charset="-122"/>
                          <a:ea typeface="等线" panose="02010600030101010101" pitchFamily="2" charset="-122"/>
                          <a:cs typeface="Times New Roman" panose="02020603050405020304" pitchFamily="18" charset="0"/>
                        </a:rPr>
                        <a:t>bam</a:t>
                      </a:r>
                      <a:r>
                        <a:rPr lang="zh-CN" altLang="en-US" sz="2000" b="0" kern="100">
                          <a:effectLst/>
                          <a:latin typeface="等线" panose="02010600030101010101" pitchFamily="2" charset="-122"/>
                          <a:ea typeface="等线" panose="02010600030101010101" pitchFamily="2" charset="-122"/>
                          <a:cs typeface="Times New Roman" panose="02020603050405020304" pitchFamily="18" charset="0"/>
                        </a:rPr>
                        <a:t>文件，以逗号分隔重复样本</a:t>
                      </a: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541471503"/>
                  </a:ext>
                </a:extLst>
              </a:tr>
              <a:tr h="65310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--b2</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latin typeface="等线" panose="02010600030101010101" pitchFamily="2" charset="-122"/>
                          <a:ea typeface="等线" panose="02010600030101010101" pitchFamily="2" charset="-122"/>
                          <a:cs typeface="Times New Roman" panose="02020603050405020304" pitchFamily="18" charset="0"/>
                        </a:rPr>
                        <a:t>第二个样本</a:t>
                      </a:r>
                      <a:r>
                        <a:rPr lang="en-US" altLang="zh-CN" sz="2000" b="0" kern="100">
                          <a:effectLst/>
                          <a:latin typeface="等线" panose="02010600030101010101" pitchFamily="2" charset="-122"/>
                          <a:ea typeface="等线" panose="02010600030101010101" pitchFamily="2" charset="-122"/>
                          <a:cs typeface="Times New Roman" panose="02020603050405020304" pitchFamily="18" charset="0"/>
                        </a:rPr>
                        <a:t>bam</a:t>
                      </a:r>
                      <a:r>
                        <a:rPr lang="zh-CN" altLang="en-US" sz="2000" b="0" kern="100">
                          <a:effectLst/>
                          <a:latin typeface="等线" panose="02010600030101010101" pitchFamily="2" charset="-122"/>
                          <a:ea typeface="等线" panose="02010600030101010101" pitchFamily="2" charset="-122"/>
                          <a:cs typeface="Times New Roman" panose="02020603050405020304" pitchFamily="18" charset="0"/>
                        </a:rPr>
                        <a:t>文件，以逗号分隔重复样本</a:t>
                      </a: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401709287"/>
                  </a:ext>
                </a:extLst>
              </a:tr>
              <a:tr h="369144">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--species</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指定物种</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35382687"/>
                  </a:ext>
                </a:extLst>
              </a:tr>
              <a:tr h="574257">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输出保存文件夹位置</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84099669"/>
                  </a:ext>
                </a:extLst>
              </a:tr>
              <a:tr h="937059">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--type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单端</a:t>
                      </a: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双端测序（</a:t>
                      </a: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paired,single）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paired</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84430594"/>
                  </a:ext>
                </a:extLst>
              </a:tr>
              <a:tr h="65310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指定线程数</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82978336"/>
                  </a:ext>
                </a:extLst>
              </a:tr>
              <a:tr h="369144">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--readLength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每次读取的长度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150</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64218331"/>
                  </a:ext>
                </a:extLst>
              </a:tr>
            </a:tbl>
          </a:graphicData>
        </a:graphic>
      </p:graphicFrame>
      <p:pic>
        <p:nvPicPr>
          <p:cNvPr id="11" name="图片 10">
            <a:extLst>
              <a:ext uri="{FF2B5EF4-FFF2-40B4-BE49-F238E27FC236}">
                <a16:creationId xmlns:a16="http://schemas.microsoft.com/office/drawing/2014/main" id="{584082DB-6D58-9F2A-F6B7-305D30A54DEE}"/>
              </a:ext>
            </a:extLst>
          </p:cNvPr>
          <p:cNvPicPr>
            <a:picLocks noChangeAspect="1"/>
          </p:cNvPicPr>
          <p:nvPr/>
        </p:nvPicPr>
        <p:blipFill>
          <a:blip r:embed="rId3"/>
          <a:stretch>
            <a:fillRect/>
          </a:stretch>
        </p:blipFill>
        <p:spPr>
          <a:xfrm>
            <a:off x="13355757" y="6248430"/>
            <a:ext cx="10339004" cy="2180368"/>
          </a:xfrm>
          <a:prstGeom prst="rect">
            <a:avLst/>
          </a:prstGeom>
          <a:noFill/>
          <a:ln>
            <a:noFill/>
          </a:ln>
        </p:spPr>
      </p:pic>
    </p:spTree>
    <p:extLst>
      <p:ext uri="{BB962C8B-B14F-4D97-AF65-F5344CB8AC3E}">
        <p14:creationId xmlns:p14="http://schemas.microsoft.com/office/powerpoint/2010/main" val="3809669559"/>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658EE-6620-369B-0C26-D5D04C3A783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C76C121-9C36-644F-FAA2-0CF1555ADB6C}"/>
              </a:ext>
            </a:extLst>
          </p:cNvPr>
          <p:cNvSpPr>
            <a:spLocks noGrp="1"/>
          </p:cNvSpPr>
          <p:nvPr>
            <p:ph type="body" idx="1"/>
          </p:nvPr>
        </p:nvSpPr>
        <p:spPr>
          <a:xfrm>
            <a:off x="1233771" y="1799333"/>
            <a:ext cx="6442075" cy="1037590"/>
          </a:xfrm>
        </p:spPr>
        <p:txBody>
          <a:bodyPr>
            <a:normAutofit fontScale="92500"/>
          </a:bodyPr>
          <a:lstStyle/>
          <a:p>
            <a:pPr marL="0" indent="0">
              <a:buNone/>
            </a:pPr>
            <a:r>
              <a:rPr lang="en-US" sz="3600" b="1" dirty="0"/>
              <a:t>- Alternative splicing detection</a:t>
            </a:r>
            <a:endParaRPr lang="en-US" altLang="zh-CN" sz="3600" dirty="0"/>
          </a:p>
        </p:txBody>
      </p:sp>
      <p:sp>
        <p:nvSpPr>
          <p:cNvPr id="3" name="Title 2">
            <a:extLst>
              <a:ext uri="{FF2B5EF4-FFF2-40B4-BE49-F238E27FC236}">
                <a16:creationId xmlns:a16="http://schemas.microsoft.com/office/drawing/2014/main" id="{95B1C289-1D44-F215-9198-35ACEA2F020F}"/>
              </a:ext>
            </a:extLst>
          </p:cNvPr>
          <p:cNvSpPr>
            <a:spLocks noGrp="1"/>
          </p:cNvSpPr>
          <p:nvPr>
            <p:ph type="title"/>
          </p:nvPr>
        </p:nvSpPr>
        <p:spPr/>
        <p:txBody>
          <a:bodyPr/>
          <a:lstStyle/>
          <a:p>
            <a:r>
              <a:rPr lang="en-US" altLang="zh-CN" dirty="0">
                <a:sym typeface="+mn-ea"/>
              </a:rPr>
              <a:t>Alternative splicing detection</a:t>
            </a:r>
            <a:endParaRPr lang="zh-CN" altLang="en-US" sz="4400" dirty="0"/>
          </a:p>
        </p:txBody>
      </p:sp>
      <p:sp>
        <p:nvSpPr>
          <p:cNvPr id="4" name="文本框 3">
            <a:extLst>
              <a:ext uri="{FF2B5EF4-FFF2-40B4-BE49-F238E27FC236}">
                <a16:creationId xmlns:a16="http://schemas.microsoft.com/office/drawing/2014/main" id="{F75CE7F8-2B51-FF72-1E7E-820EDD47B8CB}"/>
              </a:ext>
            </a:extLst>
          </p:cNvPr>
          <p:cNvSpPr txBox="1"/>
          <p:nvPr/>
        </p:nvSpPr>
        <p:spPr>
          <a:xfrm>
            <a:off x="1729177" y="2839996"/>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B2B1AF06-5041-0201-93B1-97C5D1663ACC}"/>
              </a:ext>
            </a:extLst>
          </p:cNvPr>
          <p:cNvSpPr txBox="1"/>
          <p:nvPr/>
        </p:nvSpPr>
        <p:spPr>
          <a:xfrm>
            <a:off x="1907422" y="4258227"/>
            <a:ext cx="9880387" cy="2200816"/>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bulkRNA splice draw \</a:t>
            </a:r>
          </a:p>
          <a:p>
            <a:pPr algn="l" defTabSz="584200">
              <a:defRPr sz="1800" b="0">
                <a:solidFill>
                  <a:srgbClr val="FFFFFF"/>
                </a:solidFill>
                <a:latin typeface="Monaco"/>
                <a:ea typeface="Monaco"/>
                <a:cs typeface="Monaco"/>
                <a:sym typeface="Monaco"/>
              </a:defRPr>
            </a:pPr>
            <a:r>
              <a:rPr lang="en-US" altLang="zh-CN" sz="2400"/>
              <a:t>--b1 /mnt/linzejie/CDesk_test/data/1.RNA/7.splice/draw_b1.txt \</a:t>
            </a:r>
          </a:p>
          <a:p>
            <a:pPr algn="l" defTabSz="584200">
              <a:defRPr sz="1800" b="0">
                <a:solidFill>
                  <a:srgbClr val="FFFFFF"/>
                </a:solidFill>
                <a:latin typeface="Monaco"/>
                <a:ea typeface="Monaco"/>
                <a:cs typeface="Monaco"/>
                <a:sym typeface="Monaco"/>
              </a:defRPr>
            </a:pPr>
            <a:r>
              <a:rPr lang="en-US" altLang="zh-CN" sz="2400"/>
              <a:t>--b2 /mnt/linzejie/CDesk_test/data/1.RNA/7.splice/draw_b2.txt \</a:t>
            </a:r>
          </a:p>
          <a:p>
            <a:pPr algn="l" defTabSz="584200">
              <a:defRPr sz="1800" b="0">
                <a:solidFill>
                  <a:srgbClr val="FFFFFF"/>
                </a:solidFill>
                <a:latin typeface="Monaco"/>
                <a:ea typeface="Monaco"/>
                <a:cs typeface="Monaco"/>
                <a:sym typeface="Monaco"/>
              </a:defRPr>
            </a:pPr>
            <a:r>
              <a:rPr lang="en-US" altLang="zh-CN" sz="2400"/>
              <a:t>-o /mnt/linzejie/CDesk_test/result/1.RNA/7.splice/draw \</a:t>
            </a:r>
          </a:p>
          <a:p>
            <a:pPr algn="l" defTabSz="584200">
              <a:defRPr sz="1800" b="0">
                <a:solidFill>
                  <a:srgbClr val="FFFFFF"/>
                </a:solidFill>
                <a:latin typeface="Monaco"/>
                <a:ea typeface="Monaco"/>
                <a:cs typeface="Monaco"/>
                <a:sym typeface="Monaco"/>
              </a:defRPr>
            </a:pPr>
            <a:r>
              <a:rPr lang="en-US" altLang="zh-CN" sz="2400"/>
              <a:t>--interval chr16:+:9000:25000 --species rmats_test \</a:t>
            </a:r>
          </a:p>
          <a:p>
            <a:pPr algn="l" defTabSz="584200">
              <a:defRPr sz="1800" b="0">
                <a:solidFill>
                  <a:srgbClr val="FFFFFF"/>
                </a:solidFill>
                <a:latin typeface="Monaco"/>
                <a:ea typeface="Monaco"/>
                <a:cs typeface="Monaco"/>
                <a:sym typeface="Monaco"/>
              </a:defRPr>
            </a:pPr>
            <a:r>
              <a:rPr lang="en-US" altLang="zh-CN" sz="2400"/>
              <a:t>--group /mnt/linzejie/CDesk_test/data/1.RNA/7.splice/grouping.gf</a:t>
            </a:r>
            <a:endParaRPr lang="en-US" altLang="zh-CN" sz="2400" dirty="0"/>
          </a:p>
        </p:txBody>
      </p:sp>
      <p:sp>
        <p:nvSpPr>
          <p:cNvPr id="8" name="Content Placeholder 2">
            <a:extLst>
              <a:ext uri="{FF2B5EF4-FFF2-40B4-BE49-F238E27FC236}">
                <a16:creationId xmlns:a16="http://schemas.microsoft.com/office/drawing/2014/main" id="{6C6B62A6-90FD-736F-1A7B-2352E8FCFD5C}"/>
              </a:ext>
            </a:extLst>
          </p:cNvPr>
          <p:cNvSpPr>
            <a:spLocks noGrp="1"/>
          </p:cNvSpPr>
          <p:nvPr/>
        </p:nvSpPr>
        <p:spPr>
          <a:xfrm>
            <a:off x="1729178" y="642156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C6841894-EE80-7170-6CA3-443E6C53D1BF}"/>
              </a:ext>
            </a:extLst>
          </p:cNvPr>
          <p:cNvSpPr>
            <a:spLocks noGrp="1"/>
          </p:cNvSpPr>
          <p:nvPr/>
        </p:nvSpPr>
        <p:spPr>
          <a:xfrm>
            <a:off x="1729178" y="353097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a:extLst>
              <a:ext uri="{FF2B5EF4-FFF2-40B4-BE49-F238E27FC236}">
                <a16:creationId xmlns:a16="http://schemas.microsoft.com/office/drawing/2014/main" id="{354D2567-CC11-9C53-7116-5FDD3CCCD818}"/>
              </a:ext>
            </a:extLst>
          </p:cNvPr>
          <p:cNvGraphicFramePr>
            <a:graphicFrameLocks noGrp="1"/>
          </p:cNvGraphicFramePr>
          <p:nvPr>
            <p:extLst>
              <p:ext uri="{D42A27DB-BD31-4B8C-83A1-F6EECF244321}">
                <p14:modId xmlns:p14="http://schemas.microsoft.com/office/powerpoint/2010/main" val="2849028997"/>
              </p:ext>
            </p:extLst>
          </p:nvPr>
        </p:nvGraphicFramePr>
        <p:xfrm>
          <a:off x="1729177" y="7338614"/>
          <a:ext cx="10257414" cy="4755218"/>
        </p:xfrm>
        <a:graphic>
          <a:graphicData uri="http://schemas.openxmlformats.org/drawingml/2006/table">
            <a:tbl>
              <a:tblPr>
                <a:tableStyleId>{5940675A-B579-460E-94D1-54222C63F5DA}</a:tableStyleId>
              </a:tblPr>
              <a:tblGrid>
                <a:gridCol w="2788931">
                  <a:extLst>
                    <a:ext uri="{9D8B030D-6E8A-4147-A177-3AD203B41FA5}">
                      <a16:colId xmlns:a16="http://schemas.microsoft.com/office/drawing/2014/main" val="3406043275"/>
                    </a:ext>
                  </a:extLst>
                </a:gridCol>
                <a:gridCol w="5718874">
                  <a:extLst>
                    <a:ext uri="{9D8B030D-6E8A-4147-A177-3AD203B41FA5}">
                      <a16:colId xmlns:a16="http://schemas.microsoft.com/office/drawing/2014/main" val="3255542340"/>
                    </a:ext>
                  </a:extLst>
                </a:gridCol>
                <a:gridCol w="1749609">
                  <a:extLst>
                    <a:ext uri="{9D8B030D-6E8A-4147-A177-3AD203B41FA5}">
                      <a16:colId xmlns:a16="http://schemas.microsoft.com/office/drawing/2014/main" val="655904072"/>
                    </a:ext>
                  </a:extLst>
                </a:gridCol>
              </a:tblGrid>
              <a:tr h="369144">
                <a:tc>
                  <a:txBody>
                    <a:bodyPr/>
                    <a:lstStyle/>
                    <a:p>
                      <a:pPr marL="0" marR="0" algn="ctr">
                        <a:buNone/>
                      </a:pPr>
                      <a:r>
                        <a:rPr lang="zh-CN" altLang="en-US" sz="2000" kern="100" dirty="0">
                          <a:effectLst/>
                        </a:rPr>
                        <a:t>参数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描述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默认值</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036533805"/>
                  </a:ext>
                </a:extLst>
              </a:tr>
              <a:tr h="653102">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--b1</a:t>
                      </a:r>
                      <a:r>
                        <a:rPr lang="en-US" sz="20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latin typeface="等线" panose="02010600030101010101" pitchFamily="2" charset="-122"/>
                          <a:ea typeface="等线" panose="02010600030101010101" pitchFamily="2" charset="-122"/>
                          <a:cs typeface="Times New Roman" panose="02020603050405020304" pitchFamily="18" charset="0"/>
                        </a:rPr>
                        <a:t>b1</a:t>
                      </a:r>
                      <a:r>
                        <a:rPr lang="zh-CN" altLang="en-US" sz="2000" b="0" kern="100">
                          <a:effectLst/>
                          <a:latin typeface="等线" panose="02010600030101010101" pitchFamily="2" charset="-122"/>
                          <a:ea typeface="等线" panose="02010600030101010101" pitchFamily="2" charset="-122"/>
                          <a:cs typeface="Times New Roman" panose="02020603050405020304" pitchFamily="18" charset="0"/>
                        </a:rPr>
                        <a:t>文件的路径，其中包含以逗号分隔的</a:t>
                      </a:r>
                      <a:r>
                        <a:rPr lang="en-US" altLang="zh-CN" sz="2000" b="0" kern="100">
                          <a:effectLst/>
                          <a:latin typeface="等线" panose="02010600030101010101" pitchFamily="2" charset="-122"/>
                          <a:ea typeface="等线" panose="02010600030101010101" pitchFamily="2" charset="-122"/>
                          <a:cs typeface="Times New Roman" panose="02020603050405020304" pitchFamily="18" charset="0"/>
                        </a:rPr>
                        <a:t>BAM</a:t>
                      </a:r>
                      <a:r>
                        <a:rPr lang="zh-CN" altLang="en-US" sz="2000" b="0" kern="100">
                          <a:effectLst/>
                          <a:latin typeface="等线" panose="02010600030101010101" pitchFamily="2" charset="-122"/>
                          <a:ea typeface="等线" panose="02010600030101010101" pitchFamily="2" charset="-122"/>
                          <a:cs typeface="Times New Roman" panose="02020603050405020304" pitchFamily="18" charset="0"/>
                        </a:rPr>
                        <a:t>文件路径</a:t>
                      </a: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541471503"/>
                  </a:ext>
                </a:extLst>
              </a:tr>
              <a:tr h="653102">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--b2</a:t>
                      </a:r>
                      <a:r>
                        <a:rPr lang="en-US" sz="20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latin typeface="等线" panose="02010600030101010101" pitchFamily="2" charset="-122"/>
                          <a:ea typeface="等线" panose="02010600030101010101" pitchFamily="2" charset="-122"/>
                          <a:cs typeface="Times New Roman" panose="02020603050405020304" pitchFamily="18" charset="0"/>
                        </a:rPr>
                        <a:t>B2</a:t>
                      </a:r>
                      <a:r>
                        <a:rPr lang="zh-CN" altLang="en-US" sz="2000" b="0" kern="100">
                          <a:effectLst/>
                          <a:latin typeface="等线" panose="02010600030101010101" pitchFamily="2" charset="-122"/>
                          <a:ea typeface="等线" panose="02010600030101010101" pitchFamily="2" charset="-122"/>
                          <a:cs typeface="Times New Roman" panose="02020603050405020304" pitchFamily="18" charset="0"/>
                        </a:rPr>
                        <a:t>文件的路径，其中包含以逗号分隔的</a:t>
                      </a:r>
                      <a:r>
                        <a:rPr lang="en-US" altLang="zh-CN" sz="2000" b="0" kern="100">
                          <a:effectLst/>
                          <a:latin typeface="等线" panose="02010600030101010101" pitchFamily="2" charset="-122"/>
                          <a:ea typeface="等线" panose="02010600030101010101" pitchFamily="2" charset="-122"/>
                          <a:cs typeface="Times New Roman" panose="02020603050405020304" pitchFamily="18" charset="0"/>
                        </a:rPr>
                        <a:t>BAM</a:t>
                      </a:r>
                      <a:r>
                        <a:rPr lang="zh-CN" altLang="en-US" sz="2000" b="0" kern="100">
                          <a:effectLst/>
                          <a:latin typeface="等线" panose="02010600030101010101" pitchFamily="2" charset="-122"/>
                          <a:ea typeface="等线" panose="02010600030101010101" pitchFamily="2" charset="-122"/>
                          <a:cs typeface="Times New Roman" panose="02020603050405020304" pitchFamily="18" charset="0"/>
                        </a:rPr>
                        <a:t>文件路径</a:t>
                      </a: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401709287"/>
                  </a:ext>
                </a:extLst>
              </a:tr>
              <a:tr h="369144">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--gff</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gtf</a:t>
                      </a: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35382687"/>
                  </a:ext>
                </a:extLst>
              </a:tr>
              <a:tr h="574257">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输出保存文件夹位置</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84099669"/>
                  </a:ext>
                </a:extLst>
              </a:tr>
              <a:tr h="937059">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--interval</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感兴趣区间，</a:t>
                      </a:r>
                      <a:r>
                        <a:rPr lang="en-US" sz="2000" b="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chromosome:orientation:start:end</a:t>
                      </a: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例如</a:t>
                      </a:r>
                      <a:r>
                        <a:rPr lang="en-US" altLang="zh-CN"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chr11: -: 4752513:4854957</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84430594"/>
                  </a:ext>
                </a:extLst>
              </a:tr>
              <a:tr h="65310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--group</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包含样本组信息的文件的路径。例如：</a:t>
                      </a:r>
                      <a:r>
                        <a:rPr lang="en-US" altLang="zh-CN"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WT: 1-3</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82978336"/>
                  </a:ext>
                </a:extLst>
              </a:tr>
              <a:tr h="369144">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--species</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物种选择</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endPar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64218331"/>
                  </a:ext>
                </a:extLst>
              </a:tr>
            </a:tbl>
          </a:graphicData>
        </a:graphic>
      </p:graphicFrame>
      <p:pic>
        <p:nvPicPr>
          <p:cNvPr id="12" name="图片 11">
            <a:extLst>
              <a:ext uri="{FF2B5EF4-FFF2-40B4-BE49-F238E27FC236}">
                <a16:creationId xmlns:a16="http://schemas.microsoft.com/office/drawing/2014/main" id="{43026BB9-1AE6-61A2-888F-42CDBB780094}"/>
              </a:ext>
            </a:extLst>
          </p:cNvPr>
          <p:cNvPicPr>
            <a:picLocks noChangeAspect="1"/>
          </p:cNvPicPr>
          <p:nvPr/>
        </p:nvPicPr>
        <p:blipFill>
          <a:blip r:embed="rId3"/>
          <a:stretch>
            <a:fillRect/>
          </a:stretch>
        </p:blipFill>
        <p:spPr>
          <a:xfrm>
            <a:off x="15633301" y="3268308"/>
            <a:ext cx="6499532" cy="6447915"/>
          </a:xfrm>
          <a:prstGeom prst="rect">
            <a:avLst/>
          </a:prstGeom>
          <a:noFill/>
          <a:ln>
            <a:noFill/>
          </a:ln>
        </p:spPr>
      </p:pic>
    </p:spTree>
    <p:extLst>
      <p:ext uri="{BB962C8B-B14F-4D97-AF65-F5344CB8AC3E}">
        <p14:creationId xmlns:p14="http://schemas.microsoft.com/office/powerpoint/2010/main" val="158871404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Content Placeholder 2"/>
          <p:cNvSpPr>
            <a:spLocks noGrp="1"/>
          </p:cNvSpPr>
          <p:nvPr>
            <p:custDataLst>
              <p:tags r:id="rId1"/>
            </p:custDataLst>
          </p:nvPr>
        </p:nvSpPr>
        <p:spPr>
          <a:xfrm>
            <a:off x="15097760" y="1704975"/>
            <a:ext cx="9235440" cy="1588770"/>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defTabSz="821690" hangingPunct="0">
              <a:lnSpc>
                <a:spcPct val="100000"/>
              </a:lnSpc>
              <a:spcBef>
                <a:spcPts val="0"/>
              </a:spcBef>
              <a:buNone/>
            </a:pPr>
            <a:r>
              <a:rPr lang="zh-CN" altLang="en-US" sz="3200" kern="0" dirty="0">
                <a:solidFill>
                  <a:srgbClr val="000000"/>
                </a:solidFill>
                <a:latin typeface="Arial" panose="020B0604020202020204" pitchFamily="34" charset="0"/>
                <a:ea typeface="微软雅黑" panose="020B0503020204020204" charset="-122"/>
                <a:cs typeface="Arial" panose="020B0604020202020204" pitchFamily="34" charset="0"/>
              </a:rPr>
              <a:t>Next, go to the GSE243516 page (as shown below) and prepare the document.</a:t>
            </a:r>
          </a:p>
        </p:txBody>
      </p:sp>
      <p:pic>
        <p:nvPicPr>
          <p:cNvPr id="12" name="Picture 11"/>
          <p:cNvPicPr>
            <a:picLocks noChangeAspect="1"/>
          </p:cNvPicPr>
          <p:nvPr>
            <p:custDataLst>
              <p:tags r:id="rId2"/>
            </p:custDataLst>
          </p:nvPr>
        </p:nvPicPr>
        <p:blipFill>
          <a:blip r:embed="rId5"/>
          <a:stretch>
            <a:fillRect/>
          </a:stretch>
        </p:blipFill>
        <p:spPr>
          <a:xfrm>
            <a:off x="15419070" y="8996045"/>
            <a:ext cx="7733030" cy="4194810"/>
          </a:xfrm>
          <a:prstGeom prst="rect">
            <a:avLst/>
          </a:prstGeom>
        </p:spPr>
      </p:pic>
      <p:sp>
        <p:nvSpPr>
          <p:cNvPr id="13" name="Content Placeholder 2"/>
          <p:cNvSpPr>
            <a:spLocks noGrp="1"/>
          </p:cNvSpPr>
          <p:nvPr>
            <p:custDataLst>
              <p:tags r:id="rId3"/>
            </p:custDataLst>
          </p:nvPr>
        </p:nvSpPr>
        <p:spPr>
          <a:xfrm>
            <a:off x="15351760" y="8221980"/>
            <a:ext cx="8030210" cy="661670"/>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kern="0" dirty="0">
                <a:solidFill>
                  <a:srgbClr val="000000"/>
                </a:solidFill>
                <a:latin typeface="Arial" panose="020B0604020202020204" pitchFamily="34" charset="0"/>
                <a:ea typeface="微软雅黑" panose="020B0503020204020204" charset="-122"/>
                <a:cs typeface="Arial" panose="020B0604020202020204" pitchFamily="34" charset="0"/>
              </a:rPr>
              <a:t>Finally, organize the documents</a:t>
            </a:r>
          </a:p>
        </p:txBody>
      </p:sp>
      <p:sp>
        <p:nvSpPr>
          <p:cNvPr id="5" name="文本框 4"/>
          <p:cNvSpPr txBox="1"/>
          <p:nvPr/>
        </p:nvSpPr>
        <p:spPr>
          <a:xfrm>
            <a:off x="451485" y="1642110"/>
            <a:ext cx="12192000" cy="21120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panose="020B0604020202020204"/>
              </a:rPr>
              <a:t>Prepare a txt document</a:t>
            </a:r>
          </a:p>
          <a:p>
            <a:pPr marL="0" marR="0" indent="0" algn="l"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panose="020B0604020202020204"/>
              </a:rPr>
              <a:t>First, go to the data download page</a:t>
            </a:r>
          </a:p>
          <a:p>
            <a:pPr marL="0" marR="0" indent="0" algn="l"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panose="020B0604020202020204"/>
              </a:rPr>
              <a:t>https://www.ncbi.nlm.nih.gov/geo/query/acc.cgi?acc=GSE243517</a:t>
            </a:r>
          </a:p>
        </p:txBody>
      </p:sp>
      <p:sp>
        <p:nvSpPr>
          <p:cNvPr id="8" name="Slide Number"/>
          <p:cNvSpPr txBox="1"/>
          <p:nvPr/>
        </p:nvSpPr>
        <p:spPr>
          <a:xfrm>
            <a:off x="23677774" y="132475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2200">
                <a:solidFill>
                  <a:srgbClr val="E67D13"/>
                </a:solidFill>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a:lstStyle>
          <a:p>
            <a:fld id="{86CB4B4D-7CA3-9044-876B-883B54F8677D}" type="slidenum">
              <a:rPr lang="en-US"/>
              <a:t>11</a:t>
            </a:fld>
            <a:endParaRPr lang="en-US" dirty="0"/>
          </a:p>
        </p:txBody>
      </p:sp>
      <p:pic>
        <p:nvPicPr>
          <p:cNvPr id="4" name="图片 3"/>
          <p:cNvPicPr>
            <a:picLocks noChangeAspect="1"/>
          </p:cNvPicPr>
          <p:nvPr/>
        </p:nvPicPr>
        <p:blipFill>
          <a:blip r:embed="rId6"/>
          <a:stretch>
            <a:fillRect/>
          </a:stretch>
        </p:blipFill>
        <p:spPr>
          <a:xfrm>
            <a:off x="1295400" y="3641725"/>
            <a:ext cx="12858750" cy="8909050"/>
          </a:xfrm>
          <a:prstGeom prst="rect">
            <a:avLst/>
          </a:prstGeom>
        </p:spPr>
      </p:pic>
      <p:pic>
        <p:nvPicPr>
          <p:cNvPr id="15" name="图片 14"/>
          <p:cNvPicPr>
            <a:picLocks noChangeAspect="1"/>
          </p:cNvPicPr>
          <p:nvPr/>
        </p:nvPicPr>
        <p:blipFill>
          <a:blip r:embed="rId7"/>
          <a:stretch>
            <a:fillRect/>
          </a:stretch>
        </p:blipFill>
        <p:spPr>
          <a:xfrm>
            <a:off x="15372080" y="2755265"/>
            <a:ext cx="8597900" cy="2025650"/>
          </a:xfrm>
          <a:prstGeom prst="rect">
            <a:avLst/>
          </a:prstGeom>
        </p:spPr>
      </p:pic>
      <p:pic>
        <p:nvPicPr>
          <p:cNvPr id="16" name="图片 15"/>
          <p:cNvPicPr>
            <a:picLocks noChangeAspect="1"/>
          </p:cNvPicPr>
          <p:nvPr/>
        </p:nvPicPr>
        <p:blipFill>
          <a:blip r:embed="rId8"/>
          <a:stretch>
            <a:fillRect/>
          </a:stretch>
        </p:blipFill>
        <p:spPr>
          <a:xfrm>
            <a:off x="15281910" y="4635500"/>
            <a:ext cx="7870190" cy="2047240"/>
          </a:xfrm>
          <a:prstGeom prst="rect">
            <a:avLst/>
          </a:prstGeom>
        </p:spPr>
      </p:pic>
      <p:pic>
        <p:nvPicPr>
          <p:cNvPr id="17" name="图片 16"/>
          <p:cNvPicPr>
            <a:picLocks noChangeAspect="1"/>
          </p:cNvPicPr>
          <p:nvPr/>
        </p:nvPicPr>
        <p:blipFill>
          <a:blip r:embed="rId9"/>
          <a:srcRect t="-4287" r="2968"/>
          <a:stretch>
            <a:fillRect/>
          </a:stretch>
        </p:blipFill>
        <p:spPr>
          <a:xfrm>
            <a:off x="15097760" y="6712585"/>
            <a:ext cx="9092565" cy="1421130"/>
          </a:xfrm>
          <a:prstGeom prst="rect">
            <a:avLst/>
          </a:prstGeom>
        </p:spPr>
      </p:pic>
      <p:sp>
        <p:nvSpPr>
          <p:cNvPr id="3" name="RNA-seq"/>
          <p:cNvSpPr txBox="1"/>
          <p:nvPr/>
        </p:nvSpPr>
        <p:spPr>
          <a:xfrm>
            <a:off x="2032000" y="-550"/>
            <a:ext cx="20320000" cy="1571626"/>
          </a:xfrm>
          <a:prstGeom prst="rect">
            <a:avLst/>
          </a:prstGeom>
          <a:ln w="12700">
            <a:miter lim="400000"/>
          </a:ln>
        </p:spPr>
        <p:txBody>
          <a:bodyPr lIns="71437" tIns="71437" rIns="71437" bIns="71437" anchor="ctr">
            <a:normAutofit/>
          </a:bodyPr>
          <a:lstStyle>
            <a:lvl1pPr algn="l">
              <a:defRPr sz="4400">
                <a:solidFill>
                  <a:srgbClr val="FFFFFF"/>
                </a:solidFill>
                <a:latin typeface="Arial" panose="020B0604020202020204" pitchFamily="34" charset="0"/>
                <a:cs typeface="Arial" panose="020B0604020202020204" pitchFamily="34" charset="0"/>
              </a:defRPr>
            </a:lvl1pPr>
            <a:lvl2pPr lvl="1" indent="0" algn="l">
              <a:defRPr sz="4400">
                <a:solidFill>
                  <a:srgbClr val="FFFFFF"/>
                </a:solidFill>
                <a:latin typeface="Arial" panose="020B0604020202020204" pitchFamily="34" charset="0"/>
                <a:cs typeface="Arial" panose="020B0604020202020204" pitchFamily="34" charset="0"/>
              </a:defRPr>
            </a:lvl2pPr>
            <a:lvl3pPr indent="0" algn="l">
              <a:defRPr sz="4400">
                <a:solidFill>
                  <a:srgbClr val="FFFFFF"/>
                </a:solidFill>
              </a:defRPr>
            </a:lvl3pPr>
            <a:lvl4pPr indent="0" algn="l">
              <a:defRPr sz="4400">
                <a:solidFill>
                  <a:srgbClr val="FFFFFF"/>
                </a:solidFill>
              </a:defRPr>
            </a:lvl4pPr>
            <a:lvl5pPr indent="0" algn="l">
              <a:defRPr sz="4400">
                <a:solidFill>
                  <a:srgbClr val="FFFFFF"/>
                </a:solidFill>
              </a:defRPr>
            </a:lvl5pPr>
            <a:lvl6pPr indent="0" algn="l">
              <a:defRPr sz="4400">
                <a:solidFill>
                  <a:srgbClr val="FFFFFF"/>
                </a:solidFill>
              </a:defRPr>
            </a:lvl6pPr>
            <a:lvl7pPr indent="0" algn="l">
              <a:defRPr sz="4400">
                <a:solidFill>
                  <a:srgbClr val="FFFFFF"/>
                </a:solidFill>
              </a:defRPr>
            </a:lvl7pPr>
            <a:lvl8pPr indent="0" algn="l">
              <a:defRPr sz="4400">
                <a:solidFill>
                  <a:srgbClr val="FFFFFF"/>
                </a:solidFill>
              </a:defRPr>
            </a:lvl8pPr>
            <a:lvl9pPr indent="0" algn="l">
              <a:defRPr sz="4400">
                <a:solidFill>
                  <a:srgbClr val="FFFFFF"/>
                </a:solidFill>
              </a:defRPr>
            </a:lvl9pPr>
          </a:lstStyle>
          <a:p>
            <a:pPr lvl="1"/>
            <a:r>
              <a:rPr lang="en-US" altLang="zh-CN" dirty="0">
                <a:latin typeface="+mn-lt"/>
                <a:cs typeface="+mn-cs"/>
              </a:rPr>
              <a:t>Pre-process –</a:t>
            </a:r>
            <a:r>
              <a:rPr lang="zh-CN" altLang="en-US" dirty="0">
                <a:latin typeface="+mn-lt"/>
                <a:cs typeface="+mn-cs"/>
              </a:rPr>
              <a:t> </a:t>
            </a:r>
            <a:r>
              <a:rPr lang="en-US" altLang="zh-CN" dirty="0">
                <a:latin typeface="+mn-lt"/>
                <a:cs typeface="+mn-cs"/>
              </a:rPr>
              <a:t>1.2.1. Manual data download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16890"/>
            <a:ext cx="21031200" cy="726440"/>
          </a:xfrm>
        </p:spPr>
        <p:txBody>
          <a:bodyPr>
            <a:normAutofit fontScale="90000"/>
          </a:bodyPr>
          <a:lstStyle/>
          <a:p>
            <a:pPr algn="l"/>
            <a:r>
              <a:rPr lang="zh-CN" sz="4890" b="1">
                <a:ea typeface="微软雅黑" panose="020B0503020204020204" charset="-122"/>
                <a:sym typeface="+mn-ea"/>
              </a:rPr>
              <a:t>Pre-process</a:t>
            </a:r>
            <a:r>
              <a:rPr lang="en-US" altLang="zh-CN" sz="4890" dirty="0">
                <a:latin typeface="+mn-lt"/>
                <a:cs typeface="+mn-cs"/>
                <a:sym typeface="+mn-ea"/>
              </a:rPr>
              <a:t> –</a:t>
            </a:r>
            <a:r>
              <a:rPr lang="zh-CN" altLang="en-US" sz="4890" dirty="0">
                <a:latin typeface="+mn-lt"/>
                <a:cs typeface="+mn-cs"/>
                <a:sym typeface="+mn-ea"/>
              </a:rPr>
              <a:t> </a:t>
            </a:r>
            <a:r>
              <a:rPr lang="zh-CN" sz="4890" b="1">
                <a:ea typeface="微软雅黑" panose="020B0503020204020204" charset="-122"/>
                <a:sym typeface="+mn-ea"/>
              </a:rPr>
              <a:t>1</a:t>
            </a:r>
            <a:r>
              <a:rPr lang="en-US" altLang="zh-CN" sz="4890" b="1">
                <a:ea typeface="微软雅黑" panose="020B0503020204020204" charset="-122"/>
                <a:sym typeface="+mn-ea"/>
              </a:rPr>
              <a:t>.2.2</a:t>
            </a:r>
            <a:r>
              <a:rPr lang="zh-CN" sz="4890" b="1">
                <a:ea typeface="微软雅黑" panose="020B0503020204020204" charset="-122"/>
                <a:sym typeface="+mn-ea"/>
              </a:rPr>
              <a:t>.</a:t>
            </a:r>
            <a:r>
              <a:rPr lang="en-US" altLang="zh-CN" sz="4890" b="1">
                <a:ea typeface="微软雅黑" panose="020B0503020204020204" charset="-122"/>
                <a:sym typeface="+mn-ea"/>
              </a:rPr>
              <a:t> </a:t>
            </a:r>
            <a:r>
              <a:rPr lang="zh-CN" sz="4890" b="1">
                <a:ea typeface="微软雅黑" panose="020B0503020204020204" charset="-122"/>
              </a:rPr>
              <a:t>Manual data download (single file)</a:t>
            </a:r>
          </a:p>
        </p:txBody>
      </p:sp>
      <p:sp>
        <p:nvSpPr>
          <p:cNvPr id="6" name="Text Box 5"/>
          <p:cNvSpPr txBox="1"/>
          <p:nvPr/>
        </p:nvSpPr>
        <p:spPr>
          <a:xfrm>
            <a:off x="645795" y="1647825"/>
            <a:ext cx="23607395" cy="11443335"/>
          </a:xfrm>
          <a:prstGeom prst="rect">
            <a:avLst/>
          </a:prstGeom>
          <a:noFill/>
        </p:spPr>
        <p:txBody>
          <a:bodyPr wrap="square" rtlCol="0" anchor="t">
            <a:noAutofit/>
          </a:bodyPr>
          <a:lstStyle/>
          <a:p>
            <a:pPr marL="0" algn="l" eaLnBrk="1" fontAlgn="auto">
              <a:lnSpc>
                <a:spcPct val="100000"/>
              </a:lnSpc>
              <a:spcBef>
                <a:spcPts val="0"/>
              </a:spcBef>
              <a:buNone/>
            </a:pPr>
            <a:r>
              <a:rPr lang="en-US" sz="3600" b="0">
                <a:latin typeface="Arial" panose="020B0604020202020204" pitchFamily="34" charset="0"/>
                <a:ea typeface="微软雅黑" panose="020B0503020204020204" charset="-122"/>
                <a:cs typeface="Arial" panose="020B0604020202020204" pitchFamily="34" charset="0"/>
                <a:sym typeface="+mn-ea"/>
              </a:rPr>
              <a:t># Step 1: Use prefetch to cache data locally </a:t>
            </a:r>
          </a:p>
          <a:p>
            <a:pPr marL="0" algn="l" eaLnBrk="1" fontAlgn="auto">
              <a:lnSpc>
                <a:spcPct val="100000"/>
              </a:lnSpc>
              <a:spcBef>
                <a:spcPts val="0"/>
              </a:spcBef>
              <a:buNone/>
            </a:pPr>
            <a:r>
              <a:rPr lang="en-US" sz="3600" b="0">
                <a:latin typeface="Arial" panose="020B0604020202020204" pitchFamily="34" charset="0"/>
                <a:ea typeface="微软雅黑" panose="020B0503020204020204" charset="-122"/>
                <a:cs typeface="Arial" panose="020B0604020202020204" pitchFamily="34" charset="0"/>
                <a:sym typeface="+mn-ea"/>
              </a:rPr>
              <a:t># 1.1 Downloading a single SRA file using prefetch</a:t>
            </a:r>
          </a:p>
          <a:p>
            <a:pPr marL="0" algn="l" eaLnBrk="1" fontAlgn="auto">
              <a:lnSpc>
                <a:spcPct val="100000"/>
              </a:lnSpc>
              <a:spcBef>
                <a:spcPts val="0"/>
              </a:spcBef>
              <a:buNone/>
            </a:pPr>
            <a:r>
              <a:rPr lang="en-US" sz="3600" b="0">
                <a:latin typeface="Arial" panose="020B0604020202020204" pitchFamily="34" charset="0"/>
                <a:ea typeface="微软雅黑" panose="020B0503020204020204" charset="-122"/>
                <a:cs typeface="Arial" panose="020B0604020202020204" pitchFamily="34" charset="0"/>
                <a:sym typeface="+mn-ea"/>
              </a:rPr>
              <a:t>                                                                 SRR.txt</a:t>
            </a:r>
          </a:p>
          <a:p>
            <a:pPr marL="0" algn="l" eaLnBrk="1" fontAlgn="auto">
              <a:lnSpc>
                <a:spcPct val="100000"/>
              </a:lnSpc>
              <a:spcBef>
                <a:spcPts val="0"/>
              </a:spcBef>
              <a:buNone/>
            </a:pPr>
            <a:endParaRPr lang="en-US" sz="3600" b="0">
              <a:latin typeface="Arial" panose="020B0604020202020204" pitchFamily="34" charset="0"/>
              <a:ea typeface="微软雅黑" panose="020B0503020204020204" charset="-122"/>
              <a:cs typeface="Arial" panose="020B0604020202020204" pitchFamily="34" charset="0"/>
              <a:sym typeface="+mn-ea"/>
            </a:endParaRPr>
          </a:p>
          <a:p>
            <a:pPr marL="0" algn="l" eaLnBrk="1" fontAlgn="auto">
              <a:lnSpc>
                <a:spcPct val="100000"/>
              </a:lnSpc>
              <a:spcBef>
                <a:spcPts val="0"/>
              </a:spcBef>
              <a:buNone/>
            </a:pPr>
            <a:r>
              <a:rPr lang="en-US" sz="3600" b="0">
                <a:latin typeface="Arial" panose="020B0604020202020204" pitchFamily="34" charset="0"/>
                <a:ea typeface="微软雅黑" panose="020B0503020204020204" charset="-122"/>
                <a:cs typeface="Arial" panose="020B0604020202020204" pitchFamily="34" charset="0"/>
                <a:sym typeface="+mn-ea"/>
              </a:rPr>
              <a:t># 1.2 Batch download of multiple SRA files</a:t>
            </a:r>
          </a:p>
          <a:p>
            <a:pPr marL="0" algn="l" eaLnBrk="1" fontAlgn="auto">
              <a:lnSpc>
                <a:spcPct val="100000"/>
              </a:lnSpc>
              <a:spcBef>
                <a:spcPts val="0"/>
              </a:spcBef>
              <a:buNone/>
            </a:pPr>
            <a:endParaRPr lang="en-US" sz="3600" b="0">
              <a:latin typeface="Arial" panose="020B0604020202020204" pitchFamily="34" charset="0"/>
              <a:ea typeface="微软雅黑" panose="020B0503020204020204" charset="-122"/>
              <a:cs typeface="Arial" panose="020B0604020202020204" pitchFamily="34" charset="0"/>
              <a:sym typeface="+mn-ea"/>
            </a:endParaRPr>
          </a:p>
          <a:p>
            <a:pPr marL="0" algn="l" eaLnBrk="1" fontAlgn="auto">
              <a:lnSpc>
                <a:spcPct val="100000"/>
              </a:lnSpc>
              <a:spcBef>
                <a:spcPts val="0"/>
              </a:spcBef>
              <a:buNone/>
            </a:pPr>
            <a:endParaRPr lang="en-US" sz="3600" b="0">
              <a:latin typeface="Arial" panose="020B0604020202020204" pitchFamily="34" charset="0"/>
              <a:ea typeface="微软雅黑" panose="020B0503020204020204" charset="-122"/>
              <a:cs typeface="Arial" panose="020B0604020202020204" pitchFamily="34" charset="0"/>
              <a:sym typeface="+mn-ea"/>
            </a:endParaRPr>
          </a:p>
          <a:p>
            <a:pPr marL="0" algn="l" eaLnBrk="1" fontAlgn="auto">
              <a:lnSpc>
                <a:spcPct val="100000"/>
              </a:lnSpc>
              <a:spcBef>
                <a:spcPts val="0"/>
              </a:spcBef>
              <a:buNone/>
            </a:pPr>
            <a:endParaRPr lang="en-US" sz="3600" b="0">
              <a:latin typeface="Arial" panose="020B0604020202020204" pitchFamily="34" charset="0"/>
              <a:ea typeface="微软雅黑" panose="020B0503020204020204" charset="-122"/>
              <a:cs typeface="Arial" panose="020B0604020202020204" pitchFamily="34" charset="0"/>
              <a:sym typeface="+mn-ea"/>
            </a:endParaRPr>
          </a:p>
          <a:p>
            <a:pPr marL="0" algn="l" eaLnBrk="1" fontAlgn="auto">
              <a:lnSpc>
                <a:spcPct val="100000"/>
              </a:lnSpc>
              <a:spcBef>
                <a:spcPts val="0"/>
              </a:spcBef>
              <a:buNone/>
            </a:pPr>
            <a:r>
              <a:rPr lang="en-US" sz="3600" b="0">
                <a:latin typeface="Arial" panose="020B0604020202020204" pitchFamily="34" charset="0"/>
                <a:ea typeface="微软雅黑" panose="020B0503020204020204" charset="-122"/>
                <a:cs typeface="Arial" panose="020B0604020202020204" pitchFamily="34" charset="0"/>
                <a:sym typeface="+mn-ea"/>
              </a:rPr>
              <a:t># Step 2: After the data is downloaded successfully, you can see that it is a package in sra compression format. We need to use the tool provided by sra: fastq-dump to convert it into the commonly used data format fq. </a:t>
            </a:r>
          </a:p>
          <a:p>
            <a:pPr marL="0" algn="l" eaLnBrk="1" fontAlgn="auto">
              <a:lnSpc>
                <a:spcPct val="100000"/>
              </a:lnSpc>
              <a:spcBef>
                <a:spcPts val="0"/>
              </a:spcBef>
              <a:buNone/>
            </a:pPr>
            <a:r>
              <a:rPr lang="en-US" sz="3600" b="0">
                <a:latin typeface="Arial" panose="020B0604020202020204" pitchFamily="34" charset="0"/>
                <a:ea typeface="微软雅黑" panose="020B0503020204020204" charset="-122"/>
                <a:cs typeface="Arial" panose="020B0604020202020204" pitchFamily="34" charset="0"/>
                <a:sym typeface="+mn-ea"/>
              </a:rPr>
              <a:t># 2.1Install fastq-dump</a:t>
            </a:r>
          </a:p>
          <a:p>
            <a:pPr marL="0" algn="l" eaLnBrk="1" fontAlgn="auto">
              <a:lnSpc>
                <a:spcPct val="100000"/>
              </a:lnSpc>
              <a:spcBef>
                <a:spcPts val="0"/>
              </a:spcBef>
              <a:buNone/>
            </a:pPr>
            <a:endParaRPr lang="en-US" sz="3600" b="0">
              <a:latin typeface="Arial" panose="020B0604020202020204" pitchFamily="34" charset="0"/>
              <a:ea typeface="微软雅黑" panose="020B0503020204020204" charset="-122"/>
              <a:cs typeface="Arial" panose="020B0604020202020204" pitchFamily="34" charset="0"/>
              <a:sym typeface="+mn-ea"/>
            </a:endParaRPr>
          </a:p>
          <a:p>
            <a:pPr marL="0" algn="l" eaLnBrk="1" fontAlgn="auto">
              <a:lnSpc>
                <a:spcPct val="100000"/>
              </a:lnSpc>
              <a:spcBef>
                <a:spcPts val="0"/>
              </a:spcBef>
              <a:buNone/>
            </a:pPr>
            <a:endParaRPr lang="en-US" sz="3600" b="0">
              <a:latin typeface="Arial" panose="020B0604020202020204" pitchFamily="34" charset="0"/>
              <a:ea typeface="微软雅黑" panose="020B0503020204020204" charset="-122"/>
              <a:cs typeface="Arial" panose="020B0604020202020204" pitchFamily="34" charset="0"/>
              <a:sym typeface="+mn-ea"/>
            </a:endParaRPr>
          </a:p>
          <a:p>
            <a:pPr marL="0" algn="l" eaLnBrk="1" fontAlgn="auto">
              <a:lnSpc>
                <a:spcPct val="100000"/>
              </a:lnSpc>
              <a:spcBef>
                <a:spcPts val="0"/>
              </a:spcBef>
              <a:buNone/>
            </a:pPr>
            <a:r>
              <a:rPr lang="en-US" sz="3600" b="0">
                <a:latin typeface="Arial" panose="020B0604020202020204" pitchFamily="34" charset="0"/>
                <a:ea typeface="微软雅黑" panose="020B0503020204020204" charset="-122"/>
                <a:cs typeface="Arial" panose="020B0604020202020204" pitchFamily="34" charset="0"/>
                <a:sym typeface="+mn-ea"/>
              </a:rPr>
              <a:t># 2.2 Convert a single SRA file using fastq-dump</a:t>
            </a:r>
          </a:p>
          <a:p>
            <a:pPr marL="0" algn="l" eaLnBrk="1" fontAlgn="auto">
              <a:lnSpc>
                <a:spcPct val="100000"/>
              </a:lnSpc>
              <a:spcBef>
                <a:spcPts val="0"/>
              </a:spcBef>
              <a:buNone/>
            </a:pPr>
            <a:endParaRPr lang="en-US" sz="3600" b="0">
              <a:latin typeface="Arial" panose="020B0604020202020204" pitchFamily="34" charset="0"/>
              <a:ea typeface="微软雅黑" panose="020B0503020204020204" charset="-122"/>
              <a:cs typeface="Arial" panose="020B0604020202020204" pitchFamily="34" charset="0"/>
              <a:sym typeface="+mn-ea"/>
            </a:endParaRPr>
          </a:p>
          <a:p>
            <a:pPr marL="0" algn="l" eaLnBrk="1" fontAlgn="auto">
              <a:lnSpc>
                <a:spcPct val="100000"/>
              </a:lnSpc>
              <a:spcBef>
                <a:spcPts val="0"/>
              </a:spcBef>
              <a:buNone/>
            </a:pPr>
            <a:endParaRPr lang="en-US" sz="3600" b="0">
              <a:latin typeface="Arial" panose="020B0604020202020204" pitchFamily="34" charset="0"/>
              <a:ea typeface="微软雅黑" panose="020B0503020204020204" charset="-122"/>
              <a:cs typeface="Arial" panose="020B0604020202020204" pitchFamily="34" charset="0"/>
              <a:sym typeface="+mn-ea"/>
            </a:endParaRPr>
          </a:p>
          <a:p>
            <a:pPr marL="0" algn="l" eaLnBrk="1" fontAlgn="auto">
              <a:lnSpc>
                <a:spcPct val="100000"/>
              </a:lnSpc>
              <a:spcBef>
                <a:spcPts val="0"/>
              </a:spcBef>
              <a:buNone/>
            </a:pPr>
            <a:r>
              <a:rPr lang="en-US" sz="3600" b="0">
                <a:latin typeface="Arial" panose="020B0604020202020204" pitchFamily="34" charset="0"/>
                <a:ea typeface="微软雅黑" panose="020B0503020204020204" charset="-122"/>
                <a:cs typeface="Arial" panose="020B0604020202020204" pitchFamily="34" charset="0"/>
                <a:sym typeface="+mn-ea"/>
              </a:rPr>
              <a:t>Example</a:t>
            </a:r>
          </a:p>
          <a:p>
            <a:pPr marL="0" algn="l" eaLnBrk="1" fontAlgn="auto">
              <a:lnSpc>
                <a:spcPct val="100000"/>
              </a:lnSpc>
              <a:spcBef>
                <a:spcPts val="0"/>
              </a:spcBef>
              <a:buNone/>
            </a:pPr>
            <a:r>
              <a:rPr lang="en-US" sz="3600" b="0">
                <a:latin typeface="Arial" panose="020B0604020202020204" pitchFamily="34" charset="0"/>
                <a:ea typeface="微软雅黑" panose="020B0503020204020204" charset="-122"/>
                <a:cs typeface="Arial" panose="020B0604020202020204" pitchFamily="34" charset="0"/>
                <a:sym typeface="+mn-ea"/>
              </a:rPr>
              <a:t>fastq-dump /mnt/lvyawen/Works/works1/bulkRNA_pipeline/rawdata/SRR891268.sralite.1 --split-3      SRR_fq.txt</a:t>
            </a:r>
            <a:endParaRPr lang="en-US" sz="3600" b="0">
              <a:latin typeface="Arial" panose="020B0604020202020204" pitchFamily="34" charset="0"/>
              <a:ea typeface="微软雅黑" panose="020B0503020204020204" charset="-122"/>
              <a:cs typeface="Arial" panose="020B0604020202020204" pitchFamily="34" charset="0"/>
            </a:endParaRPr>
          </a:p>
          <a:p>
            <a:pPr marL="0" algn="l" eaLnBrk="1" fontAlgn="auto">
              <a:lnSpc>
                <a:spcPct val="100000"/>
              </a:lnSpc>
              <a:spcBef>
                <a:spcPts val="0"/>
              </a:spcBef>
              <a:buNone/>
            </a:pPr>
            <a:endParaRPr lang="en-US" sz="3600" b="0">
              <a:latin typeface="Arial" panose="020B0604020202020204" pitchFamily="34" charset="0"/>
              <a:ea typeface="微软雅黑" panose="020B0503020204020204" charset="-122"/>
              <a:cs typeface="Arial" panose="020B0604020202020204" pitchFamily="34" charset="0"/>
              <a:sym typeface="+mn-ea"/>
            </a:endParaRPr>
          </a:p>
          <a:p>
            <a:pPr marL="0" algn="l" eaLnBrk="1" fontAlgn="auto">
              <a:lnSpc>
                <a:spcPct val="100000"/>
              </a:lnSpc>
              <a:spcBef>
                <a:spcPts val="0"/>
              </a:spcBef>
              <a:buNone/>
            </a:pPr>
            <a:r>
              <a:rPr lang="en-US" sz="3600" b="0">
                <a:latin typeface="Arial" panose="020B0604020202020204" pitchFamily="34" charset="0"/>
                <a:ea typeface="微软雅黑" panose="020B0503020204020204" charset="-122"/>
                <a:cs typeface="Arial" panose="020B0604020202020204" pitchFamily="34" charset="0"/>
                <a:sym typeface="+mn-ea"/>
              </a:rPr>
              <a:t>2.3 Batch convert multiple SRA files                                                                                                               </a:t>
            </a:r>
          </a:p>
          <a:p>
            <a:pPr marL="0" algn="l" eaLnBrk="1" fontAlgn="auto">
              <a:lnSpc>
                <a:spcPct val="100000"/>
              </a:lnSpc>
              <a:spcBef>
                <a:spcPts val="0"/>
              </a:spcBef>
              <a:buNone/>
            </a:pPr>
            <a:r>
              <a:rPr lang="en-US" sz="3600" b="0">
                <a:latin typeface="Arial" panose="020B0604020202020204" pitchFamily="34" charset="0"/>
                <a:ea typeface="微软雅黑" panose="020B0503020204020204" charset="-122"/>
                <a:cs typeface="Arial" panose="020B0604020202020204" pitchFamily="34" charset="0"/>
                <a:sym typeface="+mn-ea"/>
              </a:rPr>
              <a:t>   </a:t>
            </a:r>
            <a:endParaRPr lang="en-US" sz="3600" b="0">
              <a:latin typeface="Arial" panose="020B0604020202020204" pitchFamily="34" charset="0"/>
              <a:ea typeface="微软雅黑" panose="020B0503020204020204" charset="-122"/>
              <a:cs typeface="Arial" panose="020B0604020202020204" pitchFamily="34" charset="0"/>
            </a:endParaRPr>
          </a:p>
          <a:p>
            <a:pPr algn="l"/>
            <a:endParaRPr lang="en-US" sz="3600" b="0">
              <a:latin typeface="Arial" panose="020B0604020202020204" pitchFamily="34" charset="0"/>
              <a:ea typeface="微软雅黑" panose="020B0503020204020204" charset="-122"/>
              <a:cs typeface="Arial" panose="020B0604020202020204" pitchFamily="34" charset="0"/>
            </a:endParaRPr>
          </a:p>
          <a:p>
            <a:pPr algn="l"/>
            <a:r>
              <a:rPr lang="en-US" sz="3600" b="0">
                <a:latin typeface="Arial" panose="020B0604020202020204" pitchFamily="34" charset="0"/>
                <a:ea typeface="微软雅黑" panose="020B0503020204020204" charset="-122"/>
                <a:cs typeface="Arial" panose="020B0604020202020204" pitchFamily="34" charset="0"/>
                <a:sym typeface="+mn-ea"/>
              </a:rPr>
              <a:t>             </a:t>
            </a:r>
            <a:endParaRPr lang="en-US" sz="3600" b="0">
              <a:latin typeface="Arial" panose="020B0604020202020204" pitchFamily="34" charset="0"/>
              <a:ea typeface="微软雅黑" panose="020B0503020204020204" charset="-122"/>
              <a:cs typeface="Arial" panose="020B0604020202020204" pitchFamily="34" charset="0"/>
            </a:endParaRPr>
          </a:p>
        </p:txBody>
      </p:sp>
      <p:pic>
        <p:nvPicPr>
          <p:cNvPr id="7" name="图片 6"/>
          <p:cNvPicPr>
            <a:picLocks noChangeAspect="1"/>
          </p:cNvPicPr>
          <p:nvPr/>
        </p:nvPicPr>
        <p:blipFill>
          <a:blip r:embed="rId4"/>
          <a:stretch>
            <a:fillRect/>
          </a:stretch>
        </p:blipFill>
        <p:spPr>
          <a:xfrm>
            <a:off x="12971780" y="8999855"/>
            <a:ext cx="18679160" cy="1881505"/>
          </a:xfrm>
          <a:prstGeom prst="rect">
            <a:avLst/>
          </a:prstGeom>
        </p:spPr>
      </p:pic>
      <p:sp>
        <p:nvSpPr>
          <p:cNvPr id="4" name="RunRNAseq /datapath \…"/>
          <p:cNvSpPr txBox="1"/>
          <p:nvPr/>
        </p:nvSpPr>
        <p:spPr>
          <a:xfrm>
            <a:off x="645131" y="11638509"/>
            <a:ext cx="11359861" cy="93218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dirty="0"/>
          </a:p>
          <a:p>
            <a:pPr algn="l" defTabSz="584200">
              <a:defRPr sz="1800" b="0">
                <a:solidFill>
                  <a:srgbClr val="FFFFFF"/>
                </a:solidFill>
                <a:latin typeface="Monaco"/>
                <a:ea typeface="Monaco"/>
                <a:cs typeface="Monaco"/>
                <a:sym typeface="Monaco"/>
              </a:defRPr>
            </a:pPr>
            <a:r>
              <a:t> nohup bash SRR_fq.txt &gt; fastq-dump.log 2&gt;&amp;1 &amp; </a:t>
            </a:r>
          </a:p>
        </p:txBody>
      </p:sp>
      <p:sp>
        <p:nvSpPr>
          <p:cNvPr id="3" name="RunRNAseq /datapath \…"/>
          <p:cNvSpPr txBox="1"/>
          <p:nvPr/>
        </p:nvSpPr>
        <p:spPr>
          <a:xfrm>
            <a:off x="645131" y="2816860"/>
            <a:ext cx="11359515" cy="76898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r>
              <a:rPr lang="en-US">
                <a:latin typeface="Arial" panose="020B0604020202020204" pitchFamily="34" charset="0"/>
                <a:ea typeface="微软雅黑" panose="020B0503020204020204" charset="-122"/>
                <a:cs typeface="Arial" panose="020B0604020202020204" pitchFamily="34" charset="0"/>
                <a:sym typeface="+mn-ea"/>
              </a:rPr>
              <a:t>prefetch SRR26106367      </a:t>
            </a:r>
          </a:p>
        </p:txBody>
      </p:sp>
      <p:sp>
        <p:nvSpPr>
          <p:cNvPr id="9" name="RunRNAseq /datapath \…"/>
          <p:cNvSpPr txBox="1"/>
          <p:nvPr/>
        </p:nvSpPr>
        <p:spPr>
          <a:xfrm>
            <a:off x="645131" y="4489044"/>
            <a:ext cx="11359861" cy="93218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dirty="0"/>
          </a:p>
          <a:p>
            <a:pPr algn="l" defTabSz="584200">
              <a:defRPr sz="1800" b="0">
                <a:solidFill>
                  <a:srgbClr val="FFFFFF"/>
                </a:solidFill>
                <a:latin typeface="Monaco"/>
                <a:ea typeface="Monaco"/>
                <a:cs typeface="Monaco"/>
                <a:sym typeface="Monaco"/>
              </a:defRPr>
            </a:pPr>
            <a:r>
              <a:t>nohup bash SRR.txt &gt; download.log 2&gt;&amp;1 &amp;</a:t>
            </a:r>
          </a:p>
        </p:txBody>
      </p:sp>
      <p:sp>
        <p:nvSpPr>
          <p:cNvPr id="10" name="RunRNAseq /datapath \…"/>
          <p:cNvSpPr txBox="1"/>
          <p:nvPr/>
        </p:nvSpPr>
        <p:spPr>
          <a:xfrm>
            <a:off x="645131" y="7849464"/>
            <a:ext cx="11359861" cy="93218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dirty="0"/>
          </a:p>
          <a:p>
            <a:pPr algn="l" defTabSz="584200">
              <a:defRPr sz="1800" b="0">
                <a:solidFill>
                  <a:srgbClr val="FFFFFF"/>
                </a:solidFill>
                <a:latin typeface="Monaco"/>
                <a:ea typeface="Monaco"/>
                <a:cs typeface="Monaco"/>
                <a:sym typeface="Monaco"/>
              </a:defRPr>
            </a:pPr>
            <a:r>
              <a:t>conda install -c bioconda sra-tools</a:t>
            </a:r>
          </a:p>
        </p:txBody>
      </p:sp>
      <p:sp>
        <p:nvSpPr>
          <p:cNvPr id="11" name="RunRNAseq /datapath \…"/>
          <p:cNvSpPr txBox="1"/>
          <p:nvPr/>
        </p:nvSpPr>
        <p:spPr>
          <a:xfrm>
            <a:off x="645131" y="9308059"/>
            <a:ext cx="11359861" cy="93218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dirty="0"/>
          </a:p>
          <a:p>
            <a:pPr algn="l" defTabSz="584200">
              <a:defRPr sz="1800" b="0">
                <a:solidFill>
                  <a:srgbClr val="FFFFFF"/>
                </a:solidFill>
                <a:latin typeface="Monaco"/>
                <a:ea typeface="Monaco"/>
                <a:cs typeface="Monaco"/>
                <a:sym typeface="Monaco"/>
              </a:defRPr>
            </a:pPr>
            <a:r>
              <a:t>fastq-dump dir_inputfile --split-3</a:t>
            </a:r>
          </a:p>
        </p:txBody>
      </p:sp>
      <p:graphicFrame>
        <p:nvGraphicFramePr>
          <p:cNvPr id="17" name="Table 1"/>
          <p:cNvGraphicFramePr/>
          <p:nvPr>
            <p:custDataLst>
              <p:tags r:id="rId1"/>
            </p:custDataLst>
          </p:nvPr>
        </p:nvGraphicFramePr>
        <p:xfrm>
          <a:off x="12203430" y="1647825"/>
          <a:ext cx="12049760" cy="4439285"/>
        </p:xfrm>
        <a:graphic>
          <a:graphicData uri="http://schemas.openxmlformats.org/drawingml/2006/table">
            <a:tbl>
              <a:tblPr>
                <a:tableStyleId>{33BA23B1-9221-436E-865A-0063620EA4FD}</a:tableStyleId>
              </a:tblPr>
              <a:tblGrid>
                <a:gridCol w="2153285">
                  <a:extLst>
                    <a:ext uri="{9D8B030D-6E8A-4147-A177-3AD203B41FA5}">
                      <a16:colId xmlns:a16="http://schemas.microsoft.com/office/drawing/2014/main" val="20000"/>
                    </a:ext>
                  </a:extLst>
                </a:gridCol>
                <a:gridCol w="9896475">
                  <a:extLst>
                    <a:ext uri="{9D8B030D-6E8A-4147-A177-3AD203B41FA5}">
                      <a16:colId xmlns:a16="http://schemas.microsoft.com/office/drawing/2014/main" val="20001"/>
                    </a:ext>
                  </a:extLst>
                </a:gridCol>
              </a:tblGrid>
              <a:tr h="612000">
                <a:tc>
                  <a:txBody>
                    <a:bodyPr/>
                    <a:lstStyle/>
                    <a:p>
                      <a:pPr algn="ctr" defTabSz="584200">
                        <a:lnSpc>
                          <a:spcPct val="120000"/>
                        </a:lnSpc>
                        <a:defRPr sz="1800"/>
                      </a:pPr>
                      <a:r>
                        <a:rPr sz="1400" spc="130" dirty="0" err="1">
                          <a:solidFill>
                            <a:srgbClr val="FFFFFF"/>
                          </a:solidFill>
                          <a:latin typeface="Arial" panose="020B0604020202020204" pitchFamily="34" charset="0"/>
                          <a:ea typeface="微软雅黑" panose="020B0503020204020204" charset="-122"/>
                          <a:cs typeface="Arial" panose="020B0604020202020204" pitchFamily="34" charset="0"/>
                          <a:sym typeface="+mn-ea"/>
                        </a:rPr>
                        <a:t>prefetch</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defRPr sz="1800"/>
                      </a:pPr>
                      <a:r>
                        <a:rPr sz="1400" b="0" spc="130" dirty="0">
                          <a:latin typeface="Arial" panose="020B0604020202020204" pitchFamily="34" charset="0"/>
                          <a:ea typeface="微软雅黑" panose="020B0503020204020204" charset="-122"/>
                          <a:cs typeface="Arial" panose="020B0604020202020204" pitchFamily="34" charset="0"/>
                        </a:rPr>
                        <a:t>CDesk command</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612000">
                <a:tc>
                  <a:txBody>
                    <a:bodyPr/>
                    <a:lstStyle/>
                    <a:p>
                      <a:pPr algn="ctr" defTabSz="584200">
                        <a:lnSpc>
                          <a:spcPct val="120000"/>
                        </a:lnSpc>
                        <a:defRPr sz="1800"/>
                      </a:pPr>
                      <a:r>
                        <a:rPr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rPr>
                        <a:t>SRR26106367</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defRPr sz="1800"/>
                      </a:pPr>
                      <a:r>
                        <a:rPr sz="1400" b="0" spc="120" dirty="0">
                          <a:latin typeface="Arial" panose="020B0604020202020204" pitchFamily="34" charset="0"/>
                          <a:ea typeface="微软雅黑" panose="020B0503020204020204" charset="-122"/>
                          <a:cs typeface="Arial" panose="020B0604020202020204" pitchFamily="34" charset="0"/>
                          <a:sym typeface="+mn-ea"/>
                        </a:rPr>
                        <a:t>Commands to download data from GEO</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612000">
                <a:tc>
                  <a:txBody>
                    <a:bodyPr/>
                    <a:lstStyle/>
                    <a:p>
                      <a:pPr algn="ctr" defTabSz="584200">
                        <a:lnSpc>
                          <a:spcPct val="120000"/>
                        </a:lnSpc>
                        <a:buNone/>
                        <a:defRPr sz="1800"/>
                      </a:pPr>
                      <a:r>
                        <a:rPr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rPr>
                        <a:t>SRR.txt</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sz="1400" b="0" spc="120" dirty="0">
                          <a:latin typeface="Arial" panose="020B0604020202020204" pitchFamily="34" charset="0"/>
                          <a:ea typeface="微软雅黑" panose="020B0503020204020204" charset="-122"/>
                          <a:cs typeface="Arial" panose="020B0604020202020204" pitchFamily="34" charset="0"/>
                          <a:sym typeface="+mn-ea"/>
                        </a:rPr>
                        <a:t>Results folder, used to store downloaded data</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612000">
                <a:tc>
                  <a:txBody>
                    <a:bodyPr/>
                    <a:lstStyle/>
                    <a:p>
                      <a:pPr algn="ctr" defTabSz="584200">
                        <a:lnSpc>
                          <a:spcPct val="120000"/>
                        </a:lnSpc>
                        <a:buNone/>
                        <a:defRPr sz="1800"/>
                      </a:pPr>
                      <a:r>
                        <a:rPr lang="zh-CN" altLang="en-US"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rPr>
                        <a:t>fastq-dump</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zh-CN" altLang="en-US" sz="1400" b="0" spc="120" dirty="0">
                          <a:latin typeface="Arial" panose="020B0604020202020204" pitchFamily="34" charset="0"/>
                          <a:ea typeface="微软雅黑" panose="020B0503020204020204" charset="-122"/>
                          <a:cs typeface="Arial" panose="020B0604020202020204" pitchFamily="34" charset="0"/>
                          <a:sym typeface="+mn-ea"/>
                        </a:rPr>
                        <a:t>This is a tool provided by the SRA Toolkit that converts SRA files to FASTQ format.</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r h="612000">
                <a:tc>
                  <a:txBody>
                    <a:bodyPr/>
                    <a:lstStyle/>
                    <a:p>
                      <a:pPr algn="ctr" defTabSz="584200">
                        <a:lnSpc>
                          <a:spcPct val="120000"/>
                        </a:lnSpc>
                        <a:buNone/>
                        <a:defRPr sz="1800"/>
                      </a:pPr>
                      <a:r>
                        <a:rPr lang="zh-CN" altLang="en-US" sz="1400" spc="120" dirty="0" err="1">
                          <a:solidFill>
                            <a:srgbClr val="FFFFFF"/>
                          </a:solidFill>
                          <a:latin typeface="Arial" panose="020B0604020202020204" pitchFamily="34" charset="0"/>
                          <a:ea typeface="微软雅黑" panose="020B0503020204020204" charset="-122"/>
                          <a:cs typeface="Arial" panose="020B0604020202020204" pitchFamily="34" charset="0"/>
                          <a:sym typeface="+mn-ea"/>
                        </a:rPr>
                        <a:t>dir_inputfile</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zh-CN" altLang="en-US" sz="1400" b="0" spc="120" dirty="0">
                          <a:latin typeface="Arial" panose="020B0604020202020204" pitchFamily="34" charset="0"/>
                          <a:ea typeface="微软雅黑" panose="020B0503020204020204" charset="-122"/>
                          <a:cs typeface="Arial" panose="020B0604020202020204" pitchFamily="34" charset="0"/>
                          <a:sym typeface="+mn-ea"/>
                        </a:rPr>
                        <a:t>This is the path to the SRA file you want to convert.</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4"/>
                  </a:ext>
                </a:extLst>
              </a:tr>
              <a:tr h="0">
                <a:tc>
                  <a:txBody>
                    <a:bodyPr/>
                    <a:lstStyle/>
                    <a:p>
                      <a:pPr algn="ctr" defTabSz="584200">
                        <a:lnSpc>
                          <a:spcPct val="120000"/>
                        </a:lnSpc>
                        <a:buNone/>
                        <a:defRPr sz="1800"/>
                      </a:pPr>
                      <a:r>
                        <a:rPr lang="en-US" altLang="zh-CN" sz="1400" spc="120" dirty="0">
                          <a:solidFill>
                            <a:srgbClr val="FFFFFF"/>
                          </a:solidFill>
                          <a:latin typeface="Arial" panose="020B0604020202020204" pitchFamily="34" charset="0"/>
                          <a:ea typeface="微软雅黑" panose="020B0503020204020204" charset="-122"/>
                          <a:cs typeface="Arial" panose="020B0604020202020204" pitchFamily="34" charset="0"/>
                          <a:sym typeface="+mn-ea"/>
                        </a:rPr>
                        <a:t>–</a:t>
                      </a:r>
                      <a:r>
                        <a:rPr lang="zh-CN" altLang="en-US" sz="1400" spc="120" dirty="0">
                          <a:solidFill>
                            <a:srgbClr val="FFFFFF"/>
                          </a:solidFill>
                          <a:latin typeface="Arial" panose="020B0604020202020204" pitchFamily="34" charset="0"/>
                          <a:ea typeface="微软雅黑" panose="020B0503020204020204" charset="-122"/>
                          <a:cs typeface="Arial" panose="020B0604020202020204" pitchFamily="34" charset="0"/>
                          <a:sym typeface="+mn-ea"/>
                        </a:rPr>
                        <a:t>split-3</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l" defTabSz="914400">
                        <a:lnSpc>
                          <a:spcPct val="120000"/>
                        </a:lnSpc>
                        <a:buNone/>
                        <a:defRPr sz="1800"/>
                      </a:pPr>
                      <a:r>
                        <a:rPr lang="zh-CN" altLang="en-US" sz="1400" b="0" spc="120" dirty="0">
                          <a:latin typeface="Arial" panose="020B0604020202020204" pitchFamily="34" charset="0"/>
                          <a:ea typeface="微软雅黑" panose="020B0503020204020204" charset="-122"/>
                          <a:cs typeface="Arial" panose="020B0604020202020204" pitchFamily="34" charset="0"/>
                          <a:sym typeface="+mn-ea"/>
                        </a:rPr>
                        <a:t>Separate paired reads and unpaired reads into three files. Output files include:</a:t>
                      </a:r>
                    </a:p>
                    <a:p>
                      <a:pPr algn="l" defTabSz="914400">
                        <a:lnSpc>
                          <a:spcPct val="120000"/>
                        </a:lnSpc>
                        <a:buNone/>
                        <a:defRPr sz="1800"/>
                      </a:pPr>
                      <a:r>
                        <a:rPr lang="zh-CN" altLang="en-US" sz="1400" b="0" spc="120" dirty="0">
                          <a:latin typeface="Arial" panose="020B0604020202020204" pitchFamily="34" charset="0"/>
                          <a:ea typeface="微软雅黑" panose="020B0503020204020204" charset="-122"/>
                          <a:cs typeface="Arial" panose="020B0604020202020204" pitchFamily="34" charset="0"/>
                          <a:sym typeface="+mn-ea"/>
                        </a:rPr>
                        <a:t>SRR891268_1.fastq: contains forward reads.</a:t>
                      </a:r>
                    </a:p>
                    <a:p>
                      <a:pPr algn="l" defTabSz="914400">
                        <a:lnSpc>
                          <a:spcPct val="120000"/>
                        </a:lnSpc>
                        <a:buNone/>
                        <a:defRPr sz="1800"/>
                      </a:pPr>
                      <a:r>
                        <a:rPr lang="zh-CN" altLang="en-US" sz="1400" b="0" spc="120" dirty="0">
                          <a:latin typeface="Arial" panose="020B0604020202020204" pitchFamily="34" charset="0"/>
                          <a:ea typeface="微软雅黑" panose="020B0503020204020204" charset="-122"/>
                          <a:cs typeface="Arial" panose="020B0604020202020204" pitchFamily="34" charset="0"/>
                          <a:sym typeface="+mn-ea"/>
                        </a:rPr>
                        <a:t>SRR891268_2.fastq: contains reverse reads.</a:t>
                      </a:r>
                    </a:p>
                    <a:p>
                      <a:pPr algn="l" defTabSz="914400">
                        <a:lnSpc>
                          <a:spcPct val="120000"/>
                        </a:lnSpc>
                        <a:buNone/>
                        <a:defRPr sz="1800"/>
                      </a:pPr>
                      <a:r>
                        <a:rPr lang="zh-CN" altLang="en-US" sz="1400" b="0" spc="120" dirty="0">
                          <a:latin typeface="Arial" panose="020B0604020202020204" pitchFamily="34" charset="0"/>
                          <a:ea typeface="微软雅黑" panose="020B0503020204020204" charset="-122"/>
                          <a:cs typeface="Arial" panose="020B0604020202020204" pitchFamily="34" charset="0"/>
                          <a:sym typeface="+mn-ea"/>
                        </a:rPr>
                        <a:t>SRR891268.fastq: contains unpaired reads.</a:t>
                      </a:r>
                    </a:p>
                  </a:txBody>
                  <a:tcPr marL="254000" marR="254000" marT="177800" marB="177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endParaRPr lang="en-US"/>
          </a:p>
        </p:txBody>
      </p:sp>
      <p:sp>
        <p:nvSpPr>
          <p:cNvPr id="2" name="Title 1"/>
          <p:cNvSpPr>
            <a:spLocks noGrp="1"/>
          </p:cNvSpPr>
          <p:nvPr>
            <p:ph type="title"/>
          </p:nvPr>
        </p:nvSpPr>
        <p:spPr/>
        <p:txBody>
          <a:bodyPr>
            <a:normAutofit/>
          </a:bodyPr>
          <a:lstStyle/>
          <a:p>
            <a:pPr lvl="1"/>
            <a:r>
              <a:rPr lang="en-US" altLang="zh-CN" dirty="0">
                <a:sym typeface="+mn-ea"/>
              </a:rPr>
              <a:t>Pre-process – 1.2.3. </a:t>
            </a:r>
            <a:r>
              <a:rPr lang="en-US" altLang="zh-CN" dirty="0"/>
              <a:t>Manual data download (multiple files)</a:t>
            </a:r>
          </a:p>
        </p:txBody>
      </p:sp>
      <p:sp>
        <p:nvSpPr>
          <p:cNvPr id="6" name="Text Box 5"/>
          <p:cNvSpPr txBox="1"/>
          <p:nvPr/>
        </p:nvSpPr>
        <p:spPr>
          <a:xfrm>
            <a:off x="388620" y="1800225"/>
            <a:ext cx="23607395" cy="11365865"/>
          </a:xfrm>
          <a:prstGeom prst="rect">
            <a:avLst/>
          </a:prstGeom>
          <a:noFill/>
        </p:spPr>
        <p:txBody>
          <a:bodyPr wrap="square" rtlCol="0" anchor="t">
            <a:noAutofit/>
          </a:bodyPr>
          <a:lstStyle/>
          <a:p>
            <a:pPr algn="l"/>
            <a:endParaRPr lang="en-US" sz="3600" b="0" dirty="0" err="1">
              <a:latin typeface="Arial" panose="020B0604020202020204" pitchFamily="34" charset="0"/>
              <a:ea typeface="微软雅黑" panose="020B0503020204020204" charset="-122"/>
              <a:cs typeface="Arial" panose="020B0604020202020204" pitchFamily="34" charset="0"/>
            </a:endParaRPr>
          </a:p>
          <a:p>
            <a:pPr algn="l"/>
            <a:endParaRPr lang="en-US" sz="3600" b="0" dirty="0">
              <a:latin typeface="Arial" panose="020B0604020202020204" pitchFamily="34" charset="0"/>
              <a:ea typeface="微软雅黑" panose="020B0503020204020204" charset="-122"/>
              <a:cs typeface="Arial" panose="020B0604020202020204" pitchFamily="34" charset="0"/>
            </a:endParaRPr>
          </a:p>
          <a:p>
            <a:pPr algn="l"/>
            <a:endParaRPr lang="en-US" sz="3600" b="0" dirty="0">
              <a:latin typeface="Arial" panose="020B0604020202020204" pitchFamily="34" charset="0"/>
              <a:ea typeface="微软雅黑" panose="020B0503020204020204" charset="-122"/>
              <a:cs typeface="Arial" panose="020B0604020202020204" pitchFamily="34" charset="0"/>
            </a:endParaRPr>
          </a:p>
          <a:p>
            <a:pPr algn="l"/>
            <a:endParaRPr lang="en-US" sz="3600" b="0" dirty="0">
              <a:latin typeface="Arial" panose="020B0604020202020204" pitchFamily="34" charset="0"/>
              <a:ea typeface="微软雅黑" panose="020B0503020204020204" charset="-122"/>
              <a:cs typeface="Arial" panose="020B0604020202020204" pitchFamily="34" charset="0"/>
            </a:endParaRPr>
          </a:p>
          <a:p>
            <a:pPr algn="l"/>
            <a:endParaRPr lang="en-US" sz="3600" b="0" dirty="0">
              <a:latin typeface="Arial" panose="020B0604020202020204" pitchFamily="34" charset="0"/>
              <a:ea typeface="微软雅黑" panose="020B0503020204020204" charset="-122"/>
              <a:cs typeface="Arial" panose="020B0604020202020204" pitchFamily="34" charset="0"/>
            </a:endParaRPr>
          </a:p>
          <a:p>
            <a:pPr algn="l"/>
            <a:r>
              <a:rPr lang="en-US" sz="3600" b="0" dirty="0">
                <a:latin typeface="Arial" panose="020B0604020202020204" pitchFamily="34" charset="0"/>
                <a:ea typeface="微软雅黑" panose="020B0503020204020204" charset="-122"/>
                <a:cs typeface="Arial" panose="020B0604020202020204" pitchFamily="34" charset="0"/>
                <a:sym typeface="+mn-ea"/>
              </a:rPr>
              <a:t>                                                              </a:t>
            </a:r>
            <a:r>
              <a:rPr lang="en-US" sz="3600" b="0" dirty="0">
                <a:latin typeface="Arial" panose="020B0604020202020204" pitchFamily="34" charset="0"/>
                <a:ea typeface="微软雅黑" panose="020B0503020204020204" charset="-122"/>
                <a:cs typeface="Arial" panose="020B0604020202020204" pitchFamily="34" charset="0"/>
              </a:rPr>
              <a:t>                                                </a:t>
            </a:r>
            <a:endParaRPr lang="en-US" altLang="zh-CN" sz="3600" b="0" dirty="0">
              <a:latin typeface="Arial" panose="020B0604020202020204" pitchFamily="34" charset="0"/>
              <a:ea typeface="微软雅黑" panose="020B0503020204020204" charset="-122"/>
              <a:cs typeface="Arial" panose="020B0604020202020204" pitchFamily="34" charset="0"/>
            </a:endParaRPr>
          </a:p>
        </p:txBody>
      </p:sp>
      <p:pic>
        <p:nvPicPr>
          <p:cNvPr id="5" name="图片 4"/>
          <p:cNvPicPr>
            <a:picLocks noChangeAspect="1"/>
          </p:cNvPicPr>
          <p:nvPr/>
        </p:nvPicPr>
        <p:blipFill>
          <a:blip r:embed="rId3"/>
          <a:stretch>
            <a:fillRect/>
          </a:stretch>
        </p:blipFill>
        <p:spPr>
          <a:xfrm>
            <a:off x="15802610" y="1800225"/>
            <a:ext cx="8369300" cy="4542155"/>
          </a:xfrm>
          <a:prstGeom prst="rect">
            <a:avLst/>
          </a:prstGeom>
        </p:spPr>
      </p:pic>
      <p:pic>
        <p:nvPicPr>
          <p:cNvPr id="3" name="图片 2"/>
          <p:cNvPicPr>
            <a:picLocks noChangeAspect="1"/>
          </p:cNvPicPr>
          <p:nvPr/>
        </p:nvPicPr>
        <p:blipFill>
          <a:blip r:embed="rId4"/>
          <a:stretch>
            <a:fillRect/>
          </a:stretch>
        </p:blipFill>
        <p:spPr>
          <a:xfrm>
            <a:off x="18791555" y="6395085"/>
            <a:ext cx="5015230" cy="4566920"/>
          </a:xfrm>
          <a:prstGeom prst="rect">
            <a:avLst/>
          </a:prstGeom>
        </p:spPr>
      </p:pic>
      <p:sp>
        <p:nvSpPr>
          <p:cNvPr id="4" name="文本框 3"/>
          <p:cNvSpPr txBox="1"/>
          <p:nvPr/>
        </p:nvSpPr>
        <p:spPr>
          <a:xfrm>
            <a:off x="12403455" y="2795905"/>
            <a:ext cx="194754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err="1">
                <a:ln>
                  <a:noFill/>
                </a:ln>
                <a:solidFill>
                  <a:srgbClr val="000000"/>
                </a:solidFill>
                <a:effectLst/>
                <a:uFillTx/>
                <a:latin typeface="+mn-lt"/>
                <a:ea typeface="+mn-ea"/>
                <a:cs typeface="+mn-cs"/>
                <a:sym typeface="Helvetica" panose="020B0604020202020204"/>
              </a:rPr>
              <a:t>srr.txt</a:t>
            </a:r>
            <a:endPar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endParaRPr>
          </a:p>
        </p:txBody>
      </p:sp>
      <p:cxnSp>
        <p:nvCxnSpPr>
          <p:cNvPr id="8" name="直接箭头连接符 7"/>
          <p:cNvCxnSpPr/>
          <p:nvPr/>
        </p:nvCxnSpPr>
        <p:spPr>
          <a:xfrm flipV="1">
            <a:off x="17019905" y="7973695"/>
            <a:ext cx="1584000" cy="46800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cxnSp>
        <p:nvCxnSpPr>
          <p:cNvPr id="9" name="直接箭头连接符 8"/>
          <p:cNvCxnSpPr/>
          <p:nvPr/>
        </p:nvCxnSpPr>
        <p:spPr>
          <a:xfrm>
            <a:off x="14144625" y="3123565"/>
            <a:ext cx="1342390" cy="0"/>
          </a:xfrm>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sp>
        <p:nvSpPr>
          <p:cNvPr id="11" name="RunRNAseq /datapath \…"/>
          <p:cNvSpPr txBox="1"/>
          <p:nvPr/>
        </p:nvSpPr>
        <p:spPr>
          <a:xfrm>
            <a:off x="702945" y="2175510"/>
            <a:ext cx="11676380" cy="579818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altLang="zh-CN" dirty="0"/>
          </a:p>
          <a:p>
            <a:pPr algn="l" defTabSz="584200">
              <a:defRPr sz="1800" b="0">
                <a:solidFill>
                  <a:srgbClr val="FFFFFF"/>
                </a:solidFill>
                <a:latin typeface="Monaco"/>
                <a:ea typeface="Monaco"/>
                <a:cs typeface="Monaco"/>
                <a:sym typeface="Monaco"/>
              </a:defRPr>
            </a:pPr>
            <a:r>
              <a:rPr lang="en-US" sz="2000" dirty="0"/>
              <a:t>input_file="/mnt/lvyawen/Works/works1/bulkRNA_pipeline/rawdata/srr.txt"</a:t>
            </a:r>
          </a:p>
          <a:p>
            <a:pPr algn="l" defTabSz="584200">
              <a:defRPr sz="1800" b="0">
                <a:solidFill>
                  <a:srgbClr val="FFFFFF"/>
                </a:solidFill>
                <a:latin typeface="Monaco"/>
                <a:ea typeface="Monaco"/>
                <a:cs typeface="Monaco"/>
                <a:sym typeface="Monaco"/>
              </a:defRPr>
            </a:pPr>
            <a:endParaRPr lang="en-US" sz="2000" dirty="0"/>
          </a:p>
          <a:p>
            <a:pPr algn="l" defTabSz="584200">
              <a:defRPr sz="1800" b="0">
                <a:solidFill>
                  <a:srgbClr val="FFFFFF"/>
                </a:solidFill>
                <a:latin typeface="Monaco"/>
                <a:ea typeface="Monaco"/>
                <a:cs typeface="Monaco"/>
                <a:sym typeface="Monaco"/>
              </a:defRPr>
            </a:pPr>
            <a:r>
              <a:rPr sz="2000" dirty="0"/>
              <a:t>sed 's/ /\t/g' </a:t>
            </a:r>
            <a:r>
              <a:rPr sz="2000" dirty="0" err="1"/>
              <a:t>srr.txt</a:t>
            </a:r>
            <a:r>
              <a:rPr sz="2000" dirty="0"/>
              <a:t> &gt; </a:t>
            </a:r>
            <a:r>
              <a:rPr sz="2000" dirty="0" err="1"/>
              <a:t>srr_tab.txt</a:t>
            </a:r>
            <a:endParaRPr sz="2000" dirty="0"/>
          </a:p>
          <a:p>
            <a:pPr algn="l" defTabSz="584200">
              <a:defRPr sz="1800" b="0">
                <a:solidFill>
                  <a:srgbClr val="FFFFFF"/>
                </a:solidFill>
                <a:latin typeface="Monaco"/>
                <a:ea typeface="Monaco"/>
                <a:cs typeface="Monaco"/>
                <a:sym typeface="Monaco"/>
              </a:defRPr>
            </a:pPr>
            <a:endParaRPr sz="2000" dirty="0"/>
          </a:p>
          <a:p>
            <a:pPr algn="l" defTabSz="584200">
              <a:defRPr sz="1800" b="0">
                <a:solidFill>
                  <a:srgbClr val="FFFFFF"/>
                </a:solidFill>
                <a:latin typeface="Monaco"/>
                <a:ea typeface="Monaco"/>
                <a:cs typeface="Monaco"/>
                <a:sym typeface="Monaco"/>
              </a:defRPr>
            </a:pPr>
            <a:r>
              <a:rPr sz="2000" dirty="0"/>
              <a:t>while IFS=$'\t' read -r </a:t>
            </a:r>
            <a:r>
              <a:rPr sz="2000" dirty="0" err="1"/>
              <a:t>srr_id</a:t>
            </a:r>
            <a:r>
              <a:rPr sz="2000" dirty="0"/>
              <a:t> </a:t>
            </a:r>
            <a:r>
              <a:rPr sz="2000" dirty="0" err="1"/>
              <a:t>file_name</a:t>
            </a:r>
            <a:r>
              <a:rPr sz="2000" dirty="0"/>
              <a:t>; do</a:t>
            </a:r>
          </a:p>
          <a:p>
            <a:pPr algn="l" defTabSz="584200">
              <a:defRPr sz="1800" b="0">
                <a:solidFill>
                  <a:srgbClr val="FFFFFF"/>
                </a:solidFill>
                <a:latin typeface="Monaco"/>
                <a:ea typeface="Monaco"/>
                <a:cs typeface="Monaco"/>
                <a:sym typeface="Monaco"/>
              </a:defRPr>
            </a:pPr>
            <a:r>
              <a:rPr sz="2000" dirty="0"/>
              <a:t>    echo "Downloading $</a:t>
            </a:r>
            <a:r>
              <a:rPr sz="2000" dirty="0" err="1"/>
              <a:t>srr_id</a:t>
            </a:r>
            <a:r>
              <a:rPr sz="2000" dirty="0"/>
              <a:t> and saving as $</a:t>
            </a:r>
            <a:r>
              <a:rPr sz="2000" dirty="0" err="1"/>
              <a:t>file_name</a:t>
            </a:r>
            <a:r>
              <a:rPr sz="2000" dirty="0"/>
              <a:t>"</a:t>
            </a:r>
          </a:p>
          <a:p>
            <a:pPr algn="l" defTabSz="584200">
              <a:defRPr sz="1800" b="0">
                <a:solidFill>
                  <a:srgbClr val="FFFFFF"/>
                </a:solidFill>
                <a:latin typeface="Monaco"/>
                <a:ea typeface="Monaco"/>
                <a:cs typeface="Monaco"/>
                <a:sym typeface="Monaco"/>
              </a:defRPr>
            </a:pPr>
            <a:r>
              <a:rPr sz="2000" dirty="0"/>
              <a:t>    prefetch $</a:t>
            </a:r>
            <a:r>
              <a:rPr sz="2000" dirty="0" err="1"/>
              <a:t>srr_id</a:t>
            </a:r>
            <a:endParaRPr sz="2000" dirty="0"/>
          </a:p>
          <a:p>
            <a:pPr algn="l" defTabSz="584200">
              <a:defRPr sz="1800" b="0">
                <a:solidFill>
                  <a:srgbClr val="FFFFFF"/>
                </a:solidFill>
                <a:latin typeface="Monaco"/>
                <a:ea typeface="Monaco"/>
                <a:cs typeface="Monaco"/>
                <a:sym typeface="Monaco"/>
              </a:defRPr>
            </a:pPr>
            <a:r>
              <a:rPr sz="2000" dirty="0"/>
              <a:t>    </a:t>
            </a:r>
            <a:r>
              <a:rPr sz="2000" dirty="0" err="1"/>
              <a:t>fasterq</a:t>
            </a:r>
            <a:r>
              <a:rPr sz="2000" dirty="0"/>
              <a:t>-dump $</a:t>
            </a:r>
            <a:r>
              <a:rPr sz="2000" dirty="0" err="1"/>
              <a:t>srr_id</a:t>
            </a:r>
            <a:r>
              <a:rPr sz="2000" dirty="0"/>
              <a:t> </a:t>
            </a:r>
            <a:r>
              <a:rPr lang="en-US" sz="2000" dirty="0"/>
              <a:t>–</a:t>
            </a:r>
            <a:r>
              <a:rPr sz="2000" dirty="0"/>
              <a:t>split-files -O .</a:t>
            </a:r>
          </a:p>
          <a:p>
            <a:pPr algn="l" defTabSz="584200">
              <a:defRPr sz="1800" b="0">
                <a:solidFill>
                  <a:srgbClr val="FFFFFF"/>
                </a:solidFill>
                <a:latin typeface="Monaco"/>
                <a:ea typeface="Monaco"/>
                <a:cs typeface="Monaco"/>
                <a:sym typeface="Monaco"/>
              </a:defRPr>
            </a:pPr>
            <a:r>
              <a:rPr sz="2000" dirty="0"/>
              <a:t>    if [ -f "${</a:t>
            </a:r>
            <a:r>
              <a:rPr sz="2000" dirty="0" err="1"/>
              <a:t>srr_id</a:t>
            </a:r>
            <a:r>
              <a:rPr sz="2000" dirty="0"/>
              <a:t>}_1.fastq" ]; then</a:t>
            </a:r>
          </a:p>
          <a:p>
            <a:pPr algn="l" defTabSz="584200">
              <a:defRPr sz="1800" b="0">
                <a:solidFill>
                  <a:srgbClr val="FFFFFF"/>
                </a:solidFill>
                <a:latin typeface="Monaco"/>
                <a:ea typeface="Monaco"/>
                <a:cs typeface="Monaco"/>
                <a:sym typeface="Monaco"/>
              </a:defRPr>
            </a:pPr>
            <a:r>
              <a:rPr sz="2000" dirty="0"/>
              <a:t>        </a:t>
            </a:r>
            <a:r>
              <a:rPr sz="2000" dirty="0" err="1"/>
              <a:t>gzip</a:t>
            </a:r>
            <a:r>
              <a:rPr sz="2000" dirty="0"/>
              <a:t> "${</a:t>
            </a:r>
            <a:r>
              <a:rPr sz="2000" dirty="0" err="1"/>
              <a:t>srr_id</a:t>
            </a:r>
            <a:r>
              <a:rPr sz="2000" dirty="0"/>
              <a:t>}_1.fastq"</a:t>
            </a:r>
          </a:p>
          <a:p>
            <a:pPr algn="l" defTabSz="584200">
              <a:defRPr sz="1800" b="0">
                <a:solidFill>
                  <a:srgbClr val="FFFFFF"/>
                </a:solidFill>
                <a:latin typeface="Monaco"/>
                <a:ea typeface="Monaco"/>
                <a:cs typeface="Monaco"/>
                <a:sym typeface="Monaco"/>
              </a:defRPr>
            </a:pPr>
            <a:r>
              <a:rPr sz="2000" dirty="0"/>
              <a:t>        mv "${</a:t>
            </a:r>
            <a:r>
              <a:rPr sz="2000" dirty="0" err="1"/>
              <a:t>srr_id</a:t>
            </a:r>
            <a:r>
              <a:rPr sz="2000" dirty="0"/>
              <a:t>}_1.fastq.gz" "${</a:t>
            </a:r>
            <a:r>
              <a:rPr sz="2000" dirty="0" err="1"/>
              <a:t>file_name</a:t>
            </a:r>
            <a:r>
              <a:rPr sz="2000" dirty="0"/>
              <a:t>}_1.fastq.gz"</a:t>
            </a:r>
          </a:p>
          <a:p>
            <a:pPr algn="l" defTabSz="584200">
              <a:defRPr sz="1800" b="0">
                <a:solidFill>
                  <a:srgbClr val="FFFFFF"/>
                </a:solidFill>
                <a:latin typeface="Monaco"/>
                <a:ea typeface="Monaco"/>
                <a:cs typeface="Monaco"/>
                <a:sym typeface="Monaco"/>
              </a:defRPr>
            </a:pPr>
            <a:r>
              <a:rPr sz="2000" dirty="0"/>
              <a:t>    fi</a:t>
            </a:r>
          </a:p>
          <a:p>
            <a:pPr algn="l" defTabSz="584200">
              <a:defRPr sz="1800" b="0">
                <a:solidFill>
                  <a:srgbClr val="FFFFFF"/>
                </a:solidFill>
                <a:latin typeface="Monaco"/>
                <a:ea typeface="Monaco"/>
                <a:cs typeface="Monaco"/>
                <a:sym typeface="Monaco"/>
              </a:defRPr>
            </a:pPr>
            <a:r>
              <a:rPr sz="2000" dirty="0"/>
              <a:t>    if [ -f "${</a:t>
            </a:r>
            <a:r>
              <a:rPr sz="2000" dirty="0" err="1"/>
              <a:t>srr_id</a:t>
            </a:r>
            <a:r>
              <a:rPr sz="2000" dirty="0"/>
              <a:t>}_2.fastq" ]; then</a:t>
            </a:r>
          </a:p>
          <a:p>
            <a:pPr algn="l" defTabSz="584200">
              <a:defRPr sz="1800" b="0">
                <a:solidFill>
                  <a:srgbClr val="FFFFFF"/>
                </a:solidFill>
                <a:latin typeface="Monaco"/>
                <a:ea typeface="Monaco"/>
                <a:cs typeface="Monaco"/>
                <a:sym typeface="Monaco"/>
              </a:defRPr>
            </a:pPr>
            <a:r>
              <a:rPr sz="2000" dirty="0"/>
              <a:t>        </a:t>
            </a:r>
            <a:r>
              <a:rPr sz="2000" dirty="0" err="1"/>
              <a:t>gzip</a:t>
            </a:r>
            <a:r>
              <a:rPr sz="2000" dirty="0"/>
              <a:t> "${</a:t>
            </a:r>
            <a:r>
              <a:rPr sz="2000" dirty="0" err="1"/>
              <a:t>srr_id</a:t>
            </a:r>
            <a:r>
              <a:rPr sz="2000" dirty="0"/>
              <a:t>}_2.fastq"</a:t>
            </a:r>
          </a:p>
          <a:p>
            <a:pPr algn="l" defTabSz="584200">
              <a:defRPr sz="1800" b="0">
                <a:solidFill>
                  <a:srgbClr val="FFFFFF"/>
                </a:solidFill>
                <a:latin typeface="Monaco"/>
                <a:ea typeface="Monaco"/>
                <a:cs typeface="Monaco"/>
                <a:sym typeface="Monaco"/>
              </a:defRPr>
            </a:pPr>
            <a:r>
              <a:rPr sz="2000" dirty="0"/>
              <a:t>        mv "${</a:t>
            </a:r>
            <a:r>
              <a:rPr sz="2000" dirty="0" err="1"/>
              <a:t>srr_id</a:t>
            </a:r>
            <a:r>
              <a:rPr sz="2000" dirty="0"/>
              <a:t>}_2.fastq.gz" "${</a:t>
            </a:r>
            <a:r>
              <a:rPr sz="2000" dirty="0" err="1"/>
              <a:t>file_name</a:t>
            </a:r>
            <a:r>
              <a:rPr sz="2000" dirty="0"/>
              <a:t>}_2.fastq.gz"</a:t>
            </a:r>
          </a:p>
          <a:p>
            <a:pPr algn="l" defTabSz="584200">
              <a:defRPr sz="1800" b="0">
                <a:solidFill>
                  <a:srgbClr val="FFFFFF"/>
                </a:solidFill>
                <a:latin typeface="Monaco"/>
                <a:ea typeface="Monaco"/>
                <a:cs typeface="Monaco"/>
                <a:sym typeface="Monaco"/>
              </a:defRPr>
            </a:pPr>
            <a:r>
              <a:rPr sz="2000" dirty="0"/>
              <a:t>    fi</a:t>
            </a:r>
          </a:p>
          <a:p>
            <a:pPr algn="l" defTabSz="584200">
              <a:defRPr sz="1800" b="0">
                <a:solidFill>
                  <a:srgbClr val="FFFFFF"/>
                </a:solidFill>
                <a:latin typeface="Monaco"/>
                <a:ea typeface="Monaco"/>
                <a:cs typeface="Monaco"/>
                <a:sym typeface="Monaco"/>
              </a:defRPr>
            </a:pPr>
            <a:r>
              <a:rPr sz="2000" dirty="0"/>
              <a:t>done &lt; "$</a:t>
            </a:r>
            <a:r>
              <a:rPr sz="2000" dirty="0" err="1"/>
              <a:t>input_file</a:t>
            </a:r>
            <a:r>
              <a:rPr sz="2000" dirty="0"/>
              <a:t>"   </a:t>
            </a:r>
          </a:p>
          <a:p>
            <a:pPr algn="l" defTabSz="584200">
              <a:defRPr sz="1800" b="0">
                <a:solidFill>
                  <a:srgbClr val="FFFFFF"/>
                </a:solidFill>
                <a:latin typeface="Monaco"/>
                <a:ea typeface="Monaco"/>
                <a:cs typeface="Monaco"/>
                <a:sym typeface="Monaco"/>
              </a:defRPr>
            </a:pPr>
            <a:endParaRPr sz="2000" dirty="0"/>
          </a:p>
        </p:txBody>
      </p:sp>
      <p:sp>
        <p:nvSpPr>
          <p:cNvPr id="12" name="文本框 11"/>
          <p:cNvSpPr txBox="1"/>
          <p:nvPr/>
        </p:nvSpPr>
        <p:spPr>
          <a:xfrm>
            <a:off x="9213850" y="7973695"/>
            <a:ext cx="7948295" cy="8661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r>
              <a:rPr lang="en-US" b="0" dirty="0">
                <a:latin typeface="Arial" panose="020B0604020202020204" pitchFamily="34" charset="0"/>
                <a:ea typeface="微软雅黑" panose="020B0503020204020204" charset="-122"/>
                <a:cs typeface="Arial" panose="020B0604020202020204" pitchFamily="34" charset="0"/>
                <a:sym typeface="+mn-ea"/>
              </a:rPr>
              <a:t>  </a:t>
            </a:r>
            <a:r>
              <a:rPr b="0">
                <a:latin typeface="Arial" panose="020B0604020202020204" pitchFamily="34" charset="0"/>
                <a:ea typeface="微软雅黑" panose="020B0503020204020204" charset="-122"/>
                <a:cs typeface="Arial" panose="020B0604020202020204" pitchFamily="34" charset="0"/>
                <a:sym typeface="+mn-ea"/>
              </a:rPr>
              <a:t>The result files are SRR and fastq.gz</a:t>
            </a:r>
            <a:endParaRPr kumimoji="0" lang="zh-CN" altLang="en-US" sz="3200" b="1" i="0" u="none" strike="noStrike" cap="none" spc="0" normalizeH="0" baseline="0">
              <a:ln>
                <a:noFill/>
              </a:ln>
              <a:solidFill>
                <a:srgbClr val="000000"/>
              </a:solidFill>
              <a:effectLst/>
              <a:uFillTx/>
              <a:latin typeface="+mn-lt"/>
              <a:ea typeface="+mn-ea"/>
              <a:cs typeface="+mn-cs"/>
              <a:sym typeface="Helvetica" panose="020B0604020202020204"/>
            </a:endParaRPr>
          </a:p>
        </p:txBody>
      </p:sp>
      <p:graphicFrame>
        <p:nvGraphicFramePr>
          <p:cNvPr id="17" name="Table 1"/>
          <p:cNvGraphicFramePr/>
          <p:nvPr>
            <p:custDataLst>
              <p:tags r:id="rId1"/>
            </p:custDataLst>
          </p:nvPr>
        </p:nvGraphicFramePr>
        <p:xfrm>
          <a:off x="776605" y="10615295"/>
          <a:ext cx="10892155" cy="1368000"/>
        </p:xfrm>
        <a:graphic>
          <a:graphicData uri="http://schemas.openxmlformats.org/drawingml/2006/table">
            <a:tbl>
              <a:tblPr>
                <a:tableStyleId>{33BA23B1-9221-436E-865A-0063620EA4FD}</a:tableStyleId>
              </a:tblPr>
              <a:tblGrid>
                <a:gridCol w="3642360">
                  <a:extLst>
                    <a:ext uri="{9D8B030D-6E8A-4147-A177-3AD203B41FA5}">
                      <a16:colId xmlns:a16="http://schemas.microsoft.com/office/drawing/2014/main" val="20000"/>
                    </a:ext>
                  </a:extLst>
                </a:gridCol>
                <a:gridCol w="7249795">
                  <a:extLst>
                    <a:ext uri="{9D8B030D-6E8A-4147-A177-3AD203B41FA5}">
                      <a16:colId xmlns:a16="http://schemas.microsoft.com/office/drawing/2014/main" val="20001"/>
                    </a:ext>
                  </a:extLst>
                </a:gridCol>
              </a:tblGrid>
              <a:tr h="684000">
                <a:tc>
                  <a:txBody>
                    <a:bodyPr/>
                    <a:lstStyle/>
                    <a:p>
                      <a:pPr algn="l" defTabSz="584200">
                        <a:defRPr sz="1800"/>
                      </a:pPr>
                      <a:r>
                        <a:rPr sz="1800" dirty="0" err="1">
                          <a:solidFill>
                            <a:srgbClr val="FFFFFF"/>
                          </a:solidFill>
                          <a:latin typeface="Monaco"/>
                          <a:ea typeface="Monaco"/>
                          <a:cs typeface="Monaco"/>
                          <a:sym typeface="+mn-ea"/>
                        </a:rPr>
                        <a:t>srr.txt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t>input file</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684000">
                <a:tc>
                  <a:txBody>
                    <a:bodyPr/>
                    <a:lstStyle/>
                    <a:p>
                      <a:pPr algn="l" defTabSz="584200">
                        <a:defRPr sz="1800"/>
                      </a:pPr>
                      <a:r>
                        <a:rPr sz="1800" dirty="0" err="1">
                          <a:solidFill>
                            <a:srgbClr val="FFFFFF"/>
                          </a:solidFill>
                          <a:latin typeface="Monaco"/>
                          <a:ea typeface="Monaco"/>
                          <a:cs typeface="Monaco"/>
                          <a:sym typeface="+mn-ea"/>
                        </a:rPr>
                        <a:t>srr_id</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The ID of the SRR to download.</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bl>
          </a:graphicData>
        </a:graphic>
      </p:graphicFrame>
      <p:sp>
        <p:nvSpPr>
          <p:cNvPr id="7" name="Slide Number"/>
          <p:cNvSpPr txBox="1"/>
          <p:nvPr/>
        </p:nvSpPr>
        <p:spPr>
          <a:xfrm>
            <a:off x="23677774" y="132475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2200">
                <a:solidFill>
                  <a:srgbClr val="E67D13"/>
                </a:solidFill>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a:lstStyle>
          <a:p>
            <a:fld id="{86CB4B4D-7CA3-9044-876B-883B54F8677D}" type="slidenum">
              <a:rPr lang="en-US"/>
              <a:t>13</a:t>
            </a:fld>
            <a:endParaRPr lang="en-US"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dirty="0"/>
              <a:t>Pre-process pipeline</a:t>
            </a:r>
            <a:r>
              <a:rPr lang="en-US" dirty="0"/>
              <a:t> </a:t>
            </a:r>
            <a:r>
              <a:rPr lang="en-US" altLang="zh-CN" dirty="0">
                <a:ea typeface="微软雅黑" panose="020B0503020204020204" charset="-122"/>
                <a:sym typeface="+mn-ea"/>
              </a:rPr>
              <a:t>–</a:t>
            </a:r>
            <a:r>
              <a:rPr lang="zh-CN" dirty="0">
                <a:ea typeface="微软雅黑" panose="020B0503020204020204" charset="-122"/>
                <a:sym typeface="+mn-ea"/>
              </a:rPr>
              <a:t> </a:t>
            </a:r>
            <a:r>
              <a:rPr lang="en-US" dirty="0">
                <a:ea typeface="微软雅黑" panose="020B0503020204020204" charset="-122"/>
                <a:sym typeface="+mn-ea"/>
              </a:rPr>
              <a:t>2</a:t>
            </a:r>
            <a:r>
              <a:rPr lang="en-US" altLang="zh-CN" dirty="0">
                <a:ea typeface="微软雅黑" panose="020B0503020204020204" charset="-122"/>
                <a:sym typeface="+mn-ea"/>
              </a:rPr>
              <a:t>. </a:t>
            </a:r>
            <a:r>
              <a:rPr dirty="0">
                <a:ea typeface="微软雅黑" panose="020B0503020204020204" charset="-122"/>
                <a:sym typeface="+mn-ea"/>
              </a:rPr>
              <a:t>MD5 value verification</a:t>
            </a:r>
          </a:p>
        </p:txBody>
      </p:sp>
      <p:sp>
        <p:nvSpPr>
          <p:cNvPr id="4" name="文本框 3"/>
          <p:cNvSpPr txBox="1"/>
          <p:nvPr/>
        </p:nvSpPr>
        <p:spPr>
          <a:xfrm>
            <a:off x="2066290" y="4585335"/>
            <a:ext cx="21995130" cy="645160"/>
          </a:xfrm>
          <a:prstGeom prst="rect">
            <a:avLst/>
          </a:prstGeom>
        </p:spPr>
        <p:txBody>
          <a:bodyPr wrap="square">
            <a:spAutoFit/>
          </a:bodyPr>
          <a:lstStyle/>
          <a:p>
            <a:pPr marL="0" indent="0" algn="just" defTabSz="266700">
              <a:spcBef>
                <a:spcPct val="0"/>
              </a:spcBef>
              <a:spcAft>
                <a:spcPct val="0"/>
              </a:spcAft>
            </a:pPr>
            <a:endParaRPr lang="en-US" altLang="zh-CN" sz="3600" b="0">
              <a:latin typeface="Times New Roman" panose="02020603050405020304"/>
              <a:ea typeface="微软雅黑" panose="020B0503020204020204" charset="-122"/>
            </a:endParaRPr>
          </a:p>
        </p:txBody>
      </p:sp>
      <p:pic>
        <p:nvPicPr>
          <p:cNvPr id="6" name="图片 5"/>
          <p:cNvPicPr/>
          <p:nvPr/>
        </p:nvPicPr>
        <p:blipFill>
          <a:blip r:embed="rId2"/>
          <a:stretch>
            <a:fillRect/>
          </a:stretch>
        </p:blipFill>
        <p:spPr>
          <a:xfrm>
            <a:off x="7172960" y="5878830"/>
            <a:ext cx="12814935" cy="6808470"/>
          </a:xfrm>
          <a:prstGeom prst="rect">
            <a:avLst/>
          </a:prstGeom>
        </p:spPr>
      </p:pic>
      <p:sp>
        <p:nvSpPr>
          <p:cNvPr id="10" name="文本框 9"/>
          <p:cNvSpPr txBox="1"/>
          <p:nvPr/>
        </p:nvSpPr>
        <p:spPr>
          <a:xfrm>
            <a:off x="2066290" y="3733165"/>
            <a:ext cx="812800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4000" b="1" i="0" u="none" strike="noStrike" cap="none" spc="0" normalizeH="0" baseline="0">
                <a:ln>
                  <a:noFill/>
                </a:ln>
                <a:solidFill>
                  <a:srgbClr val="000000"/>
                </a:solidFill>
                <a:effectLst/>
                <a:uFillTx/>
                <a:latin typeface="Times New Roman" panose="02020603050405020304" charset="0"/>
                <a:ea typeface="+mn-ea"/>
                <a:cs typeface="Times New Roman" panose="02020603050405020304" charset="0"/>
                <a:sym typeface="Helvetica" panose="020B0604020202020204"/>
              </a:rPr>
              <a:t>Example</a:t>
            </a:r>
          </a:p>
        </p:txBody>
      </p:sp>
      <p:sp>
        <p:nvSpPr>
          <p:cNvPr id="2" name="文本框 1"/>
          <p:cNvSpPr txBox="1"/>
          <p:nvPr/>
        </p:nvSpPr>
        <p:spPr>
          <a:xfrm>
            <a:off x="2628900" y="7769860"/>
            <a:ext cx="194754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rgbClr val="000000"/>
                </a:solidFill>
                <a:effectLst/>
                <a:uFillTx/>
                <a:latin typeface="+mn-lt"/>
                <a:ea typeface="+mn-ea"/>
                <a:cs typeface="+mn-cs"/>
                <a:sym typeface="Helvetica" panose="020B0604020202020204"/>
              </a:rPr>
              <a:t>srr_id：</a:t>
            </a:r>
          </a:p>
        </p:txBody>
      </p:sp>
      <p:sp>
        <p:nvSpPr>
          <p:cNvPr id="3" name="TextBox 9"/>
          <p:cNvSpPr txBox="1"/>
          <p:nvPr/>
        </p:nvSpPr>
        <p:spPr>
          <a:xfrm>
            <a:off x="17285444" y="1265210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a:t>Credit</a:t>
            </a:r>
            <a:r>
              <a:rPr lang="zh-CN" altLang="en-US"/>
              <a:t> </a:t>
            </a:r>
            <a:r>
              <a:rPr lang="en-US" altLang="zh-CN"/>
              <a:t>:</a:t>
            </a:r>
            <a:r>
              <a:rPr lang="zh-CN" altLang="en-US"/>
              <a:t> </a:t>
            </a:r>
            <a:r>
              <a:t>Yawen </a:t>
            </a:r>
            <a:r>
              <a:rPr dirty="0"/>
              <a:t>LYU &amp; Wei SHI</a:t>
            </a:r>
          </a:p>
        </p:txBody>
      </p:sp>
      <p:sp>
        <p:nvSpPr>
          <p:cNvPr id="7" name="RunRNAseq /datapath \…"/>
          <p:cNvSpPr txBox="1"/>
          <p:nvPr/>
        </p:nvSpPr>
        <p:spPr>
          <a:xfrm>
            <a:off x="2066290" y="2609407"/>
            <a:ext cx="19440000" cy="93218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altLang="zh-CN" dirty="0"/>
          </a:p>
          <a:p>
            <a:pPr algn="l" defTabSz="584200">
              <a:defRPr sz="1800" b="0">
                <a:solidFill>
                  <a:srgbClr val="FFFFFF"/>
                </a:solidFill>
                <a:latin typeface="Monaco"/>
                <a:ea typeface="Monaco"/>
                <a:cs typeface="Monaco"/>
                <a:sym typeface="Monaco"/>
              </a:defRPr>
            </a:pPr>
            <a:r>
              <a:rPr lang="en-US" dirty="0"/>
              <a:t>md5sum file.fastq.gz &gt; md5sum_results.txt</a:t>
            </a:r>
          </a:p>
        </p:txBody>
      </p:sp>
      <p:sp>
        <p:nvSpPr>
          <p:cNvPr id="5" name="RunRNAseq /datapath \…"/>
          <p:cNvSpPr txBox="1"/>
          <p:nvPr/>
        </p:nvSpPr>
        <p:spPr>
          <a:xfrm>
            <a:off x="2066291" y="4853903"/>
            <a:ext cx="19440000" cy="65532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r>
              <a:rPr lang="en-US" altLang="zh-CN" dirty="0"/>
              <a:t>md5sum /mnt/shiwei/Bulk_RNA-seq/00_Data/20241012/RPwjc240527A107N0-12/*.fastq.gz &gt; md5sum_results.txt</a:t>
            </a:r>
          </a:p>
        </p:txBody>
      </p:sp>
      <p:sp>
        <p:nvSpPr>
          <p:cNvPr id="8" name="Slide Number"/>
          <p:cNvSpPr txBox="1"/>
          <p:nvPr/>
        </p:nvSpPr>
        <p:spPr>
          <a:xfrm>
            <a:off x="23677774" y="132475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2200" b="1" i="0" u="none" strike="noStrike" cap="none" spc="0" normalizeH="0" baseline="0">
                <a:ln>
                  <a:noFill/>
                </a:ln>
                <a:solidFill>
                  <a:srgbClr val="E67D13"/>
                </a:solidFill>
                <a:effectLst/>
                <a:uFillTx/>
                <a:latin typeface="+mn-lt"/>
                <a:ea typeface="+mn-ea"/>
                <a:cs typeface="+mn-cs"/>
                <a:sym typeface="Helvetica" panose="020B06040202020202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a:lstStyle>
          <a:p>
            <a:fld id="{86CB4B4D-7CA3-9044-876B-883B54F8677D}" type="slidenum">
              <a:rPr lang="en-US" smtClean="0"/>
              <a:t>14</a:t>
            </a:fld>
            <a:endParaRPr lang="en-US"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常用的短片段序列回帖工具"/>
          <p:cNvSpPr txBox="1">
            <a:spLocks noGrp="1"/>
          </p:cNvSpPr>
          <p:nvPr>
            <p:ph type="title"/>
          </p:nvPr>
        </p:nvSpPr>
        <p:spPr>
          <a:prstGeom prst="rect">
            <a:avLst/>
          </a:prstGeom>
        </p:spPr>
        <p:txBody>
          <a:bodyPr/>
          <a:lstStyle/>
          <a:p>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3. </a:t>
            </a:r>
            <a:r>
              <a:rPr lang="en-US" altLang="zh-CN" dirty="0">
                <a:ea typeface="宋体" panose="02010600030101010101" pitchFamily="2" charset="-122"/>
              </a:rPr>
              <a:t>Cleaning data</a:t>
            </a:r>
            <a:endParaRPr lang="zh-CN" altLang="en-US" dirty="0">
              <a:ea typeface="宋体" panose="02010600030101010101" pitchFamily="2" charset="-122"/>
            </a:endParaRPr>
          </a:p>
        </p:txBody>
      </p:sp>
      <p:sp>
        <p:nvSpPr>
          <p:cNvPr id="439" name="Slide Number"/>
          <p:cNvSpPr txBox="1">
            <a:spLocks noGrp="1"/>
          </p:cNvSpPr>
          <p:nvPr>
            <p:ph type="sldNum" sz="quarter" idx="2"/>
          </p:nvPr>
        </p:nvSpPr>
        <p:spPr>
          <a:prstGeom prst="rect">
            <a:avLst/>
          </a:prstGeom>
        </p:spPr>
        <p:txBody>
          <a:bodyPr/>
          <a:lstStyle/>
          <a:p>
            <a:fld id="{86CB4B4D-7CA3-9044-876B-883B54F8677D}" type="slidenum">
              <a:rPr/>
              <a:t>15</a:t>
            </a:fld>
            <a:endParaRPr/>
          </a:p>
        </p:txBody>
      </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graphicFrame>
        <p:nvGraphicFramePr>
          <p:cNvPr id="17" name="Table 1"/>
          <p:cNvGraphicFramePr/>
          <p:nvPr>
            <p:custDataLst>
              <p:tags r:id="rId1"/>
            </p:custDataLst>
          </p:nvPr>
        </p:nvGraphicFramePr>
        <p:xfrm>
          <a:off x="2472000" y="8751860"/>
          <a:ext cx="19440000" cy="3240000"/>
        </p:xfrm>
        <a:graphic>
          <a:graphicData uri="http://schemas.openxmlformats.org/drawingml/2006/table">
            <a:tbl>
              <a:tblPr>
                <a:tableStyleId>{33BA23B1-9221-436E-865A-0063620EA4FD}</a:tableStyleId>
              </a:tblPr>
              <a:tblGrid>
                <a:gridCol w="2443895">
                  <a:extLst>
                    <a:ext uri="{9D8B030D-6E8A-4147-A177-3AD203B41FA5}">
                      <a16:colId xmlns:a16="http://schemas.microsoft.com/office/drawing/2014/main" val="20000"/>
                    </a:ext>
                  </a:extLst>
                </a:gridCol>
                <a:gridCol w="16996105">
                  <a:extLst>
                    <a:ext uri="{9D8B030D-6E8A-4147-A177-3AD203B41FA5}">
                      <a16:colId xmlns:a16="http://schemas.microsoft.com/office/drawing/2014/main" val="20001"/>
                    </a:ext>
                  </a:extLst>
                </a:gridCol>
              </a:tblGrid>
              <a:tr h="648000">
                <a:tc>
                  <a:txBody>
                    <a:bodyPr/>
                    <a:lstStyle/>
                    <a:p>
                      <a:pPr algn="l" defTabSz="584200">
                        <a:defRPr sz="1800"/>
                      </a:pPr>
                      <a:r>
                        <a:rPr sz="1800" dirty="0" err="1">
                          <a:solidFill>
                            <a:srgbClr val="FFFFFF"/>
                          </a:solidFill>
                          <a:latin typeface="Monaco"/>
                          <a:ea typeface="Monaco"/>
                          <a:cs typeface="Monaco"/>
                          <a:sym typeface="+mn-ea"/>
                        </a:rPr>
                        <a:t>seqkit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t>This is a tool for quickly processing sequence data and supports multiple sequence formats, including FASTA and FASTQ</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648000">
                <a:tc>
                  <a:txBody>
                    <a:bodyPr/>
                    <a:lstStyle/>
                    <a:p>
                      <a:pPr algn="l" defTabSz="584200">
                        <a:defRPr sz="1800"/>
                      </a:pPr>
                      <a:r>
                        <a:rPr sz="1800" dirty="0" err="1">
                          <a:solidFill>
                            <a:srgbClr val="FFFFFF"/>
                          </a:solidFill>
                          <a:latin typeface="Monaco"/>
                          <a:ea typeface="Monaco"/>
                          <a:cs typeface="Monaco"/>
                          <a:sym typeface="+mn-ea"/>
                        </a:rPr>
                        <a:t>stats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This is a subcommand of seqkit that generates statistics for sequence files.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648000">
                <a:tc>
                  <a:txBody>
                    <a:bodyPr/>
                    <a:lstStyle/>
                    <a:p>
                      <a:pPr algn="l" defTabSz="584200">
                        <a:buNone/>
                        <a:defRPr sz="1800"/>
                      </a:pPr>
                      <a:r>
                        <a:rPr sz="1800" dirty="0" err="1">
                          <a:solidFill>
                            <a:srgbClr val="FFFFFF"/>
                          </a:solidFill>
                          <a:latin typeface="Monaco"/>
                          <a:ea typeface="Monaco"/>
                          <a:cs typeface="Monaco"/>
                          <a:sym typeface="+mn-ea"/>
                        </a:rPr>
                        <a:t>-T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sz="1800" b="0" dirty="0">
                          <a:sym typeface="+mn-ea"/>
                        </a:rPr>
                        <a:t>Output statistics in tabular format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648000">
                <a:tc>
                  <a:txBody>
                    <a:bodyPr/>
                    <a:lstStyle/>
                    <a:p>
                      <a:pPr algn="l" defTabSz="584200">
                        <a:buNone/>
                        <a:defRPr sz="1800"/>
                      </a:pPr>
                      <a:r>
                        <a:rPr sz="1800" dirty="0" err="1">
                          <a:solidFill>
                            <a:srgbClr val="FFFFFF"/>
                          </a:solidFill>
                          <a:latin typeface="Monaco"/>
                          <a:ea typeface="Monaco"/>
                          <a:cs typeface="Monaco"/>
                          <a:sym typeface="+mn-ea"/>
                        </a:rPr>
                        <a:t>-j</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sz="1800" b="0" dirty="0">
                          <a:sym typeface="+mn-ea"/>
                        </a:rPr>
                        <a:t>Use multithreading for parallel processing</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r h="648000">
                <a:tc>
                  <a:txBody>
                    <a:bodyPr/>
                    <a:lstStyle/>
                    <a:p>
                      <a:pPr algn="l" defTabSz="584200">
                        <a:buNone/>
                        <a:defRPr sz="1800"/>
                      </a:pPr>
                      <a:r>
                        <a:rPr lang="zh-CN" altLang="en-US" sz="1800" dirty="0" err="1">
                          <a:solidFill>
                            <a:srgbClr val="FFFFFF"/>
                          </a:solidFill>
                          <a:latin typeface="Monaco"/>
                          <a:ea typeface="Monaco"/>
                          <a:cs typeface="Monaco"/>
                          <a:sym typeface="+mn-ea"/>
                        </a:rPr>
                        <a:t>-o</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lang="zh-CN" altLang="en-US" sz="1800" b="0" dirty="0">
                          <a:sym typeface="+mn-ea"/>
                        </a:rPr>
                        <a:t>Output result path</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4"/>
                  </a:ext>
                </a:extLst>
              </a:tr>
            </a:tbl>
          </a:graphicData>
        </a:graphic>
      </p:graphicFrame>
      <p:graphicFrame>
        <p:nvGraphicFramePr>
          <p:cNvPr id="3" name="Table 1"/>
          <p:cNvGraphicFramePr/>
          <p:nvPr>
            <p:custDataLst>
              <p:tags r:id="rId2"/>
            </p:custDataLst>
          </p:nvPr>
        </p:nvGraphicFramePr>
        <p:xfrm>
          <a:off x="2472000" y="3773000"/>
          <a:ext cx="19440000" cy="1778000"/>
        </p:xfrm>
        <a:graphic>
          <a:graphicData uri="http://schemas.openxmlformats.org/drawingml/2006/table">
            <a:tbl>
              <a:tblPr>
                <a:tableStyleId>{33BA23B1-9221-436E-865A-0063620EA4FD}</a:tableStyleId>
              </a:tblPr>
              <a:tblGrid>
                <a:gridCol w="4063881">
                  <a:extLst>
                    <a:ext uri="{9D8B030D-6E8A-4147-A177-3AD203B41FA5}">
                      <a16:colId xmlns:a16="http://schemas.microsoft.com/office/drawing/2014/main" val="20000"/>
                    </a:ext>
                  </a:extLst>
                </a:gridCol>
                <a:gridCol w="15376119">
                  <a:extLst>
                    <a:ext uri="{9D8B030D-6E8A-4147-A177-3AD203B41FA5}">
                      <a16:colId xmlns:a16="http://schemas.microsoft.com/office/drawing/2014/main" val="20001"/>
                    </a:ext>
                  </a:extLst>
                </a:gridCol>
              </a:tblGrid>
              <a:tr h="0">
                <a:tc>
                  <a:txBody>
                    <a:bodyPr/>
                    <a:lstStyle/>
                    <a:p>
                      <a:pPr algn="l" defTabSz="584200">
                        <a:defRPr sz="1800"/>
                      </a:pPr>
                      <a:r>
                        <a:rPr sz="1800" dirty="0" err="1">
                          <a:solidFill>
                            <a:srgbClr val="FFFFFF"/>
                          </a:solidFill>
                          <a:latin typeface="Monaco"/>
                          <a:ea typeface="Monaco"/>
                          <a:cs typeface="Monaco"/>
                          <a:sym typeface="+mn-ea"/>
                        </a:rPr>
                        <a:t>trim_galore</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t>This is a tool for trimming and quality control, mainly used to remove low-quality bases and adapter sequences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0">
                <a:tc>
                  <a:txBody>
                    <a:bodyPr/>
                    <a:lstStyle/>
                    <a:p>
                      <a:pPr algn="l" defTabSz="584200">
                        <a:defRPr sz="1800"/>
                      </a:pPr>
                      <a:r>
                        <a:rPr sz="1800" dirty="0">
                          <a:solidFill>
                            <a:srgbClr val="FFFFFF"/>
                          </a:solidFill>
                          <a:latin typeface="Monaco"/>
                          <a:ea typeface="Monaco"/>
                          <a:cs typeface="Monaco"/>
                          <a:sym typeface="+mn-ea"/>
                        </a:rPr>
                        <a:t> </a:t>
                      </a:r>
                      <a:r>
                        <a:rPr lang="en-US" sz="1800" dirty="0">
                          <a:solidFill>
                            <a:srgbClr val="FFFFFF"/>
                          </a:solidFill>
                          <a:latin typeface="Monaco"/>
                          <a:ea typeface="Monaco"/>
                          <a:cs typeface="Monaco"/>
                          <a:sym typeface="+mn-ea"/>
                        </a:rPr>
                        <a:t>–</a:t>
                      </a:r>
                      <a:r>
                        <a:rPr sz="1800" dirty="0">
                          <a:solidFill>
                            <a:srgbClr val="FFFFFF"/>
                          </a:solidFill>
                          <a:latin typeface="Monaco"/>
                          <a:ea typeface="Monaco"/>
                          <a:cs typeface="Monaco"/>
                          <a:sym typeface="+mn-ea"/>
                        </a:rPr>
                        <a:t>quality</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Set the Phred quality threshold to 20</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0">
                <a:tc>
                  <a:txBody>
                    <a:bodyPr/>
                    <a:lstStyle/>
                    <a:p>
                      <a:pPr algn="l" defTabSz="584200">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illumina</a:t>
                      </a:r>
                      <a:endParaRPr sz="1800" dirty="0">
                        <a:solidFill>
                          <a:srgbClr val="FFFFFF"/>
                        </a:solidFill>
                        <a:latin typeface="Monaco"/>
                        <a:ea typeface="Monaco"/>
                        <a:cs typeface="Monaco"/>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sz="1800" b="0" dirty="0">
                          <a:sym typeface="+mn-ea"/>
                        </a:rPr>
                        <a:t>Specifies that the input data is Illumina sequencing data, which will affect the settings of some default parameters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0">
                <a:tc>
                  <a:txBody>
                    <a:bodyPr/>
                    <a:lstStyle/>
                    <a:p>
                      <a:pPr algn="l" defTabSz="584200">
                        <a:buNone/>
                        <a:defRPr sz="1800"/>
                      </a:pPr>
                      <a:r>
                        <a:rPr lang="en-US" sz="1800" dirty="0">
                          <a:solidFill>
                            <a:srgbClr val="FFFFFF"/>
                          </a:solidFill>
                          <a:latin typeface="Monaco"/>
                          <a:ea typeface="Monaco"/>
                          <a:cs typeface="Monaco"/>
                          <a:sym typeface="+mn-ea"/>
                        </a:rPr>
                        <a:t>–</a:t>
                      </a:r>
                      <a:r>
                        <a:rPr sz="1800" dirty="0">
                          <a:solidFill>
                            <a:srgbClr val="FFFFFF"/>
                          </a:solidFill>
                          <a:latin typeface="Monaco"/>
                          <a:ea typeface="Monaco"/>
                          <a:cs typeface="Monaco"/>
                          <a:sym typeface="+mn-ea"/>
                        </a:rPr>
                        <a:t>paired</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sz="1800" b="0" dirty="0">
                          <a:sym typeface="+mn-ea"/>
                        </a:rPr>
                        <a:t>Specifies that the input data is paired-end data. This means there are two FASTQ files, one containing the forward reads (read 1) and the other containing the reverse reads (read 2)</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bl>
          </a:graphicData>
        </a:graphic>
      </p:graphicFrame>
      <p:sp>
        <p:nvSpPr>
          <p:cNvPr id="5" name="RunRNAseq /datapath \…"/>
          <p:cNvSpPr txBox="1"/>
          <p:nvPr/>
        </p:nvSpPr>
        <p:spPr>
          <a:xfrm>
            <a:off x="2472000" y="2113210"/>
            <a:ext cx="19440000" cy="1210588"/>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altLang="zh-CN" dirty="0"/>
          </a:p>
          <a:p>
            <a:pPr algn="l" defTabSz="584200">
              <a:defRPr sz="1800" b="0">
                <a:solidFill>
                  <a:srgbClr val="FFFFFF"/>
                </a:solidFill>
                <a:latin typeface="Monaco"/>
                <a:ea typeface="Monaco"/>
                <a:cs typeface="Monaco"/>
                <a:sym typeface="Monaco"/>
              </a:defRPr>
            </a:pPr>
            <a:r>
              <a:rPr lang="en-US" dirty="0" err="1"/>
              <a:t>trim_galore</a:t>
            </a:r>
            <a:r>
              <a:rPr lang="en-US" dirty="0"/>
              <a:t> –quality 20 –paired input_1.fastq.gz input_2.fastq.gz</a:t>
            </a:r>
          </a:p>
          <a:p>
            <a:pPr algn="l" defTabSz="584200">
              <a:defRPr sz="1800" b="0">
                <a:solidFill>
                  <a:srgbClr val="FFFFFF"/>
                </a:solidFill>
                <a:latin typeface="Monaco"/>
                <a:ea typeface="Monaco"/>
                <a:cs typeface="Monaco"/>
                <a:sym typeface="Monaco"/>
              </a:defRPr>
            </a:pPr>
            <a:r>
              <a:rPr lang="en-US" dirty="0" err="1"/>
              <a:t>trim_galore</a:t>
            </a:r>
            <a:r>
              <a:rPr lang="en-US" dirty="0"/>
              <a:t> –</a:t>
            </a:r>
            <a:r>
              <a:rPr lang="en-US" dirty="0" err="1"/>
              <a:t>illumina</a:t>
            </a:r>
            <a:r>
              <a:rPr lang="en-US" dirty="0"/>
              <a:t> –paired input_1.fastq.gz input_2.fastq.gz</a:t>
            </a:r>
          </a:p>
        </p:txBody>
      </p:sp>
      <p:sp>
        <p:nvSpPr>
          <p:cNvPr id="6" name="RunRNAseq /datapath \…"/>
          <p:cNvSpPr txBox="1"/>
          <p:nvPr/>
        </p:nvSpPr>
        <p:spPr>
          <a:xfrm>
            <a:off x="2472000" y="6538072"/>
            <a:ext cx="19440000" cy="1764586"/>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altLang="zh-CN" dirty="0"/>
          </a:p>
          <a:p>
            <a:pPr algn="l" defTabSz="584200">
              <a:defRPr sz="1800" b="0">
                <a:solidFill>
                  <a:srgbClr val="FFFFFF"/>
                </a:solidFill>
                <a:latin typeface="Monaco"/>
                <a:ea typeface="Monaco"/>
                <a:cs typeface="Monaco"/>
                <a:sym typeface="Monaco"/>
              </a:defRPr>
            </a:pPr>
            <a:r>
              <a:rPr lang="en-US" dirty="0" err="1"/>
              <a:t>trim_galore</a:t>
            </a:r>
            <a:r>
              <a:rPr lang="en-US" dirty="0"/>
              <a:t> –</a:t>
            </a:r>
            <a:r>
              <a:rPr lang="en-US" dirty="0" err="1"/>
              <a:t>illumina</a:t>
            </a:r>
            <a:r>
              <a:rPr lang="en-US" dirty="0"/>
              <a:t> –paired NanogN70+Oct4_D0_Rep1_1.fastq.gz NanogN70+Oct4_D0_Rep1_2.fastq.gz</a:t>
            </a:r>
          </a:p>
          <a:p>
            <a:pPr algn="l" defTabSz="584200">
              <a:defRPr sz="1800" b="0">
                <a:solidFill>
                  <a:srgbClr val="FFFFFF"/>
                </a:solidFill>
                <a:latin typeface="Monaco"/>
                <a:ea typeface="Monaco"/>
                <a:cs typeface="Monaco"/>
                <a:sym typeface="Monaco"/>
              </a:defRPr>
            </a:pPr>
            <a:endParaRPr lang="en-US" dirty="0"/>
          </a:p>
          <a:p>
            <a:pPr algn="l" defTabSz="584200">
              <a:defRPr sz="1800" b="0">
                <a:solidFill>
                  <a:srgbClr val="FFFFFF"/>
                </a:solidFill>
                <a:latin typeface="Monaco"/>
                <a:ea typeface="Monaco"/>
                <a:cs typeface="Monaco"/>
                <a:sym typeface="Monaco"/>
              </a:defRPr>
            </a:pPr>
            <a:r>
              <a:rPr lang="en-US" dirty="0"/>
              <a:t># Data size comparison of the raw and clean FASTQ files</a:t>
            </a:r>
          </a:p>
          <a:p>
            <a:pPr algn="l" defTabSz="584200">
              <a:defRPr sz="1800" b="0">
                <a:solidFill>
                  <a:srgbClr val="FFFFFF"/>
                </a:solidFill>
                <a:latin typeface="Monaco"/>
                <a:ea typeface="Monaco"/>
                <a:cs typeface="Monaco"/>
                <a:sym typeface="Monaco"/>
              </a:defRPr>
            </a:pPr>
            <a:r>
              <a:rPr lang="en-US" dirty="0" err="1"/>
              <a:t>seqkit</a:t>
            </a:r>
            <a:r>
              <a:rPr lang="en-US" dirty="0"/>
              <a:t> stats -T -j 20 -o </a:t>
            </a:r>
            <a:r>
              <a:rPr lang="en-US" dirty="0" err="1"/>
              <a:t>fastq-size.txt</a:t>
            </a:r>
            <a:r>
              <a:rPr lang="en-US" dirty="0"/>
              <a:t> *.f*</a:t>
            </a:r>
            <a:r>
              <a:rPr lang="en-US" dirty="0" err="1"/>
              <a:t>q.gz</a:t>
            </a:r>
            <a:r>
              <a:rPr lang="en-US" dirty="0"/>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55000" lnSpcReduction="20000"/>
          </a:bodyPr>
          <a:lstStyle/>
          <a:p>
            <a:pPr>
              <a:lnSpc>
                <a:spcPct val="120000"/>
              </a:lnSpc>
            </a:pPr>
            <a:r>
              <a:rPr lang="en-US" dirty="0"/>
              <a:t>After completing RNA-Seq sequence quality control, an important step is to align the sequenced sequence to the genome, which is also the most time-consuming process. There are currently a number of software for sequence alignment, including: STAR, HISAT2, Bowtie2/Bowtie1, BWA, etc. These software have good results in the task of second-generation sequencing reads alignment, but each has its own characteristics. For example, Bowtie 1 is more suitable for short reads alignment of length &lt;50bp, while Bowtie2 can be used for reads alignment of 50-1000bp in length. STAR has better results in alignment in variable shearing tasks. The process of sequence alignment is to first index the reference genome, and then align the reads to the reference genome. The indexing step is to speed up the alignment in the future.</a:t>
            </a:r>
          </a:p>
          <a:p>
            <a:pPr>
              <a:lnSpc>
                <a:spcPct val="120000"/>
              </a:lnSpc>
            </a:pPr>
            <a:endParaRPr lang="en-US" dirty="0"/>
          </a:p>
          <a:p>
            <a:pPr>
              <a:lnSpc>
                <a:spcPct val="120000"/>
              </a:lnSpc>
            </a:pPr>
            <a:endParaRPr lang="en-US" dirty="0"/>
          </a:p>
          <a:p>
            <a:pPr>
              <a:lnSpc>
                <a:spcPct val="120000"/>
              </a:lnSpc>
            </a:pPr>
            <a:endParaRPr lang="en-US" dirty="0"/>
          </a:p>
          <a:p>
            <a:pPr>
              <a:lnSpc>
                <a:spcPct val="120000"/>
              </a:lnSpc>
            </a:pPr>
            <a:endParaRPr lang="en-US" dirty="0"/>
          </a:p>
          <a:p>
            <a:pPr>
              <a:lnSpc>
                <a:spcPct val="120000"/>
              </a:lnSpc>
            </a:pPr>
            <a:endParaRPr lang="en-US" dirty="0"/>
          </a:p>
          <a:p>
            <a:pPr>
              <a:lnSpc>
                <a:spcPct val="120000"/>
              </a:lnSpc>
            </a:pPr>
            <a:endParaRPr lang="en-US" dirty="0"/>
          </a:p>
          <a:p>
            <a:pPr>
              <a:lnSpc>
                <a:spcPct val="120000"/>
              </a:lnSpc>
            </a:pPr>
            <a:r>
              <a:rPr lang="en-US" dirty="0"/>
              <a:t>The output of sequence alignment is SAM or SAM binary format file BAM; we use </a:t>
            </a:r>
            <a:r>
              <a:rPr lang="en-US" dirty="0" err="1"/>
              <a:t>samtools</a:t>
            </a:r>
            <a:r>
              <a:rPr lang="en-US" dirty="0"/>
              <a:t> to process files in this format.</a:t>
            </a:r>
          </a:p>
          <a:p>
            <a:pPr>
              <a:lnSpc>
                <a:spcPct val="120000"/>
              </a:lnSpc>
            </a:pPr>
            <a:r>
              <a:rPr lang="en-US" dirty="0"/>
              <a:t>After completing the sequence alignment, it is important to understand the expression level of each gene. Therefore, quantitative software is needed to obtain the expression value of each gene. The most popular software </a:t>
            </a:r>
            <a:r>
              <a:rPr lang="en-US" dirty="0" err="1"/>
              <a:t>featureCounts</a:t>
            </a:r>
            <a:r>
              <a:rPr lang="en-US" dirty="0"/>
              <a:t> can be used to complete this step.</a:t>
            </a:r>
          </a:p>
        </p:txBody>
      </p:sp>
      <p:sp>
        <p:nvSpPr>
          <p:cNvPr id="243" name="RNA-seq研究策略"/>
          <p:cNvSpPr txBox="1">
            <a:spLocks noGrp="1"/>
          </p:cNvSpPr>
          <p:nvPr>
            <p:ph type="title"/>
          </p:nvPr>
        </p:nvSpPr>
        <p:spPr>
          <a:prstGeom prst="rect">
            <a:avLst/>
          </a:prstGeom>
        </p:spPr>
        <p:txBody>
          <a:bodyPr/>
          <a:lstStyle/>
          <a:p>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4.1. </a:t>
            </a:r>
            <a:r>
              <a:rPr lang="en-US" dirty="0">
                <a:ea typeface="微软雅黑" panose="020B0503020204020204" charset="-122"/>
                <a:cs typeface="Arial" panose="020B0604020202020204" pitchFamily="34" charset="0"/>
              </a:rPr>
              <a:t>Mapping</a:t>
            </a:r>
          </a:p>
        </p:txBody>
      </p:sp>
      <p:sp>
        <p:nvSpPr>
          <p:cNvPr id="244" name="Slide Number"/>
          <p:cNvSpPr txBox="1">
            <a:spLocks noGrp="1"/>
          </p:cNvSpPr>
          <p:nvPr>
            <p:ph type="sldNum" sz="quarter" idx="2"/>
          </p:nvPr>
        </p:nvSpPr>
        <p:spPr>
          <a:prstGeom prst="rect">
            <a:avLst/>
          </a:prstGeom>
        </p:spPr>
        <p:txBody>
          <a:bodyPr/>
          <a:lstStyle/>
          <a:p>
            <a:fld id="{86CB4B4D-7CA3-9044-876B-883B54F8677D}" type="slidenum">
              <a:rPr/>
              <a:t>16</a:t>
            </a:fld>
            <a:endParaRPr/>
          </a:p>
        </p:txBody>
      </p:sp>
      <p:graphicFrame>
        <p:nvGraphicFramePr>
          <p:cNvPr id="5" name="表格 4"/>
          <p:cNvGraphicFramePr>
            <a:graphicFrameLocks noGrp="1"/>
          </p:cNvGraphicFramePr>
          <p:nvPr>
            <p:custDataLst>
              <p:tags r:id="rId1"/>
            </p:custDataLst>
          </p:nvPr>
        </p:nvGraphicFramePr>
        <p:xfrm>
          <a:off x="3508487" y="6318399"/>
          <a:ext cx="17346706" cy="2977200"/>
        </p:xfrm>
        <a:graphic>
          <a:graphicData uri="http://schemas.openxmlformats.org/drawingml/2006/table">
            <a:tbl>
              <a:tblPr firstRow="1" bandRow="1">
                <a:tableStyleId>{5C22544A-7EE6-4342-B048-85BDC9FD1C3A}</a:tableStyleId>
              </a:tblPr>
              <a:tblGrid>
                <a:gridCol w="2282801">
                  <a:extLst>
                    <a:ext uri="{9D8B030D-6E8A-4147-A177-3AD203B41FA5}">
                      <a16:colId xmlns:a16="http://schemas.microsoft.com/office/drawing/2014/main" val="20000"/>
                    </a:ext>
                  </a:extLst>
                </a:gridCol>
                <a:gridCol w="2591710">
                  <a:extLst>
                    <a:ext uri="{9D8B030D-6E8A-4147-A177-3AD203B41FA5}">
                      <a16:colId xmlns:a16="http://schemas.microsoft.com/office/drawing/2014/main" val="20001"/>
                    </a:ext>
                  </a:extLst>
                </a:gridCol>
                <a:gridCol w="6743747">
                  <a:extLst>
                    <a:ext uri="{9D8B030D-6E8A-4147-A177-3AD203B41FA5}">
                      <a16:colId xmlns:a16="http://schemas.microsoft.com/office/drawing/2014/main" val="20002"/>
                    </a:ext>
                  </a:extLst>
                </a:gridCol>
                <a:gridCol w="5728448">
                  <a:extLst>
                    <a:ext uri="{9D8B030D-6E8A-4147-A177-3AD203B41FA5}">
                      <a16:colId xmlns:a16="http://schemas.microsoft.com/office/drawing/2014/main" val="20003"/>
                    </a:ext>
                  </a:extLst>
                </a:gridCol>
              </a:tblGrid>
              <a:tr h="457170">
                <a:tc>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Class</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Tools</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Notes</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Uses</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4000">
                <a:tc rowSpan="2">
                  <a:txBody>
                    <a:bodyPr/>
                    <a:lstStyle/>
                    <a:p>
                      <a:pPr algn="ctr"/>
                      <a:r>
                        <a:rPr lang="en-US" altLang="zh-CN" sz="2400" dirty="0" err="1">
                          <a:solidFill>
                            <a:schemeClr val="tx1"/>
                          </a:solidFill>
                          <a:latin typeface="Calibri" panose="020F0502020204030204" charset="0"/>
                          <a:ea typeface="Calibri" panose="020F0502020204030204" charset="0"/>
                          <a:cs typeface="Calibri" panose="020F0502020204030204" charset="0"/>
                        </a:rPr>
                        <a:t>Unspliced</a:t>
                      </a:r>
                      <a:endParaRPr lang="en-US" altLang="zh-CN" sz="2400" dirty="0">
                        <a:solidFill>
                          <a:schemeClr val="tx1"/>
                        </a:solidFill>
                        <a:latin typeface="Calibri" panose="020F0502020204030204" charset="0"/>
                        <a:ea typeface="Calibri" panose="020F0502020204030204" charset="0"/>
                        <a:cs typeface="Calibri" panose="020F0502020204030204" charset="0"/>
                      </a:endParaRPr>
                    </a:p>
                    <a:p>
                      <a:pPr algn="ctr"/>
                      <a:r>
                        <a:rPr lang="en-US" altLang="zh-CN" sz="2400" dirty="0">
                          <a:solidFill>
                            <a:schemeClr val="tx1"/>
                          </a:solidFill>
                          <a:latin typeface="Calibri" panose="020F0502020204030204" charset="0"/>
                          <a:ea typeface="Calibri" panose="020F0502020204030204" charset="0"/>
                          <a:cs typeface="Calibri" panose="020F0502020204030204" charset="0"/>
                        </a:rPr>
                        <a:t>aligners</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Bowtie</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Index</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reference</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sequence</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Aligning</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reads</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to</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a</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reference</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transcriptome</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000">
                <a:tc vMerge="1">
                  <a:txBody>
                    <a:bodyPr/>
                    <a:lstStyle/>
                    <a:p>
                      <a:endParaRPr lang="zh-CN"/>
                    </a:p>
                  </a:txBody>
                  <a:tcPr/>
                </a:tc>
                <a:tc>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BWA</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kumimoji="1" lang="en-US" altLang="zh-CN" sz="2400" dirty="0">
                          <a:latin typeface="Calibri" panose="020F0502020204030204" charset="0"/>
                          <a:ea typeface="Calibri" panose="020F0502020204030204" charset="0"/>
                          <a:cs typeface="Calibri" panose="020F0502020204030204" charset="0"/>
                        </a:rPr>
                        <a:t>Incorporates</a:t>
                      </a:r>
                      <a:r>
                        <a:rPr kumimoji="1" lang="zh-CN" altLang="en-US" sz="2400" dirty="0">
                          <a:latin typeface="Calibri" panose="020F0502020204030204" charset="0"/>
                          <a:ea typeface="Calibri" panose="020F0502020204030204" charset="0"/>
                          <a:cs typeface="Calibri" panose="020F0502020204030204" charset="0"/>
                        </a:rPr>
                        <a:t> </a:t>
                      </a:r>
                      <a:r>
                        <a:rPr kumimoji="1" lang="en-US" altLang="zh-CN" sz="2400" dirty="0">
                          <a:latin typeface="Calibri" panose="020F0502020204030204" charset="0"/>
                          <a:ea typeface="Calibri" panose="020F0502020204030204" charset="0"/>
                          <a:cs typeface="Calibri" panose="020F0502020204030204" charset="0"/>
                        </a:rPr>
                        <a:t>quality</a:t>
                      </a:r>
                      <a:r>
                        <a:rPr kumimoji="1" lang="zh-CN" altLang="en-US" sz="2400" dirty="0">
                          <a:latin typeface="Calibri" panose="020F0502020204030204" charset="0"/>
                          <a:ea typeface="Calibri" panose="020F0502020204030204" charset="0"/>
                          <a:cs typeface="Calibri" panose="020F0502020204030204" charset="0"/>
                        </a:rPr>
                        <a:t> </a:t>
                      </a:r>
                      <a:r>
                        <a:rPr kumimoji="1" lang="en-US" altLang="zh-CN" sz="2400" dirty="0">
                          <a:latin typeface="Calibri" panose="020F0502020204030204" charset="0"/>
                          <a:ea typeface="Calibri" panose="020F0502020204030204" charset="0"/>
                          <a:cs typeface="Calibri" panose="020F0502020204030204" charset="0"/>
                        </a:rPr>
                        <a:t>scores</a:t>
                      </a:r>
                      <a:endParaRPr kumimoji="1" lang="zh-CN" altLang="en-US" sz="2400" dirty="0">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p>
                  </a:txBody>
                  <a:tcPr/>
                </a:tc>
                <a:extLst>
                  <a:ext uri="{0D108BD9-81ED-4DB2-BD59-A6C34878D82A}">
                    <a16:rowId xmlns:a16="http://schemas.microsoft.com/office/drawing/2014/main" val="10002"/>
                  </a:ext>
                </a:extLst>
              </a:tr>
              <a:tr h="504000">
                <a:tc rowSpan="3">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Spliced</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aligners</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err="1">
                          <a:solidFill>
                            <a:schemeClr val="tx1"/>
                          </a:solidFill>
                          <a:latin typeface="Calibri" panose="020F0502020204030204" charset="0"/>
                          <a:ea typeface="Calibri" panose="020F0502020204030204" charset="0"/>
                          <a:cs typeface="Calibri" panose="020F0502020204030204" charset="0"/>
                        </a:rPr>
                        <a:t>Tophat</a:t>
                      </a:r>
                      <a:endParaRPr lang="en-US" altLang="zh-CN"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Use</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Bowtie</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alignments</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Aligning</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reads</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to</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a</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reference</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genome.</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Allows</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for</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the</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identification</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of</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novel</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splice</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junctions</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000">
                <a:tc vMerge="1">
                  <a:txBody>
                    <a:bodyPr/>
                    <a:lstStyle/>
                    <a:p>
                      <a:endParaRPr lang="zh-CN"/>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err="1">
                          <a:solidFill>
                            <a:schemeClr val="tx1"/>
                          </a:solidFill>
                          <a:latin typeface="Calibri" panose="020F0502020204030204" charset="0"/>
                          <a:ea typeface="Calibri" panose="020F0502020204030204" charset="0"/>
                          <a:cs typeface="Calibri" panose="020F0502020204030204" charset="0"/>
                        </a:rPr>
                        <a:t>Hisat</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aseline="0" dirty="0">
                          <a:solidFill>
                            <a:schemeClr val="tx1"/>
                          </a:solidFill>
                          <a:latin typeface="Calibri" panose="020F0502020204030204" charset="0"/>
                          <a:ea typeface="Calibri" panose="020F0502020204030204" charset="0"/>
                          <a:cs typeface="Calibri" panose="020F0502020204030204" charset="0"/>
                        </a:rPr>
                        <a:t>Use</a:t>
                      </a:r>
                      <a:r>
                        <a:rPr lang="zh-CN" altLang="en-US" sz="2400" baseline="0" dirty="0">
                          <a:solidFill>
                            <a:schemeClr val="tx1"/>
                          </a:solidFill>
                          <a:latin typeface="Calibri" panose="020F0502020204030204" charset="0"/>
                          <a:ea typeface="Calibri" panose="020F0502020204030204" charset="0"/>
                          <a:cs typeface="Calibri" panose="020F0502020204030204" charset="0"/>
                        </a:rPr>
                        <a:t> </a:t>
                      </a:r>
                      <a:r>
                        <a:rPr lang="en-US" altLang="zh-CN" sz="2400" baseline="0" dirty="0">
                          <a:solidFill>
                            <a:schemeClr val="tx1"/>
                          </a:solidFill>
                          <a:latin typeface="Calibri" panose="020F0502020204030204" charset="0"/>
                          <a:ea typeface="Calibri" panose="020F0502020204030204" charset="0"/>
                          <a:cs typeface="Calibri" panose="020F0502020204030204" charset="0"/>
                        </a:rPr>
                        <a:t>a</a:t>
                      </a:r>
                      <a:r>
                        <a:rPr lang="zh-CN" altLang="en-US" sz="2400" baseline="0" dirty="0">
                          <a:solidFill>
                            <a:schemeClr val="tx1"/>
                          </a:solidFill>
                          <a:latin typeface="Calibri" panose="020F0502020204030204" charset="0"/>
                          <a:ea typeface="Calibri" panose="020F0502020204030204" charset="0"/>
                          <a:cs typeface="Calibri" panose="020F0502020204030204" charset="0"/>
                        </a:rPr>
                        <a:t> </a:t>
                      </a:r>
                      <a:r>
                        <a:rPr lang="en-US" altLang="zh-CN" sz="2400" baseline="0" dirty="0">
                          <a:solidFill>
                            <a:schemeClr val="tx1"/>
                          </a:solidFill>
                          <a:latin typeface="Calibri" panose="020F0502020204030204" charset="0"/>
                          <a:ea typeface="Calibri" panose="020F0502020204030204" charset="0"/>
                          <a:cs typeface="Calibri" panose="020F0502020204030204" charset="0"/>
                        </a:rPr>
                        <a:t>graph</a:t>
                      </a:r>
                      <a:r>
                        <a:rPr lang="zh-CN" altLang="en-US" sz="2400" baseline="0" dirty="0">
                          <a:solidFill>
                            <a:schemeClr val="tx1"/>
                          </a:solidFill>
                          <a:latin typeface="Calibri" panose="020F0502020204030204" charset="0"/>
                          <a:ea typeface="Calibri" panose="020F0502020204030204" charset="0"/>
                          <a:cs typeface="Calibri" panose="020F0502020204030204" charset="0"/>
                        </a:rPr>
                        <a:t> </a:t>
                      </a:r>
                      <a:r>
                        <a:rPr lang="en-US" altLang="zh-CN" sz="2400" baseline="0" dirty="0">
                          <a:solidFill>
                            <a:schemeClr val="tx1"/>
                          </a:solidFill>
                          <a:latin typeface="Calibri" panose="020F0502020204030204" charset="0"/>
                          <a:ea typeface="Calibri" panose="020F0502020204030204" charset="0"/>
                          <a:cs typeface="Calibri" panose="020F0502020204030204" charset="0"/>
                        </a:rPr>
                        <a:t>FM</a:t>
                      </a:r>
                      <a:r>
                        <a:rPr lang="zh-CN" altLang="en-US" sz="2400" baseline="0" dirty="0">
                          <a:solidFill>
                            <a:schemeClr val="tx1"/>
                          </a:solidFill>
                          <a:latin typeface="Calibri" panose="020F0502020204030204" charset="0"/>
                          <a:ea typeface="Calibri" panose="020F0502020204030204" charset="0"/>
                          <a:cs typeface="Calibri" panose="020F0502020204030204" charset="0"/>
                        </a:rPr>
                        <a:t> </a:t>
                      </a:r>
                      <a:r>
                        <a:rPr lang="en-US" altLang="zh-CN" sz="2400" baseline="0" dirty="0">
                          <a:solidFill>
                            <a:schemeClr val="tx1"/>
                          </a:solidFill>
                          <a:latin typeface="Calibri" panose="020F0502020204030204" charset="0"/>
                          <a:ea typeface="Calibri" panose="020F0502020204030204" charset="0"/>
                          <a:cs typeface="Calibri" panose="020F0502020204030204" charset="0"/>
                        </a:rPr>
                        <a:t>index</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04000">
                <a:tc vMerge="1">
                  <a:txBody>
                    <a:bodyPr/>
                    <a:lstStyle/>
                    <a:p>
                      <a:endParaRPr lang="zh-CN"/>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STAR</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Calibri" panose="020F0502020204030204" charset="0"/>
                          <a:ea typeface="Calibri" panose="020F0502020204030204" charset="0"/>
                          <a:cs typeface="Calibri" panose="020F0502020204030204" charset="0"/>
                        </a:rPr>
                        <a:t>Use</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sequential</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maximum</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err="1">
                          <a:solidFill>
                            <a:schemeClr val="tx1"/>
                          </a:solidFill>
                          <a:latin typeface="Calibri" panose="020F0502020204030204" charset="0"/>
                          <a:ea typeface="Calibri" panose="020F0502020204030204" charset="0"/>
                          <a:cs typeface="Calibri" panose="020F0502020204030204" charset="0"/>
                        </a:rPr>
                        <a:t>mappable</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seed</a:t>
                      </a:r>
                      <a:r>
                        <a:rPr lang="zh-CN" altLang="en-US" sz="2400" dirty="0">
                          <a:solidFill>
                            <a:schemeClr val="tx1"/>
                          </a:solidFill>
                          <a:latin typeface="Calibri" panose="020F0502020204030204" charset="0"/>
                          <a:ea typeface="Calibri" panose="020F0502020204030204" charset="0"/>
                          <a:cs typeface="Calibri" panose="020F0502020204030204" charset="0"/>
                        </a:rPr>
                        <a:t> </a:t>
                      </a:r>
                      <a:r>
                        <a:rPr lang="en-US" altLang="zh-CN" sz="2400" dirty="0">
                          <a:solidFill>
                            <a:schemeClr val="tx1"/>
                          </a:solidFill>
                          <a:latin typeface="Calibri" panose="020F0502020204030204" charset="0"/>
                          <a:ea typeface="Calibri" panose="020F0502020204030204" charset="0"/>
                          <a:cs typeface="Calibri" panose="020F0502020204030204" charset="0"/>
                        </a:rPr>
                        <a:t>search</a:t>
                      </a:r>
                      <a:endParaRPr lang="zh-CN" altLang="en-US" sz="2400" dirty="0">
                        <a:solidFill>
                          <a:schemeClr val="tx1"/>
                        </a:solidFill>
                        <a:latin typeface="Calibri" panose="020F0502020204030204" charset="0"/>
                        <a:ea typeface="Calibri" panose="020F0502020204030204" charset="0"/>
                        <a:cs typeface="Calibri" panose="020F050202020403020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 name="Slide Number"/>
          <p:cNvSpPr txBox="1"/>
          <p:nvPr/>
        </p:nvSpPr>
        <p:spPr>
          <a:xfrm>
            <a:off x="23677774" y="132475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2200" b="1" i="0" u="none" strike="noStrike" cap="none" spc="0" normalizeH="0" baseline="0">
                <a:ln>
                  <a:noFill/>
                </a:ln>
                <a:solidFill>
                  <a:srgbClr val="E67D13"/>
                </a:solidFill>
                <a:effectLst/>
                <a:uFillTx/>
                <a:latin typeface="+mn-lt"/>
                <a:ea typeface="+mn-ea"/>
                <a:cs typeface="+mn-cs"/>
                <a:sym typeface="Helvetica" panose="020B06040202020202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a:lstStyle>
          <a:p>
            <a:fld id="{86CB4B4D-7CA3-9044-876B-883B54F8677D}" type="slidenum">
              <a:rPr lang="en-US" smtClean="0"/>
              <a:t>16</a:t>
            </a:fld>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在参考基因组上找到片段序列的匹配位置。…"/>
          <p:cNvSpPr txBox="1">
            <a:spLocks noGrp="1"/>
          </p:cNvSpPr>
          <p:nvPr>
            <p:ph type="body" sz="half" idx="1"/>
          </p:nvPr>
        </p:nvSpPr>
        <p:spPr>
          <a:xfrm>
            <a:off x="2032000" y="8549833"/>
            <a:ext cx="20320000" cy="4082665"/>
          </a:xfrm>
          <a:prstGeom prst="rect">
            <a:avLst/>
          </a:prstGeom>
        </p:spPr>
        <p:txBody>
          <a:bodyPr/>
          <a:lstStyle/>
          <a:p>
            <a:pPr>
              <a:buChar char="•"/>
            </a:pPr>
            <a:r>
              <a:t>Find the matching position of the fragment sequence on the reference genome.</a:t>
            </a:r>
          </a:p>
          <a:p>
            <a:pPr>
              <a:buChar char="•"/>
            </a:pPr>
            <a:r>
              <a:t>Efficiency is critical because a high-throughput sequencing contains at least millions of sequencing fragments.</a:t>
            </a:r>
          </a:p>
        </p:txBody>
      </p:sp>
      <p:sp>
        <p:nvSpPr>
          <p:cNvPr id="334" name="序列回帖"/>
          <p:cNvSpPr txBox="1">
            <a:spLocks noGrp="1"/>
          </p:cNvSpPr>
          <p:nvPr>
            <p:ph type="title"/>
          </p:nvPr>
        </p:nvSpPr>
        <p:spPr>
          <a:prstGeom prst="rect">
            <a:avLst/>
          </a:prstGeom>
        </p:spPr>
        <p:txBody>
          <a:bodyPr/>
          <a:lstStyle/>
          <a:p>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4.1. </a:t>
            </a:r>
            <a:r>
              <a:rPr lang="en-US" dirty="0">
                <a:ea typeface="微软雅黑" panose="020B0503020204020204" charset="-122"/>
                <a:sym typeface="+mn-ea"/>
              </a:rPr>
              <a:t>Mapping</a:t>
            </a:r>
            <a:r>
              <a:rPr lang="zh-CN" altLang="en-US" dirty="0">
                <a:ea typeface="微软雅黑" panose="020B0503020204020204" charset="-122"/>
                <a:sym typeface="+mn-ea"/>
              </a:rPr>
              <a:t> </a:t>
            </a:r>
            <a:r>
              <a:rPr lang="en-US" altLang="zh-CN" dirty="0">
                <a:ea typeface="微软雅黑" panose="020B0503020204020204" charset="-122"/>
                <a:sym typeface="+mn-ea"/>
              </a:rPr>
              <a:t>p</a:t>
            </a:r>
            <a:r>
              <a:rPr lang="en-US" dirty="0">
                <a:ea typeface="微软雅黑" panose="020B0503020204020204" charset="-122"/>
                <a:sym typeface="+mn-ea"/>
              </a:rPr>
              <a:t>rinciple</a:t>
            </a:r>
            <a:endParaRPr dirty="0">
              <a:ea typeface="微软雅黑" panose="020B0503020204020204" charset="-122"/>
            </a:endParaRPr>
          </a:p>
        </p:txBody>
      </p:sp>
      <p:sp>
        <p:nvSpPr>
          <p:cNvPr id="335" name="Slide Number"/>
          <p:cNvSpPr txBox="1">
            <a:spLocks noGrp="1"/>
          </p:cNvSpPr>
          <p:nvPr>
            <p:ph type="sldNum" sz="quarter" idx="2"/>
          </p:nvPr>
        </p:nvSpPr>
        <p:spPr>
          <a:prstGeom prst="rect">
            <a:avLst/>
          </a:prstGeom>
        </p:spPr>
        <p:txBody>
          <a:bodyPr/>
          <a:lstStyle/>
          <a:p>
            <a:fld id="{86CB4B4D-7CA3-9044-876B-883B54F8677D}" type="slidenum">
              <a:rPr/>
              <a:t>17</a:t>
            </a:fld>
            <a:endParaRPr/>
          </a:p>
        </p:txBody>
      </p:sp>
      <p:grpSp>
        <p:nvGrpSpPr>
          <p:cNvPr id="338" name="Image"/>
          <p:cNvGrpSpPr/>
          <p:nvPr/>
        </p:nvGrpSpPr>
        <p:grpSpPr>
          <a:xfrm>
            <a:off x="12693194" y="2924012"/>
            <a:ext cx="9169401" cy="4724401"/>
            <a:chOff x="0" y="0"/>
            <a:chExt cx="9169400" cy="4724400"/>
          </a:xfrm>
        </p:grpSpPr>
        <p:pic>
          <p:nvPicPr>
            <p:cNvPr id="337" name="Image" descr="Image"/>
            <p:cNvPicPr>
              <a:picLocks noChangeAspect="1"/>
            </p:cNvPicPr>
            <p:nvPr/>
          </p:nvPicPr>
          <p:blipFill>
            <a:blip r:embed="rId3"/>
            <a:stretch>
              <a:fillRect/>
            </a:stretch>
          </p:blipFill>
          <p:spPr>
            <a:xfrm>
              <a:off x="139700" y="139700"/>
              <a:ext cx="8890000" cy="4445000"/>
            </a:xfrm>
            <a:prstGeom prst="rect">
              <a:avLst/>
            </a:prstGeom>
            <a:ln>
              <a:noFill/>
            </a:ln>
            <a:effectLst/>
          </p:spPr>
        </p:pic>
        <p:pic>
          <p:nvPicPr>
            <p:cNvPr id="336" name="Image" descr="Image"/>
            <p:cNvPicPr/>
            <p:nvPr/>
          </p:nvPicPr>
          <p:blipFill>
            <a:blip r:embed="rId4"/>
            <a:stretch>
              <a:fillRect/>
            </a:stretch>
          </p:blipFill>
          <p:spPr>
            <a:xfrm>
              <a:off x="0" y="0"/>
              <a:ext cx="9169400" cy="4724400"/>
            </a:xfrm>
            <a:prstGeom prst="rect">
              <a:avLst/>
            </a:prstGeom>
            <a:effectLst/>
          </p:spPr>
        </p:pic>
      </p:grpSp>
      <p:grpSp>
        <p:nvGrpSpPr>
          <p:cNvPr id="341" name="Image"/>
          <p:cNvGrpSpPr/>
          <p:nvPr/>
        </p:nvGrpSpPr>
        <p:grpSpPr>
          <a:xfrm>
            <a:off x="2521405" y="2924012"/>
            <a:ext cx="9169401" cy="4724401"/>
            <a:chOff x="0" y="0"/>
            <a:chExt cx="9169400" cy="4724400"/>
          </a:xfrm>
        </p:grpSpPr>
        <p:pic>
          <p:nvPicPr>
            <p:cNvPr id="340" name="Image" descr="Image"/>
            <p:cNvPicPr/>
            <p:nvPr/>
          </p:nvPicPr>
          <p:blipFill>
            <a:blip r:embed="rId5"/>
            <a:srcRect l="7725" r="2916"/>
            <a:stretch>
              <a:fillRect/>
            </a:stretch>
          </p:blipFill>
          <p:spPr>
            <a:xfrm>
              <a:off x="139700" y="139700"/>
              <a:ext cx="8890000" cy="4445001"/>
            </a:xfrm>
            <a:prstGeom prst="rect">
              <a:avLst/>
            </a:prstGeom>
            <a:ln>
              <a:noFill/>
            </a:ln>
            <a:effectLst/>
          </p:spPr>
        </p:pic>
        <p:pic>
          <p:nvPicPr>
            <p:cNvPr id="339" name="Image" descr="Image"/>
            <p:cNvPicPr/>
            <p:nvPr/>
          </p:nvPicPr>
          <p:blipFill>
            <a:blip r:embed="rId6"/>
            <a:stretch>
              <a:fillRect/>
            </a:stretch>
          </p:blipFill>
          <p:spPr>
            <a:xfrm>
              <a:off x="0" y="0"/>
              <a:ext cx="9169401" cy="4724401"/>
            </a:xfrm>
            <a:prstGeom prst="rect">
              <a:avLst/>
            </a:prstGeom>
            <a:effectLst/>
          </p:spPr>
        </p:pic>
      </p:grpSp>
      <p:pic>
        <p:nvPicPr>
          <p:cNvPr id="342" name="Picture 2.png" descr="Picture 2.png"/>
          <p:cNvPicPr>
            <a:picLocks noChangeAspect="1"/>
          </p:cNvPicPr>
          <p:nvPr/>
        </p:nvPicPr>
        <p:blipFill>
          <a:blip r:embed="rId7"/>
          <a:stretch>
            <a:fillRect/>
          </a:stretch>
        </p:blipFill>
        <p:spPr>
          <a:xfrm>
            <a:off x="3670300" y="2135024"/>
            <a:ext cx="17043400" cy="6302376"/>
          </a:xfrm>
          <a:prstGeom prst="rect">
            <a:avLst/>
          </a:prstGeom>
          <a:ln w="12700">
            <a:miter lim="400000"/>
            <a:headEnd/>
            <a:tailEnd/>
          </a:ln>
        </p:spPr>
      </p:pic>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Double-click to edit"/>
          <p:cNvSpPr txBox="1">
            <a:spLocks noGrp="1"/>
          </p:cNvSpPr>
          <p:nvPr>
            <p:ph type="body" idx="1"/>
          </p:nvPr>
        </p:nvSpPr>
        <p:spPr>
          <a:prstGeom prst="rect">
            <a:avLst/>
          </a:prstGeom>
        </p:spPr>
        <p:txBody>
          <a:bodyPr/>
          <a:lstStyle/>
          <a:p>
            <a:pPr marL="0" indent="0">
              <a:buNone/>
            </a:pPr>
            <a:endParaRPr/>
          </a:p>
        </p:txBody>
      </p:sp>
      <p:sp>
        <p:nvSpPr>
          <p:cNvPr id="347" name="明确序列回帖的目的"/>
          <p:cNvSpPr txBox="1">
            <a:spLocks noGrp="1"/>
          </p:cNvSpPr>
          <p:nvPr>
            <p:ph type="title"/>
          </p:nvPr>
        </p:nvSpPr>
        <p:spPr>
          <a:prstGeom prst="rect">
            <a:avLst/>
          </a:prstGeom>
        </p:spPr>
        <p:txBody>
          <a:bodyPr/>
          <a:lstStyle/>
          <a:p>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4.1. </a:t>
            </a:r>
            <a:r>
              <a:rPr lang="en-US" dirty="0">
                <a:ea typeface="微软雅黑" panose="020B0503020204020204" charset="-122"/>
                <a:sym typeface="+mn-ea"/>
              </a:rPr>
              <a:t>Mapping</a:t>
            </a:r>
            <a:r>
              <a:rPr lang="zh-CN" altLang="en-US" dirty="0">
                <a:ea typeface="微软雅黑" panose="020B0503020204020204" charset="-122"/>
                <a:sym typeface="+mn-ea"/>
              </a:rPr>
              <a:t> </a:t>
            </a:r>
            <a:r>
              <a:rPr dirty="0">
                <a:ea typeface="微软雅黑" panose="020B0503020204020204" charset="-122"/>
              </a:rPr>
              <a:t>purpose</a:t>
            </a:r>
            <a:endParaRPr lang="en-US" dirty="0">
              <a:ea typeface="微软雅黑" panose="020B0503020204020204" charset="-122"/>
            </a:endParaRPr>
          </a:p>
        </p:txBody>
      </p:sp>
      <p:sp>
        <p:nvSpPr>
          <p:cNvPr id="348" name="Slide Number"/>
          <p:cNvSpPr txBox="1">
            <a:spLocks noGrp="1"/>
          </p:cNvSpPr>
          <p:nvPr>
            <p:ph type="sldNum" sz="quarter" idx="2"/>
          </p:nvPr>
        </p:nvSpPr>
        <p:spPr>
          <a:prstGeom prst="rect">
            <a:avLst/>
          </a:prstGeom>
        </p:spPr>
        <p:txBody>
          <a:bodyPr/>
          <a:lstStyle/>
          <a:p>
            <a:fld id="{86CB4B4D-7CA3-9044-876B-883B54F8677D}" type="slidenum">
              <a:rPr/>
              <a:t>18</a:t>
            </a:fld>
            <a:endParaRPr/>
          </a:p>
        </p:txBody>
      </p:sp>
      <p:grpSp>
        <p:nvGrpSpPr>
          <p:cNvPr id="431" name="Group"/>
          <p:cNvGrpSpPr/>
          <p:nvPr/>
        </p:nvGrpSpPr>
        <p:grpSpPr>
          <a:xfrm>
            <a:off x="3666844" y="2511070"/>
            <a:ext cx="15126812" cy="6797626"/>
            <a:chOff x="0" y="0"/>
            <a:chExt cx="15126811" cy="6797624"/>
          </a:xfrm>
        </p:grpSpPr>
        <p:grpSp>
          <p:nvGrpSpPr>
            <p:cNvPr id="378" name="Group"/>
            <p:cNvGrpSpPr/>
            <p:nvPr/>
          </p:nvGrpSpPr>
          <p:grpSpPr>
            <a:xfrm>
              <a:off x="1676400" y="1219200"/>
              <a:ext cx="11277600" cy="2133601"/>
              <a:chOff x="0" y="0"/>
              <a:chExt cx="11277600" cy="2133600"/>
            </a:xfrm>
          </p:grpSpPr>
          <p:sp>
            <p:nvSpPr>
              <p:cNvPr id="349" name="Line"/>
              <p:cNvSpPr/>
              <p:nvPr/>
            </p:nvSpPr>
            <p:spPr>
              <a:xfrm>
                <a:off x="0" y="0"/>
                <a:ext cx="762000"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50" name="Line"/>
              <p:cNvSpPr/>
              <p:nvPr/>
            </p:nvSpPr>
            <p:spPr>
              <a:xfrm>
                <a:off x="304800" y="304800"/>
                <a:ext cx="762000"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51" name="Line"/>
              <p:cNvSpPr/>
              <p:nvPr/>
            </p:nvSpPr>
            <p:spPr>
              <a:xfrm>
                <a:off x="1066799" y="0"/>
                <a:ext cx="762001"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52" name="Line"/>
              <p:cNvSpPr/>
              <p:nvPr/>
            </p:nvSpPr>
            <p:spPr>
              <a:xfrm>
                <a:off x="1523999" y="304800"/>
                <a:ext cx="762001"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53" name="Line"/>
              <p:cNvSpPr/>
              <p:nvPr/>
            </p:nvSpPr>
            <p:spPr>
              <a:xfrm>
                <a:off x="152400" y="609600"/>
                <a:ext cx="762000"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54" name="Line"/>
              <p:cNvSpPr/>
              <p:nvPr/>
            </p:nvSpPr>
            <p:spPr>
              <a:xfrm>
                <a:off x="3657599" y="0"/>
                <a:ext cx="762001"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55" name="Line"/>
              <p:cNvSpPr/>
              <p:nvPr/>
            </p:nvSpPr>
            <p:spPr>
              <a:xfrm>
                <a:off x="4724399" y="0"/>
                <a:ext cx="762001"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56" name="Line"/>
              <p:cNvSpPr/>
              <p:nvPr/>
            </p:nvSpPr>
            <p:spPr>
              <a:xfrm>
                <a:off x="5638799" y="0"/>
                <a:ext cx="762001"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57" name="Line"/>
              <p:cNvSpPr/>
              <p:nvPr/>
            </p:nvSpPr>
            <p:spPr>
              <a:xfrm>
                <a:off x="5181599" y="304800"/>
                <a:ext cx="762001"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58" name="Line"/>
              <p:cNvSpPr/>
              <p:nvPr/>
            </p:nvSpPr>
            <p:spPr>
              <a:xfrm>
                <a:off x="4876799" y="609600"/>
                <a:ext cx="762001"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59" name="Line"/>
              <p:cNvSpPr/>
              <p:nvPr/>
            </p:nvSpPr>
            <p:spPr>
              <a:xfrm>
                <a:off x="2438399" y="1219200"/>
                <a:ext cx="762001" cy="0"/>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60" name="Line"/>
              <p:cNvSpPr/>
              <p:nvPr/>
            </p:nvSpPr>
            <p:spPr>
              <a:xfrm>
                <a:off x="2743199" y="1676400"/>
                <a:ext cx="762001" cy="0"/>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61" name="Line"/>
              <p:cNvSpPr/>
              <p:nvPr/>
            </p:nvSpPr>
            <p:spPr>
              <a:xfrm>
                <a:off x="2590799" y="1524000"/>
                <a:ext cx="762001" cy="0"/>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62" name="Line"/>
              <p:cNvSpPr/>
              <p:nvPr/>
            </p:nvSpPr>
            <p:spPr>
              <a:xfrm>
                <a:off x="2743199" y="1371600"/>
                <a:ext cx="762001" cy="0"/>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63" name="Line"/>
              <p:cNvSpPr/>
              <p:nvPr/>
            </p:nvSpPr>
            <p:spPr>
              <a:xfrm>
                <a:off x="3962399" y="304800"/>
                <a:ext cx="762001"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64" name="Oval"/>
              <p:cNvSpPr/>
              <p:nvPr/>
            </p:nvSpPr>
            <p:spPr>
              <a:xfrm>
                <a:off x="2285999" y="762000"/>
                <a:ext cx="1676401" cy="1371600"/>
              </a:xfrm>
              <a:prstGeom prst="ellipse">
                <a:avLst/>
              </a:prstGeom>
              <a:noFill/>
              <a:ln w="12700" cap="flat">
                <a:solidFill>
                  <a:srgbClr val="333333"/>
                </a:solidFill>
                <a:prstDash val="dashDot"/>
                <a:round/>
              </a:ln>
              <a:effectLst/>
            </p:spPr>
            <p:txBody>
              <a:bodyPr wrap="square" lIns="91439" tIns="91439" rIns="91439" bIns="91439" numCol="1" anchor="t">
                <a:noAutofit/>
              </a:bodyPr>
              <a:lstStyle/>
              <a:p>
                <a:pPr algn="l" defTabSz="1828800">
                  <a:defRPr sz="36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65" name="Line"/>
              <p:cNvSpPr/>
              <p:nvPr/>
            </p:nvSpPr>
            <p:spPr>
              <a:xfrm flipV="1">
                <a:off x="2531506" y="152399"/>
                <a:ext cx="364101" cy="810467"/>
              </a:xfrm>
              <a:prstGeom prst="line">
                <a:avLst/>
              </a:prstGeom>
              <a:noFill/>
              <a:ln w="12700" cap="flat">
                <a:solidFill>
                  <a:srgbClr val="333333"/>
                </a:solidFill>
                <a:prstDash val="solid"/>
                <a:round/>
                <a:tailEnd type="triangle" w="med" len="me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66" name="Line"/>
              <p:cNvSpPr/>
              <p:nvPr/>
            </p:nvSpPr>
            <p:spPr>
              <a:xfrm>
                <a:off x="8534400" y="0"/>
                <a:ext cx="762000"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67" name="Line"/>
              <p:cNvSpPr/>
              <p:nvPr/>
            </p:nvSpPr>
            <p:spPr>
              <a:xfrm>
                <a:off x="9601200" y="0"/>
                <a:ext cx="762000"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68" name="Line"/>
              <p:cNvSpPr/>
              <p:nvPr/>
            </p:nvSpPr>
            <p:spPr>
              <a:xfrm>
                <a:off x="10515600" y="0"/>
                <a:ext cx="762000"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69" name="Line"/>
              <p:cNvSpPr/>
              <p:nvPr/>
            </p:nvSpPr>
            <p:spPr>
              <a:xfrm>
                <a:off x="10058400" y="304800"/>
                <a:ext cx="762000"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70" name="Line"/>
              <p:cNvSpPr/>
              <p:nvPr/>
            </p:nvSpPr>
            <p:spPr>
              <a:xfrm>
                <a:off x="9144000" y="609600"/>
                <a:ext cx="762000"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71" name="Line"/>
              <p:cNvSpPr/>
              <p:nvPr/>
            </p:nvSpPr>
            <p:spPr>
              <a:xfrm>
                <a:off x="8839200" y="304800"/>
                <a:ext cx="762000" cy="0"/>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72" name="Line"/>
              <p:cNvSpPr/>
              <p:nvPr/>
            </p:nvSpPr>
            <p:spPr>
              <a:xfrm>
                <a:off x="7010400" y="1219200"/>
                <a:ext cx="762000" cy="0"/>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73" name="Line"/>
              <p:cNvSpPr/>
              <p:nvPr/>
            </p:nvSpPr>
            <p:spPr>
              <a:xfrm>
                <a:off x="7315200" y="1676400"/>
                <a:ext cx="762000" cy="0"/>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74" name="Line"/>
              <p:cNvSpPr/>
              <p:nvPr/>
            </p:nvSpPr>
            <p:spPr>
              <a:xfrm>
                <a:off x="7162800" y="1524000"/>
                <a:ext cx="762000" cy="0"/>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75" name="Line"/>
              <p:cNvSpPr/>
              <p:nvPr/>
            </p:nvSpPr>
            <p:spPr>
              <a:xfrm>
                <a:off x="7315200" y="1371600"/>
                <a:ext cx="762000" cy="0"/>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76" name="Oval"/>
              <p:cNvSpPr/>
              <p:nvPr/>
            </p:nvSpPr>
            <p:spPr>
              <a:xfrm>
                <a:off x="6858000" y="762000"/>
                <a:ext cx="1676400" cy="1371600"/>
              </a:xfrm>
              <a:prstGeom prst="ellipse">
                <a:avLst/>
              </a:prstGeom>
              <a:noFill/>
              <a:ln w="12700" cap="flat">
                <a:solidFill>
                  <a:srgbClr val="333333"/>
                </a:solidFill>
                <a:prstDash val="dashDot"/>
                <a:round/>
              </a:ln>
              <a:effectLst/>
            </p:spPr>
            <p:txBody>
              <a:bodyPr wrap="square" lIns="91439" tIns="91439" rIns="91439" bIns="91439" numCol="1" anchor="t">
                <a:noAutofit/>
              </a:bodyPr>
              <a:lstStyle/>
              <a:p>
                <a:pPr algn="l" defTabSz="1828800">
                  <a:defRPr sz="36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77" name="Line"/>
              <p:cNvSpPr/>
              <p:nvPr/>
            </p:nvSpPr>
            <p:spPr>
              <a:xfrm flipV="1">
                <a:off x="7103505" y="152399"/>
                <a:ext cx="364101" cy="810467"/>
              </a:xfrm>
              <a:prstGeom prst="line">
                <a:avLst/>
              </a:prstGeom>
              <a:noFill/>
              <a:ln w="12700" cap="flat">
                <a:solidFill>
                  <a:srgbClr val="333333"/>
                </a:solidFill>
                <a:prstDash val="solid"/>
                <a:round/>
                <a:tailEnd type="triangle" w="med" len="me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grpSp>
        <p:grpSp>
          <p:nvGrpSpPr>
            <p:cNvPr id="416" name="Group"/>
            <p:cNvGrpSpPr/>
            <p:nvPr/>
          </p:nvGrpSpPr>
          <p:grpSpPr>
            <a:xfrm>
              <a:off x="1638337" y="3749624"/>
              <a:ext cx="12612287" cy="3048001"/>
              <a:chOff x="0" y="0"/>
              <a:chExt cx="12612285" cy="3048000"/>
            </a:xfrm>
          </p:grpSpPr>
          <p:sp>
            <p:nvSpPr>
              <p:cNvPr id="379" name="Rectangle"/>
              <p:cNvSpPr/>
              <p:nvPr/>
            </p:nvSpPr>
            <p:spPr>
              <a:xfrm>
                <a:off x="0" y="1065530"/>
                <a:ext cx="2895600" cy="304801"/>
              </a:xfrm>
              <a:prstGeom prst="rect">
                <a:avLst/>
              </a:prstGeom>
              <a:solidFill>
                <a:srgbClr val="EBEBEB"/>
              </a:solidFill>
              <a:ln w="12700" cap="flat">
                <a:solidFill>
                  <a:srgbClr val="333333"/>
                </a:solidFill>
                <a:prstDash val="solid"/>
                <a:round/>
              </a:ln>
              <a:effectLst/>
            </p:spPr>
            <p:txBody>
              <a:bodyPr wrap="square" lIns="91439" tIns="91439" rIns="91439" bIns="91439" numCol="1" anchor="t">
                <a:noAutofit/>
              </a:bodyPr>
              <a:lstStyle/>
              <a:p>
                <a:pPr algn="l" defTabSz="1828800">
                  <a:defRPr sz="36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80" name="Rectangle"/>
              <p:cNvSpPr/>
              <p:nvPr/>
            </p:nvSpPr>
            <p:spPr>
              <a:xfrm>
                <a:off x="2895600" y="1065530"/>
                <a:ext cx="2895600" cy="304801"/>
              </a:xfrm>
              <a:prstGeom prst="rect">
                <a:avLst/>
              </a:prstGeom>
              <a:solidFill>
                <a:srgbClr val="FFC000"/>
              </a:solidFill>
              <a:ln w="12700" cap="flat">
                <a:solidFill>
                  <a:srgbClr val="333333"/>
                </a:solidFill>
                <a:prstDash val="solid"/>
                <a:round/>
              </a:ln>
              <a:effectLst/>
            </p:spPr>
            <p:txBody>
              <a:bodyPr wrap="square" lIns="91439" tIns="91439" rIns="91439" bIns="91439" numCol="1" anchor="t">
                <a:noAutofit/>
              </a:bodyPr>
              <a:lstStyle/>
              <a:p>
                <a:pPr algn="l" defTabSz="1828800">
                  <a:defRPr sz="36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81" name="Line"/>
              <p:cNvSpPr/>
              <p:nvPr/>
            </p:nvSpPr>
            <p:spPr>
              <a:xfrm>
                <a:off x="2286000" y="1675130"/>
                <a:ext cx="762000" cy="1"/>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82" name="Line"/>
              <p:cNvSpPr/>
              <p:nvPr/>
            </p:nvSpPr>
            <p:spPr>
              <a:xfrm>
                <a:off x="2590800" y="2132330"/>
                <a:ext cx="762000" cy="1"/>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83" name="Line"/>
              <p:cNvSpPr/>
              <p:nvPr/>
            </p:nvSpPr>
            <p:spPr>
              <a:xfrm>
                <a:off x="2438400" y="1979930"/>
                <a:ext cx="762000" cy="1"/>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84" name="Line"/>
              <p:cNvSpPr/>
              <p:nvPr/>
            </p:nvSpPr>
            <p:spPr>
              <a:xfrm>
                <a:off x="2590800" y="1827530"/>
                <a:ext cx="762000" cy="1"/>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85" name="Line"/>
              <p:cNvSpPr/>
              <p:nvPr/>
            </p:nvSpPr>
            <p:spPr>
              <a:xfrm>
                <a:off x="152400" y="15227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86" name="Line"/>
              <p:cNvSpPr/>
              <p:nvPr/>
            </p:nvSpPr>
            <p:spPr>
              <a:xfrm>
                <a:off x="457200" y="18275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87" name="Line"/>
              <p:cNvSpPr/>
              <p:nvPr/>
            </p:nvSpPr>
            <p:spPr>
              <a:xfrm>
                <a:off x="1219200" y="15227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88" name="Line"/>
              <p:cNvSpPr/>
              <p:nvPr/>
            </p:nvSpPr>
            <p:spPr>
              <a:xfrm>
                <a:off x="1676400" y="18275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89" name="Line"/>
              <p:cNvSpPr/>
              <p:nvPr/>
            </p:nvSpPr>
            <p:spPr>
              <a:xfrm>
                <a:off x="304800" y="21323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90" name="Line"/>
              <p:cNvSpPr/>
              <p:nvPr/>
            </p:nvSpPr>
            <p:spPr>
              <a:xfrm>
                <a:off x="3048000" y="15227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91" name="Line"/>
              <p:cNvSpPr/>
              <p:nvPr/>
            </p:nvSpPr>
            <p:spPr>
              <a:xfrm>
                <a:off x="4114800" y="15227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92" name="Line"/>
              <p:cNvSpPr/>
              <p:nvPr/>
            </p:nvSpPr>
            <p:spPr>
              <a:xfrm>
                <a:off x="3505200" y="18275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93" name="Line"/>
              <p:cNvSpPr/>
              <p:nvPr/>
            </p:nvSpPr>
            <p:spPr>
              <a:xfrm>
                <a:off x="5029200" y="15227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94" name="Line"/>
              <p:cNvSpPr/>
              <p:nvPr/>
            </p:nvSpPr>
            <p:spPr>
              <a:xfrm>
                <a:off x="4572000" y="18275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95" name="Line"/>
              <p:cNvSpPr/>
              <p:nvPr/>
            </p:nvSpPr>
            <p:spPr>
              <a:xfrm>
                <a:off x="4267200" y="21323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96" name="Line"/>
              <p:cNvSpPr/>
              <p:nvPr/>
            </p:nvSpPr>
            <p:spPr>
              <a:xfrm flipH="1">
                <a:off x="2896870" y="457200"/>
                <a:ext cx="1" cy="2590800"/>
              </a:xfrm>
              <a:prstGeom prst="line">
                <a:avLst/>
              </a:prstGeom>
              <a:noFill/>
              <a:ln w="12700" cap="flat">
                <a:solidFill>
                  <a:srgbClr val="333333"/>
                </a:solidFill>
                <a:prstDash val="dash"/>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397" name="Exon A"/>
              <p:cNvSpPr/>
              <p:nvPr/>
            </p:nvSpPr>
            <p:spPr>
              <a:xfrm>
                <a:off x="701040" y="303530"/>
                <a:ext cx="1270001" cy="1270001"/>
              </a:xfrm>
              <a:prstGeom prst="line">
                <a:avLst/>
              </a:prstGeom>
              <a:noFill/>
              <a:ln w="12700" cap="flat">
                <a:noFill/>
                <a:miter lim="400000"/>
              </a:ln>
              <a:effectLst/>
            </p:spPr>
            <p:txBody>
              <a:bodyPr wrap="none" lIns="91439" tIns="91439" rIns="91439" bIns="91439" numCol="1" anchor="t">
                <a:spAutoFit/>
              </a:bodyPr>
              <a:lstStyle>
                <a:lvl1pPr algn="l" defTabSz="1828800">
                  <a:defRPr sz="3600">
                    <a:solidFill>
                      <a:srgbClr val="333333"/>
                    </a:solidFill>
                    <a:latin typeface="Arial" panose="020B0604020202020204"/>
                    <a:ea typeface="Arial" panose="020B0604020202020204"/>
                    <a:cs typeface="Arial" panose="020B0604020202020204"/>
                    <a:sym typeface="Arial" panose="020B0604020202020204"/>
                  </a:defRPr>
                </a:lvl1pPr>
              </a:lstStyle>
              <a:p>
                <a:r>
                  <a:t>Exon A</a:t>
                </a:r>
              </a:p>
            </p:txBody>
          </p:sp>
          <p:sp>
            <p:nvSpPr>
              <p:cNvPr id="398" name="Exon B"/>
              <p:cNvSpPr/>
              <p:nvPr/>
            </p:nvSpPr>
            <p:spPr>
              <a:xfrm>
                <a:off x="3291840" y="303530"/>
                <a:ext cx="1270001" cy="1270001"/>
              </a:xfrm>
              <a:prstGeom prst="line">
                <a:avLst/>
              </a:prstGeom>
              <a:noFill/>
              <a:ln w="12700" cap="flat">
                <a:noFill/>
                <a:miter lim="400000"/>
              </a:ln>
              <a:effectLst/>
            </p:spPr>
            <p:txBody>
              <a:bodyPr wrap="none" lIns="91439" tIns="91439" rIns="91439" bIns="91439" numCol="1" anchor="t">
                <a:spAutoFit/>
              </a:bodyPr>
              <a:lstStyle>
                <a:lvl1pPr algn="l" defTabSz="1828800">
                  <a:defRPr sz="3600">
                    <a:solidFill>
                      <a:srgbClr val="333333"/>
                    </a:solidFill>
                    <a:latin typeface="Arial" panose="020B0604020202020204"/>
                    <a:ea typeface="Arial" panose="020B0604020202020204"/>
                    <a:cs typeface="Arial" panose="020B0604020202020204"/>
                    <a:sym typeface="Arial" panose="020B0604020202020204"/>
                  </a:defRPr>
                </a:lvl1pPr>
              </a:lstStyle>
              <a:p>
                <a:r>
                  <a:t>Exon B</a:t>
                </a:r>
              </a:p>
            </p:txBody>
          </p:sp>
          <p:sp>
            <p:nvSpPr>
              <p:cNvPr id="399" name="transcript…"/>
              <p:cNvSpPr/>
              <p:nvPr/>
            </p:nvSpPr>
            <p:spPr>
              <a:xfrm>
                <a:off x="11342285" y="919339"/>
                <a:ext cx="1270001" cy="1270001"/>
              </a:xfrm>
              <a:prstGeom prst="line">
                <a:avLst/>
              </a:prstGeom>
              <a:noFill/>
              <a:ln w="12700" cap="flat">
                <a:noFill/>
                <a:miter lim="400000"/>
              </a:ln>
              <a:effectLst/>
            </p:spPr>
            <p:txBody>
              <a:bodyPr wrap="none" lIns="91439" tIns="91439" rIns="91439" bIns="91439" numCol="1" anchor="t">
                <a:spAutoFit/>
              </a:bodyPr>
              <a:lstStyle/>
              <a:p>
                <a:pPr algn="l" defTabSz="1828800">
                  <a:defRPr sz="3600">
                    <a:solidFill>
                      <a:srgbClr val="333333"/>
                    </a:solidFill>
                    <a:latin typeface="Arial" panose="020B0604020202020204"/>
                    <a:ea typeface="Arial" panose="020B0604020202020204"/>
                    <a:cs typeface="Arial" panose="020B0604020202020204"/>
                    <a:sym typeface="Arial" panose="020B0604020202020204"/>
                  </a:defRPr>
                </a:pPr>
                <a:r>
                  <a:t>transcript</a:t>
                </a:r>
              </a:p>
              <a:p>
                <a:pPr defTabSz="1828800">
                  <a:defRPr sz="3600">
                    <a:solidFill>
                      <a:srgbClr val="333333"/>
                    </a:solidFill>
                    <a:latin typeface="Arial" panose="020B0604020202020204"/>
                    <a:ea typeface="Arial" panose="020B0604020202020204"/>
                    <a:cs typeface="Arial" panose="020B0604020202020204"/>
                    <a:sym typeface="Arial" panose="020B0604020202020204"/>
                  </a:defRPr>
                </a:pPr>
                <a:r>
                  <a:t>level</a:t>
                </a:r>
              </a:p>
            </p:txBody>
          </p:sp>
          <p:sp>
            <p:nvSpPr>
              <p:cNvPr id="400" name="Square"/>
              <p:cNvSpPr/>
              <p:nvPr/>
            </p:nvSpPr>
            <p:spPr>
              <a:xfrm>
                <a:off x="5791200" y="1065530"/>
                <a:ext cx="304800" cy="304801"/>
              </a:xfrm>
              <a:prstGeom prst="rect">
                <a:avLst/>
              </a:prstGeom>
              <a:solidFill>
                <a:srgbClr val="7030A0"/>
              </a:solidFill>
              <a:ln w="12700" cap="flat">
                <a:solidFill>
                  <a:srgbClr val="333333"/>
                </a:solidFill>
                <a:prstDash val="solid"/>
                <a:round/>
              </a:ln>
              <a:effectLst/>
            </p:spPr>
            <p:txBody>
              <a:bodyPr wrap="square" lIns="91439" tIns="91439" rIns="91439" bIns="91439" numCol="1" anchor="t">
                <a:noAutofit/>
              </a:bodyPr>
              <a:lstStyle/>
              <a:p>
                <a:pPr algn="l" defTabSz="1828800">
                  <a:defRPr sz="36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01" name="Rectangle"/>
              <p:cNvSpPr/>
              <p:nvPr/>
            </p:nvSpPr>
            <p:spPr>
              <a:xfrm>
                <a:off x="6096000" y="1065530"/>
                <a:ext cx="2895600" cy="304801"/>
              </a:xfrm>
              <a:prstGeom prst="rect">
                <a:avLst/>
              </a:prstGeom>
              <a:solidFill>
                <a:srgbClr val="AD5C0A"/>
              </a:solidFill>
              <a:ln w="12700" cap="flat">
                <a:solidFill>
                  <a:srgbClr val="333333"/>
                </a:solidFill>
                <a:prstDash val="solid"/>
                <a:round/>
              </a:ln>
              <a:effectLst/>
            </p:spPr>
            <p:txBody>
              <a:bodyPr wrap="square" lIns="91439" tIns="91439" rIns="91439" bIns="91439" numCol="1" anchor="t">
                <a:noAutofit/>
              </a:bodyPr>
              <a:lstStyle/>
              <a:p>
                <a:pPr algn="l" defTabSz="1828800">
                  <a:defRPr sz="36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02" name="Line"/>
              <p:cNvSpPr/>
              <p:nvPr/>
            </p:nvSpPr>
            <p:spPr>
              <a:xfrm flipH="1">
                <a:off x="5792469" y="0"/>
                <a:ext cx="1" cy="2590800"/>
              </a:xfrm>
              <a:prstGeom prst="line">
                <a:avLst/>
              </a:prstGeom>
              <a:noFill/>
              <a:ln w="12700" cap="flat">
                <a:solidFill>
                  <a:srgbClr val="333333"/>
                </a:solidFill>
                <a:prstDash val="dash"/>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03" name="Line"/>
              <p:cNvSpPr/>
              <p:nvPr/>
            </p:nvSpPr>
            <p:spPr>
              <a:xfrm flipH="1">
                <a:off x="6097269" y="152400"/>
                <a:ext cx="1" cy="2590800"/>
              </a:xfrm>
              <a:prstGeom prst="line">
                <a:avLst/>
              </a:prstGeom>
              <a:noFill/>
              <a:ln w="12700" cap="flat">
                <a:solidFill>
                  <a:srgbClr val="333333"/>
                </a:solidFill>
                <a:prstDash val="dash"/>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04" name="Line"/>
              <p:cNvSpPr/>
              <p:nvPr/>
            </p:nvSpPr>
            <p:spPr>
              <a:xfrm>
                <a:off x="5486400" y="1827530"/>
                <a:ext cx="762000" cy="1"/>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05" name="Line"/>
              <p:cNvSpPr/>
              <p:nvPr/>
            </p:nvSpPr>
            <p:spPr>
              <a:xfrm>
                <a:off x="5486400" y="2284730"/>
                <a:ext cx="762000" cy="1"/>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06" name="Line"/>
              <p:cNvSpPr/>
              <p:nvPr/>
            </p:nvSpPr>
            <p:spPr>
              <a:xfrm>
                <a:off x="5791200" y="2132330"/>
                <a:ext cx="762000" cy="1"/>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07" name="Line"/>
              <p:cNvSpPr/>
              <p:nvPr/>
            </p:nvSpPr>
            <p:spPr>
              <a:xfrm>
                <a:off x="5638800" y="1979930"/>
                <a:ext cx="762000" cy="1"/>
              </a:xfrm>
              <a:prstGeom prst="line">
                <a:avLst/>
              </a:prstGeom>
              <a:noFill/>
              <a:ln w="76200" cap="flat">
                <a:solidFill>
                  <a:srgbClr val="92D05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08" name="Line"/>
              <p:cNvSpPr/>
              <p:nvPr/>
            </p:nvSpPr>
            <p:spPr>
              <a:xfrm>
                <a:off x="6096000" y="15227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09" name="Line"/>
              <p:cNvSpPr/>
              <p:nvPr/>
            </p:nvSpPr>
            <p:spPr>
              <a:xfrm>
                <a:off x="7162800" y="15227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10" name="Line"/>
              <p:cNvSpPr/>
              <p:nvPr/>
            </p:nvSpPr>
            <p:spPr>
              <a:xfrm>
                <a:off x="8077200" y="15227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11" name="Line"/>
              <p:cNvSpPr/>
              <p:nvPr/>
            </p:nvSpPr>
            <p:spPr>
              <a:xfrm>
                <a:off x="7620000" y="18275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12" name="Line"/>
              <p:cNvSpPr/>
              <p:nvPr/>
            </p:nvSpPr>
            <p:spPr>
              <a:xfrm>
                <a:off x="6705600" y="21323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13" name="Line"/>
              <p:cNvSpPr/>
              <p:nvPr/>
            </p:nvSpPr>
            <p:spPr>
              <a:xfrm>
                <a:off x="6400800" y="1827530"/>
                <a:ext cx="762000" cy="1"/>
              </a:xfrm>
              <a:prstGeom prst="line">
                <a:avLst/>
              </a:prstGeom>
              <a:noFill/>
              <a:ln w="76200" cap="flat">
                <a:solidFill>
                  <a:srgbClr val="990000"/>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14" name="Exon C"/>
              <p:cNvSpPr/>
              <p:nvPr/>
            </p:nvSpPr>
            <p:spPr>
              <a:xfrm>
                <a:off x="5273040" y="303530"/>
                <a:ext cx="1270001" cy="1270001"/>
              </a:xfrm>
              <a:prstGeom prst="line">
                <a:avLst/>
              </a:prstGeom>
              <a:noFill/>
              <a:ln w="12700" cap="flat">
                <a:noFill/>
                <a:miter lim="400000"/>
              </a:ln>
              <a:effectLst/>
            </p:spPr>
            <p:txBody>
              <a:bodyPr wrap="none" lIns="91439" tIns="91439" rIns="91439" bIns="91439" numCol="1" anchor="t">
                <a:spAutoFit/>
              </a:bodyPr>
              <a:lstStyle>
                <a:lvl1pPr algn="l" defTabSz="1828800">
                  <a:defRPr sz="3600">
                    <a:solidFill>
                      <a:srgbClr val="333333"/>
                    </a:solidFill>
                    <a:latin typeface="Arial" panose="020B0604020202020204"/>
                    <a:ea typeface="Arial" panose="020B0604020202020204"/>
                    <a:cs typeface="Arial" panose="020B0604020202020204"/>
                    <a:sym typeface="Arial" panose="020B0604020202020204"/>
                  </a:defRPr>
                </a:lvl1pPr>
              </a:lstStyle>
              <a:p>
                <a:r>
                  <a:t>Exon C</a:t>
                </a:r>
              </a:p>
            </p:txBody>
          </p:sp>
          <p:sp>
            <p:nvSpPr>
              <p:cNvPr id="415" name="Exon D"/>
              <p:cNvSpPr/>
              <p:nvPr/>
            </p:nvSpPr>
            <p:spPr>
              <a:xfrm>
                <a:off x="7101840" y="303530"/>
                <a:ext cx="1270001" cy="1270001"/>
              </a:xfrm>
              <a:prstGeom prst="line">
                <a:avLst/>
              </a:prstGeom>
              <a:noFill/>
              <a:ln w="12700" cap="flat">
                <a:noFill/>
                <a:miter lim="400000"/>
              </a:ln>
              <a:effectLst/>
            </p:spPr>
            <p:txBody>
              <a:bodyPr wrap="none" lIns="91439" tIns="91439" rIns="91439" bIns="91439" numCol="1" anchor="t">
                <a:spAutoFit/>
              </a:bodyPr>
              <a:lstStyle>
                <a:lvl1pPr algn="l" defTabSz="1828800">
                  <a:defRPr sz="3600">
                    <a:solidFill>
                      <a:srgbClr val="333333"/>
                    </a:solidFill>
                    <a:latin typeface="Arial" panose="020B0604020202020204"/>
                    <a:ea typeface="Arial" panose="020B0604020202020204"/>
                    <a:cs typeface="Arial" panose="020B0604020202020204"/>
                    <a:sym typeface="Arial" panose="020B0604020202020204"/>
                  </a:defRPr>
                </a:lvl1pPr>
              </a:lstStyle>
              <a:p>
                <a:r>
                  <a:t>Exon D</a:t>
                </a:r>
              </a:p>
            </p:txBody>
          </p:sp>
        </p:grpSp>
        <p:grpSp>
          <p:nvGrpSpPr>
            <p:cNvPr id="419" name="Group"/>
            <p:cNvGrpSpPr/>
            <p:nvPr/>
          </p:nvGrpSpPr>
          <p:grpSpPr>
            <a:xfrm>
              <a:off x="4511040" y="2321353"/>
              <a:ext cx="5074921" cy="1"/>
              <a:chOff x="0" y="0"/>
              <a:chExt cx="5074920" cy="0"/>
            </a:xfrm>
          </p:grpSpPr>
          <p:sp>
            <p:nvSpPr>
              <p:cNvPr id="417" name="?"/>
              <p:cNvSpPr/>
              <p:nvPr/>
            </p:nvSpPr>
            <p:spPr>
              <a:xfrm>
                <a:off x="0" y="0"/>
                <a:ext cx="42672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39" tIns="91439" rIns="91439" bIns="91439" numCol="1" anchor="t">
                <a:spAutoFit/>
              </a:bodyPr>
              <a:lstStyle>
                <a:lvl1pPr algn="l" defTabSz="1828800">
                  <a:defRPr sz="3600" b="0">
                    <a:solidFill>
                      <a:srgbClr val="333333"/>
                    </a:solidFill>
                    <a:latin typeface="Arial" panose="020B0604020202020204"/>
                    <a:ea typeface="Arial" panose="020B0604020202020204"/>
                    <a:cs typeface="Arial" panose="020B0604020202020204"/>
                    <a:sym typeface="Arial" panose="020B0604020202020204"/>
                  </a:defRPr>
                </a:lvl1pPr>
              </a:lstStyle>
              <a:p>
                <a:r>
                  <a:t>?</a:t>
                </a:r>
              </a:p>
            </p:txBody>
          </p:sp>
          <p:sp>
            <p:nvSpPr>
              <p:cNvPr id="418" name="?"/>
              <p:cNvSpPr/>
              <p:nvPr/>
            </p:nvSpPr>
            <p:spPr>
              <a:xfrm>
                <a:off x="4648200" y="0"/>
                <a:ext cx="42672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39" tIns="91439" rIns="91439" bIns="91439" numCol="1" anchor="t">
                <a:spAutoFit/>
              </a:bodyPr>
              <a:lstStyle>
                <a:lvl1pPr algn="l" defTabSz="1828800">
                  <a:defRPr sz="3600" b="0">
                    <a:solidFill>
                      <a:srgbClr val="333333"/>
                    </a:solidFill>
                    <a:latin typeface="Arial" panose="020B0604020202020204"/>
                    <a:ea typeface="Arial" panose="020B0604020202020204"/>
                    <a:cs typeface="Arial" panose="020B0604020202020204"/>
                    <a:sym typeface="Arial" panose="020B0604020202020204"/>
                  </a:defRPr>
                </a:lvl1pPr>
              </a:lstStyle>
              <a:p>
                <a:r>
                  <a:t>?</a:t>
                </a:r>
              </a:p>
            </p:txBody>
          </p:sp>
        </p:grpSp>
        <p:grpSp>
          <p:nvGrpSpPr>
            <p:cNvPr id="430" name="Group"/>
            <p:cNvGrpSpPr/>
            <p:nvPr/>
          </p:nvGrpSpPr>
          <p:grpSpPr>
            <a:xfrm>
              <a:off x="0" y="0"/>
              <a:ext cx="15126812" cy="1854200"/>
              <a:chOff x="0" y="0"/>
              <a:chExt cx="15126811" cy="1854200"/>
            </a:xfrm>
          </p:grpSpPr>
          <p:sp>
            <p:nvSpPr>
              <p:cNvPr id="420" name="Line"/>
              <p:cNvSpPr/>
              <p:nvPr/>
            </p:nvSpPr>
            <p:spPr>
              <a:xfrm>
                <a:off x="0" y="914400"/>
                <a:ext cx="13563600" cy="0"/>
              </a:xfrm>
              <a:prstGeom prst="line">
                <a:avLst/>
              </a:prstGeom>
              <a:noFill/>
              <a:ln w="50800" cap="flat">
                <a:solidFill>
                  <a:srgbClr val="333333"/>
                </a:solidFill>
                <a:prstDash val="solid"/>
                <a:round/>
              </a:ln>
              <a:effectLst/>
            </p:spPr>
            <p:txBody>
              <a:bodyPr wrap="square" lIns="91439" tIns="91439" rIns="91439" bIns="91439" numCol="1" anchor="t">
                <a:noAutofit/>
              </a:bodyPr>
              <a:lstStyle/>
              <a:p>
                <a:pPr algn="l" defTabSz="1828800">
                  <a:defRPr sz="48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21" name="Rectangle"/>
              <p:cNvSpPr/>
              <p:nvPr/>
            </p:nvSpPr>
            <p:spPr>
              <a:xfrm>
                <a:off x="1371600" y="762000"/>
                <a:ext cx="2895600" cy="304800"/>
              </a:xfrm>
              <a:prstGeom prst="rect">
                <a:avLst/>
              </a:prstGeom>
              <a:solidFill>
                <a:srgbClr val="EBEBEB"/>
              </a:solidFill>
              <a:ln w="12700" cap="flat">
                <a:solidFill>
                  <a:srgbClr val="333333"/>
                </a:solidFill>
                <a:prstDash val="solid"/>
                <a:round/>
              </a:ln>
              <a:effectLst/>
            </p:spPr>
            <p:txBody>
              <a:bodyPr wrap="square" lIns="91439" tIns="91439" rIns="91439" bIns="91439" numCol="1" anchor="t">
                <a:noAutofit/>
              </a:bodyPr>
              <a:lstStyle/>
              <a:p>
                <a:pPr algn="l" defTabSz="1828800">
                  <a:defRPr sz="36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22" name="Rectangle"/>
              <p:cNvSpPr/>
              <p:nvPr/>
            </p:nvSpPr>
            <p:spPr>
              <a:xfrm>
                <a:off x="5181599" y="762000"/>
                <a:ext cx="2895601" cy="304800"/>
              </a:xfrm>
              <a:prstGeom prst="rect">
                <a:avLst/>
              </a:prstGeom>
              <a:solidFill>
                <a:srgbClr val="FFC000"/>
              </a:solidFill>
              <a:ln w="12700" cap="flat">
                <a:solidFill>
                  <a:srgbClr val="333333"/>
                </a:solidFill>
                <a:prstDash val="solid"/>
                <a:round/>
              </a:ln>
              <a:effectLst/>
            </p:spPr>
            <p:txBody>
              <a:bodyPr wrap="square" lIns="91439" tIns="91439" rIns="91439" bIns="91439" numCol="1" anchor="t">
                <a:noAutofit/>
              </a:bodyPr>
              <a:lstStyle/>
              <a:p>
                <a:pPr algn="l" defTabSz="1828800">
                  <a:defRPr sz="36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23" name="Exon A"/>
              <p:cNvSpPr/>
              <p:nvPr/>
            </p:nvSpPr>
            <p:spPr>
              <a:xfrm>
                <a:off x="2072639" y="0"/>
                <a:ext cx="1270001" cy="1270000"/>
              </a:xfrm>
              <a:prstGeom prst="line">
                <a:avLst/>
              </a:prstGeom>
              <a:noFill/>
              <a:ln w="12700" cap="flat">
                <a:noFill/>
                <a:miter lim="400000"/>
              </a:ln>
              <a:effectLst/>
            </p:spPr>
            <p:txBody>
              <a:bodyPr wrap="none" lIns="91439" tIns="91439" rIns="91439" bIns="91439" numCol="1" anchor="t">
                <a:spAutoFit/>
              </a:bodyPr>
              <a:lstStyle>
                <a:lvl1pPr algn="l" defTabSz="1828800">
                  <a:defRPr sz="3600">
                    <a:solidFill>
                      <a:srgbClr val="333333"/>
                    </a:solidFill>
                    <a:latin typeface="Arial" panose="020B0604020202020204"/>
                    <a:ea typeface="Arial" panose="020B0604020202020204"/>
                    <a:cs typeface="Arial" panose="020B0604020202020204"/>
                    <a:sym typeface="Arial" panose="020B0604020202020204"/>
                  </a:defRPr>
                </a:lvl1pPr>
              </a:lstStyle>
              <a:p>
                <a:r>
                  <a:t>Exon A</a:t>
                </a:r>
              </a:p>
            </p:txBody>
          </p:sp>
          <p:sp>
            <p:nvSpPr>
              <p:cNvPr id="424" name="Exon B"/>
              <p:cNvSpPr/>
              <p:nvPr/>
            </p:nvSpPr>
            <p:spPr>
              <a:xfrm>
                <a:off x="5882640" y="0"/>
                <a:ext cx="1270001" cy="1270000"/>
              </a:xfrm>
              <a:prstGeom prst="line">
                <a:avLst/>
              </a:prstGeom>
              <a:noFill/>
              <a:ln w="12700" cap="flat">
                <a:noFill/>
                <a:miter lim="400000"/>
              </a:ln>
              <a:effectLst/>
            </p:spPr>
            <p:txBody>
              <a:bodyPr wrap="none" lIns="91439" tIns="91439" rIns="91439" bIns="91439" numCol="1" anchor="t">
                <a:spAutoFit/>
              </a:bodyPr>
              <a:lstStyle>
                <a:lvl1pPr algn="l" defTabSz="1828800">
                  <a:defRPr sz="3600">
                    <a:solidFill>
                      <a:srgbClr val="333333"/>
                    </a:solidFill>
                    <a:latin typeface="Arial" panose="020B0604020202020204"/>
                    <a:ea typeface="Arial" panose="020B0604020202020204"/>
                    <a:cs typeface="Arial" panose="020B0604020202020204"/>
                    <a:sym typeface="Arial" panose="020B0604020202020204"/>
                  </a:defRPr>
                </a:lvl1pPr>
              </a:lstStyle>
              <a:p>
                <a:r>
                  <a:t>Exon B</a:t>
                </a:r>
              </a:p>
            </p:txBody>
          </p:sp>
          <p:sp>
            <p:nvSpPr>
              <p:cNvPr id="425" name="chromosome…"/>
              <p:cNvSpPr/>
              <p:nvPr/>
            </p:nvSpPr>
            <p:spPr>
              <a:xfrm>
                <a:off x="13856811" y="584200"/>
                <a:ext cx="1270001" cy="1270000"/>
              </a:xfrm>
              <a:prstGeom prst="line">
                <a:avLst/>
              </a:prstGeom>
              <a:noFill/>
              <a:ln w="12700" cap="flat">
                <a:noFill/>
                <a:miter lim="400000"/>
              </a:ln>
              <a:effectLst/>
            </p:spPr>
            <p:txBody>
              <a:bodyPr wrap="none" lIns="91439" tIns="91439" rIns="91439" bIns="91439" numCol="1" anchor="t">
                <a:spAutoFit/>
              </a:bodyPr>
              <a:lstStyle/>
              <a:p>
                <a:pPr algn="l" defTabSz="1828800">
                  <a:defRPr sz="3600">
                    <a:solidFill>
                      <a:srgbClr val="333333"/>
                    </a:solidFill>
                    <a:latin typeface="Arial" panose="020B0604020202020204"/>
                    <a:ea typeface="Arial" panose="020B0604020202020204"/>
                    <a:cs typeface="Arial" panose="020B0604020202020204"/>
                    <a:sym typeface="Arial" panose="020B0604020202020204"/>
                  </a:defRPr>
                </a:pPr>
                <a:r>
                  <a:t>chromosome</a:t>
                </a:r>
              </a:p>
              <a:p>
                <a:pPr defTabSz="1828800">
                  <a:defRPr sz="3600">
                    <a:solidFill>
                      <a:srgbClr val="333333"/>
                    </a:solidFill>
                    <a:latin typeface="Arial" panose="020B0604020202020204"/>
                    <a:ea typeface="Arial" panose="020B0604020202020204"/>
                    <a:cs typeface="Arial" panose="020B0604020202020204"/>
                    <a:sym typeface="Arial" panose="020B0604020202020204"/>
                  </a:defRPr>
                </a:pPr>
                <a:r>
                  <a:t>level</a:t>
                </a:r>
              </a:p>
            </p:txBody>
          </p:sp>
          <p:sp>
            <p:nvSpPr>
              <p:cNvPr id="426" name="Rectangle"/>
              <p:cNvSpPr/>
              <p:nvPr/>
            </p:nvSpPr>
            <p:spPr>
              <a:xfrm>
                <a:off x="10058400" y="762000"/>
                <a:ext cx="2895600" cy="304800"/>
              </a:xfrm>
              <a:prstGeom prst="rect">
                <a:avLst/>
              </a:prstGeom>
              <a:solidFill>
                <a:srgbClr val="AD5C0A"/>
              </a:solidFill>
              <a:ln w="12700" cap="flat">
                <a:solidFill>
                  <a:srgbClr val="333333"/>
                </a:solidFill>
                <a:prstDash val="solid"/>
                <a:round/>
              </a:ln>
              <a:effectLst/>
            </p:spPr>
            <p:txBody>
              <a:bodyPr wrap="square" lIns="91439" tIns="91439" rIns="91439" bIns="91439" numCol="1" anchor="t">
                <a:noAutofit/>
              </a:bodyPr>
              <a:lstStyle/>
              <a:p>
                <a:pPr algn="l" defTabSz="1828800">
                  <a:defRPr sz="36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27" name="Square"/>
              <p:cNvSpPr/>
              <p:nvPr/>
            </p:nvSpPr>
            <p:spPr>
              <a:xfrm>
                <a:off x="8839200" y="762000"/>
                <a:ext cx="304800" cy="304800"/>
              </a:xfrm>
              <a:prstGeom prst="rect">
                <a:avLst/>
              </a:prstGeom>
              <a:solidFill>
                <a:srgbClr val="7030A0"/>
              </a:solidFill>
              <a:ln w="12700" cap="flat">
                <a:solidFill>
                  <a:srgbClr val="333333"/>
                </a:solidFill>
                <a:prstDash val="solid"/>
                <a:round/>
              </a:ln>
              <a:effectLst/>
            </p:spPr>
            <p:txBody>
              <a:bodyPr wrap="square" lIns="91439" tIns="91439" rIns="91439" bIns="91439" numCol="1" anchor="t">
                <a:noAutofit/>
              </a:bodyPr>
              <a:lstStyle/>
              <a:p>
                <a:pPr algn="l" defTabSz="1828800">
                  <a:defRPr sz="3600" b="0">
                    <a:solidFill>
                      <a:srgbClr val="333333"/>
                    </a:solidFill>
                    <a:latin typeface="Arial" panose="020B0604020202020204"/>
                    <a:ea typeface="Arial" panose="020B0604020202020204"/>
                    <a:cs typeface="Arial" panose="020B0604020202020204"/>
                    <a:sym typeface="Arial" panose="020B0604020202020204"/>
                  </a:defRPr>
                </a:pPr>
                <a:endParaRPr/>
              </a:p>
            </p:txBody>
          </p:sp>
          <p:sp>
            <p:nvSpPr>
              <p:cNvPr id="428" name="Exon C"/>
              <p:cNvSpPr/>
              <p:nvPr/>
            </p:nvSpPr>
            <p:spPr>
              <a:xfrm>
                <a:off x="8168640" y="0"/>
                <a:ext cx="1270001" cy="1270000"/>
              </a:xfrm>
              <a:prstGeom prst="line">
                <a:avLst/>
              </a:prstGeom>
              <a:noFill/>
              <a:ln w="12700" cap="flat">
                <a:noFill/>
                <a:miter lim="400000"/>
              </a:ln>
              <a:effectLst/>
            </p:spPr>
            <p:txBody>
              <a:bodyPr wrap="none" lIns="91439" tIns="91439" rIns="91439" bIns="91439" numCol="1" anchor="t">
                <a:spAutoFit/>
              </a:bodyPr>
              <a:lstStyle>
                <a:lvl1pPr algn="l" defTabSz="1828800">
                  <a:defRPr sz="3600">
                    <a:solidFill>
                      <a:srgbClr val="333333"/>
                    </a:solidFill>
                    <a:latin typeface="Arial" panose="020B0604020202020204"/>
                    <a:ea typeface="Arial" panose="020B0604020202020204"/>
                    <a:cs typeface="Arial" panose="020B0604020202020204"/>
                    <a:sym typeface="Arial" panose="020B0604020202020204"/>
                  </a:defRPr>
                </a:lvl1pPr>
              </a:lstStyle>
              <a:p>
                <a:r>
                  <a:t>Exon C</a:t>
                </a:r>
              </a:p>
            </p:txBody>
          </p:sp>
          <p:sp>
            <p:nvSpPr>
              <p:cNvPr id="429" name="Exon D"/>
              <p:cNvSpPr/>
              <p:nvPr/>
            </p:nvSpPr>
            <p:spPr>
              <a:xfrm>
                <a:off x="10759440" y="0"/>
                <a:ext cx="1270001" cy="1270000"/>
              </a:xfrm>
              <a:prstGeom prst="line">
                <a:avLst/>
              </a:prstGeom>
              <a:noFill/>
              <a:ln w="12700" cap="flat">
                <a:noFill/>
                <a:miter lim="400000"/>
              </a:ln>
              <a:effectLst/>
            </p:spPr>
            <p:txBody>
              <a:bodyPr wrap="none" lIns="91439" tIns="91439" rIns="91439" bIns="91439" numCol="1" anchor="t">
                <a:spAutoFit/>
              </a:bodyPr>
              <a:lstStyle>
                <a:lvl1pPr algn="l" defTabSz="1828800">
                  <a:defRPr sz="3600">
                    <a:solidFill>
                      <a:srgbClr val="333333"/>
                    </a:solidFill>
                    <a:latin typeface="Arial" panose="020B0604020202020204"/>
                    <a:ea typeface="Arial" panose="020B0604020202020204"/>
                    <a:cs typeface="Arial" panose="020B0604020202020204"/>
                    <a:sym typeface="Arial" panose="020B0604020202020204"/>
                  </a:defRPr>
                </a:lvl1pPr>
              </a:lstStyle>
              <a:p>
                <a:r>
                  <a:t>Exon D</a:t>
                </a:r>
              </a:p>
            </p:txBody>
          </p:sp>
        </p:grpSp>
      </p:grpSp>
      <p:graphicFrame>
        <p:nvGraphicFramePr>
          <p:cNvPr id="432" name="Table 1-1"/>
          <p:cNvGraphicFramePr/>
          <p:nvPr/>
        </p:nvGraphicFramePr>
        <p:xfrm>
          <a:off x="2703768" y="9823598"/>
          <a:ext cx="9105900" cy="2688378"/>
        </p:xfrm>
        <a:graphic>
          <a:graphicData uri="http://schemas.openxmlformats.org/drawingml/2006/table">
            <a:tbl>
              <a:tblPr firstRow="1" bandRow="1">
                <a:tableStyleId>{4C3C2611-4C71-4FC5-86AE-919BDF0F9419}</a:tableStyleId>
              </a:tblPr>
              <a:tblGrid>
                <a:gridCol w="9105900">
                  <a:extLst>
                    <a:ext uri="{9D8B030D-6E8A-4147-A177-3AD203B41FA5}">
                      <a16:colId xmlns:a16="http://schemas.microsoft.com/office/drawing/2014/main" val="20000"/>
                    </a:ext>
                  </a:extLst>
                </a:gridCol>
              </a:tblGrid>
              <a:tr h="777927">
                <a:tc>
                  <a:txBody>
                    <a:bodyPr/>
                    <a:lstStyle/>
                    <a:p>
                      <a:pPr defTabSz="914400">
                        <a:defRPr sz="1800" b="0">
                          <a:solidFill>
                            <a:srgbClr val="000000"/>
                          </a:solidFill>
                        </a:defRPr>
                      </a:pPr>
                      <a:r>
                        <a:rPr sz="4000" b="1">
                          <a:solidFill>
                            <a:srgbClr val="FFFFFF"/>
                          </a:solidFill>
                          <a:latin typeface="Times New Roman" panose="02020603050405020304"/>
                          <a:ea typeface="Times New Roman" panose="02020603050405020304"/>
                          <a:cs typeface="Times New Roman" panose="02020603050405020304"/>
                          <a:sym typeface="Times New Roman" panose="02020603050405020304"/>
                        </a:rPr>
                        <a:t>Determine expression level?</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solidFill>
                      <a:srgbClr val="054109"/>
                    </a:solidFill>
                  </a:tcPr>
                </a:tc>
                <a:extLst>
                  <a:ext uri="{0D108BD9-81ED-4DB2-BD59-A6C34878D82A}">
                    <a16:rowId xmlns:a16="http://schemas.microsoft.com/office/drawing/2014/main" val="10000"/>
                  </a:ext>
                </a:extLst>
              </a:tr>
              <a:tr h="1910451">
                <a:tc>
                  <a:txBody>
                    <a:bodyPr/>
                    <a:lstStyle/>
                    <a:p>
                      <a:pPr defTabSz="914400">
                        <a:defRPr sz="1800"/>
                      </a:pPr>
                      <a:r>
                        <a:rPr sz="3600" b="1" dirty="0" err="1">
                          <a:solidFill>
                            <a:srgbClr val="0B5D18"/>
                          </a:solidFill>
                          <a:latin typeface="Arial" panose="020B0604020202020204"/>
                          <a:ea typeface="Arial" panose="020B0604020202020204"/>
                          <a:cs typeface="Arial" panose="020B0604020202020204"/>
                          <a:sym typeface="Arial" panose="020B0604020202020204"/>
                        </a:rPr>
                        <a:t>Bowtie、BWA</a:t>
                      </a:r>
                      <a:endParaRPr sz="3600" b="1" dirty="0">
                        <a:solidFill>
                          <a:srgbClr val="0B5D18"/>
                        </a:solidFill>
                        <a:latin typeface="Arial" panose="020B0604020202020204"/>
                        <a:ea typeface="Arial" panose="020B0604020202020204"/>
                        <a:cs typeface="Arial" panose="020B0604020202020204"/>
                        <a:sym typeface="Arial" panose="020B0604020202020204"/>
                      </a:endParaRPr>
                    </a:p>
                  </a:txBody>
                  <a:tcPr marL="50800" marR="50800" marT="50800" marB="50800" anchor="ctr" horzOverflow="overflow">
                    <a:lnL w="12700">
                      <a:solidFill>
                        <a:srgbClr val="000000"/>
                      </a:solidFill>
                      <a:miter lim="400000"/>
                    </a:lnL>
                    <a:lnR w="12700">
                      <a:solidFill>
                        <a:srgbClr val="000000"/>
                      </a:solidFill>
                      <a:miter lim="400000"/>
                    </a:lnR>
                    <a:lnB w="12700">
                      <a:solidFill>
                        <a:srgbClr val="000000"/>
                      </a:solidFill>
                      <a:miter lim="400000"/>
                    </a:lnB>
                  </a:tcPr>
                </a:tc>
                <a:extLst>
                  <a:ext uri="{0D108BD9-81ED-4DB2-BD59-A6C34878D82A}">
                    <a16:rowId xmlns:a16="http://schemas.microsoft.com/office/drawing/2014/main" val="10001"/>
                  </a:ext>
                </a:extLst>
              </a:tr>
            </a:tbl>
          </a:graphicData>
        </a:graphic>
      </p:graphicFrame>
      <p:graphicFrame>
        <p:nvGraphicFramePr>
          <p:cNvPr id="433" name="Table 1-1-1"/>
          <p:cNvGraphicFramePr/>
          <p:nvPr>
            <p:custDataLst>
              <p:tags r:id="rId1"/>
            </p:custDataLst>
          </p:nvPr>
        </p:nvGraphicFramePr>
        <p:xfrm>
          <a:off x="12571730" y="9823450"/>
          <a:ext cx="9109075" cy="2741930"/>
        </p:xfrm>
        <a:graphic>
          <a:graphicData uri="http://schemas.openxmlformats.org/drawingml/2006/table">
            <a:tbl>
              <a:tblPr firstRow="1" bandRow="1">
                <a:tableStyleId>{4C3C2611-4C71-4FC5-86AE-919BDF0F9419}</a:tableStyleId>
              </a:tblPr>
              <a:tblGrid>
                <a:gridCol w="9109075">
                  <a:extLst>
                    <a:ext uri="{9D8B030D-6E8A-4147-A177-3AD203B41FA5}">
                      <a16:colId xmlns:a16="http://schemas.microsoft.com/office/drawing/2014/main" val="20000"/>
                    </a:ext>
                  </a:extLst>
                </a:gridCol>
              </a:tblGrid>
              <a:tr h="1320800">
                <a:tc>
                  <a:txBody>
                    <a:bodyPr/>
                    <a:lstStyle/>
                    <a:p>
                      <a:pPr defTabSz="914400">
                        <a:defRPr sz="1800" b="0">
                          <a:solidFill>
                            <a:srgbClr val="000000"/>
                          </a:solidFill>
                        </a:defRPr>
                      </a:pPr>
                      <a:r>
                        <a:rPr sz="4000" b="1">
                          <a:solidFill>
                            <a:srgbClr val="FFFFFF"/>
                          </a:solidFill>
                          <a:latin typeface="Times New Roman" panose="02020603050405020304"/>
                          <a:ea typeface="Times New Roman" panose="02020603050405020304"/>
                          <a:cs typeface="Times New Roman" panose="02020603050405020304"/>
                          <a:sym typeface="Times New Roman" panose="02020603050405020304"/>
                        </a:rPr>
                        <a:t>Looking for novel transcripts? Detecting alternative RNA splicing?</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solidFill>
                      <a:srgbClr val="054109"/>
                    </a:solidFill>
                  </a:tcPr>
                </a:tc>
                <a:extLst>
                  <a:ext uri="{0D108BD9-81ED-4DB2-BD59-A6C34878D82A}">
                    <a16:rowId xmlns:a16="http://schemas.microsoft.com/office/drawing/2014/main" val="10000"/>
                  </a:ext>
                </a:extLst>
              </a:tr>
              <a:tr h="1421130">
                <a:tc>
                  <a:txBody>
                    <a:bodyPr/>
                    <a:lstStyle/>
                    <a:p>
                      <a:pPr defTabSz="914400">
                        <a:defRPr sz="1800"/>
                      </a:pPr>
                      <a:r>
                        <a:rPr sz="3600" b="1">
                          <a:solidFill>
                            <a:srgbClr val="0B5D18"/>
                          </a:solidFill>
                          <a:latin typeface="Arial" panose="020B0604020202020204"/>
                          <a:ea typeface="Arial" panose="020B0604020202020204"/>
                          <a:cs typeface="Arial" panose="020B0604020202020204"/>
                          <a:sym typeface="Arial" panose="020B0604020202020204"/>
                        </a:rPr>
                        <a:t>TopHat、HISAT2、STAR</a:t>
                      </a:r>
                    </a:p>
                  </a:txBody>
                  <a:tcPr marL="50800" marR="50800" marT="50800" marB="50800" anchor="ctr" horzOverflow="overflow">
                    <a:lnL w="12700">
                      <a:solidFill>
                        <a:srgbClr val="000000"/>
                      </a:solidFill>
                      <a:miter lim="400000"/>
                    </a:lnL>
                    <a:lnR w="12700">
                      <a:solidFill>
                        <a:srgbClr val="000000"/>
                      </a:solidFill>
                      <a:miter lim="400000"/>
                    </a:lnR>
                    <a:lnB w="12700">
                      <a:solidFill>
                        <a:srgbClr val="000000"/>
                      </a:solidFill>
                      <a:miter lim="400000"/>
                    </a:lnB>
                  </a:tcPr>
                </a:tc>
                <a:extLst>
                  <a:ext uri="{0D108BD9-81ED-4DB2-BD59-A6C34878D82A}">
                    <a16:rowId xmlns:a16="http://schemas.microsoft.com/office/drawing/2014/main" val="10001"/>
                  </a:ext>
                </a:extLst>
              </a:tr>
            </a:tbl>
          </a:graphicData>
        </a:graphic>
      </p:graphicFrame>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https://wiki2.org/en/List_of_sequence_alignment_software#Short-read_sequence_alignment"/>
          <p:cNvSpPr txBox="1">
            <a:spLocks noGrp="1"/>
          </p:cNvSpPr>
          <p:nvPr>
            <p:ph type="body" sz="quarter" idx="1"/>
          </p:nvPr>
        </p:nvSpPr>
        <p:spPr>
          <a:xfrm>
            <a:off x="2032000" y="11604936"/>
            <a:ext cx="20320000" cy="1027562"/>
          </a:xfrm>
          <a:prstGeom prst="rect">
            <a:avLst/>
          </a:prstGeom>
        </p:spPr>
        <p:txBody>
          <a:bodyPr/>
          <a:lstStyle>
            <a:lvl1pPr marL="519430" indent="-519430" defTabSz="698500">
              <a:spcBef>
                <a:spcPts val="2600"/>
              </a:spcBef>
              <a:buChar char="•"/>
              <a:defRPr sz="3740"/>
            </a:lvl1pPr>
          </a:lstStyle>
          <a:p>
            <a:r>
              <a:t>https://wiki2.org/en/List_of_sequence_alignment_software#Short-read_sequence_alignment</a:t>
            </a:r>
          </a:p>
        </p:txBody>
      </p:sp>
      <p:sp>
        <p:nvSpPr>
          <p:cNvPr id="438" name="常用的短片段序列回帖工具"/>
          <p:cNvSpPr txBox="1">
            <a:spLocks noGrp="1"/>
          </p:cNvSpPr>
          <p:nvPr>
            <p:ph type="title"/>
          </p:nvPr>
        </p:nvSpPr>
        <p:spPr>
          <a:prstGeom prst="rect">
            <a:avLst/>
          </a:prstGeom>
        </p:spPr>
        <p:txBody>
          <a:bodyPr/>
          <a:lstStyle/>
          <a:p>
            <a:pPr algn="l"/>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4.1. </a:t>
            </a:r>
            <a:r>
              <a:rPr lang="en-US" dirty="0">
                <a:ea typeface="微软雅黑" panose="020B0503020204020204" charset="-122"/>
                <a:sym typeface="+mn-ea"/>
              </a:rPr>
              <a:t>Mapping</a:t>
            </a:r>
            <a:r>
              <a:rPr lang="zh-CN" altLang="en-US" dirty="0">
                <a:ea typeface="微软雅黑" panose="020B0503020204020204" charset="-122"/>
                <a:sym typeface="+mn-ea"/>
              </a:rPr>
              <a:t> </a:t>
            </a:r>
            <a:r>
              <a:rPr dirty="0">
                <a:ea typeface="微软雅黑" panose="020B0503020204020204" charset="-122"/>
                <a:sym typeface="+mn-ea"/>
              </a:rPr>
              <a:t>tool</a:t>
            </a:r>
            <a:r>
              <a:rPr lang="en-US" dirty="0">
                <a:ea typeface="微软雅黑" panose="020B0503020204020204" charset="-122"/>
                <a:sym typeface="+mn-ea"/>
              </a:rPr>
              <a:t>s</a:t>
            </a:r>
            <a:endParaRPr lang="en-US" dirty="0">
              <a:ea typeface="微软雅黑" panose="020B0503020204020204" charset="-122"/>
            </a:endParaRPr>
          </a:p>
        </p:txBody>
      </p:sp>
      <p:sp>
        <p:nvSpPr>
          <p:cNvPr id="439" name="Slide Number"/>
          <p:cNvSpPr txBox="1">
            <a:spLocks noGrp="1"/>
          </p:cNvSpPr>
          <p:nvPr>
            <p:ph type="sldNum" sz="quarter" idx="2"/>
          </p:nvPr>
        </p:nvSpPr>
        <p:spPr>
          <a:prstGeom prst="rect">
            <a:avLst/>
          </a:prstGeom>
        </p:spPr>
        <p:txBody>
          <a:bodyPr/>
          <a:lstStyle/>
          <a:p>
            <a:fld id="{86CB4B4D-7CA3-9044-876B-883B54F8677D}" type="slidenum">
              <a:rPr/>
              <a:t>19</a:t>
            </a:fld>
            <a:endParaRPr/>
          </a:p>
        </p:txBody>
      </p:sp>
      <p:pic>
        <p:nvPicPr>
          <p:cNvPr id="440" name="Picture 3.png" descr="Picture 3.png"/>
          <p:cNvPicPr>
            <a:picLocks noChangeAspect="1"/>
          </p:cNvPicPr>
          <p:nvPr/>
        </p:nvPicPr>
        <p:blipFill>
          <a:blip r:embed="rId3"/>
          <a:srcRect l="471" r="1023"/>
          <a:stretch>
            <a:fillRect/>
          </a:stretch>
        </p:blipFill>
        <p:spPr>
          <a:xfrm>
            <a:off x="4993084" y="2607655"/>
            <a:ext cx="14397807" cy="6754460"/>
          </a:xfrm>
          <a:prstGeom prst="rect">
            <a:avLst/>
          </a:prstGeom>
          <a:ln w="12700">
            <a:miter lim="400000"/>
            <a:headEnd/>
            <a:tailEnd/>
          </a:ln>
        </p:spPr>
      </p:pic>
      <p:graphicFrame>
        <p:nvGraphicFramePr>
          <p:cNvPr id="441" name="Table 1"/>
          <p:cNvGraphicFramePr/>
          <p:nvPr/>
        </p:nvGraphicFramePr>
        <p:xfrm>
          <a:off x="5048250" y="9522488"/>
          <a:ext cx="14287498" cy="1585854"/>
        </p:xfrm>
        <a:graphic>
          <a:graphicData uri="http://schemas.openxmlformats.org/drawingml/2006/table">
            <a:tbl>
              <a:tblPr firstRow="1" firstCol="1">
                <a:tableStyleId>{33BA23B1-9221-436E-865A-0063620EA4FD}</a:tableStyleId>
              </a:tblPr>
              <a:tblGrid>
                <a:gridCol w="1786581">
                  <a:extLst>
                    <a:ext uri="{9D8B030D-6E8A-4147-A177-3AD203B41FA5}">
                      <a16:colId xmlns:a16="http://schemas.microsoft.com/office/drawing/2014/main" val="20000"/>
                    </a:ext>
                  </a:extLst>
                </a:gridCol>
                <a:gridCol w="2268041">
                  <a:extLst>
                    <a:ext uri="{9D8B030D-6E8A-4147-A177-3AD203B41FA5}">
                      <a16:colId xmlns:a16="http://schemas.microsoft.com/office/drawing/2014/main" val="20001"/>
                    </a:ext>
                  </a:extLst>
                </a:gridCol>
                <a:gridCol w="1714873">
                  <a:extLst>
                    <a:ext uri="{9D8B030D-6E8A-4147-A177-3AD203B41FA5}">
                      <a16:colId xmlns:a16="http://schemas.microsoft.com/office/drawing/2014/main" val="20002"/>
                    </a:ext>
                  </a:extLst>
                </a:gridCol>
                <a:gridCol w="2026310">
                  <a:extLst>
                    <a:ext uri="{9D8B030D-6E8A-4147-A177-3AD203B41FA5}">
                      <a16:colId xmlns:a16="http://schemas.microsoft.com/office/drawing/2014/main" val="20003"/>
                    </a:ext>
                  </a:extLst>
                </a:gridCol>
                <a:gridCol w="2167319">
                  <a:extLst>
                    <a:ext uri="{9D8B030D-6E8A-4147-A177-3AD203B41FA5}">
                      <a16:colId xmlns:a16="http://schemas.microsoft.com/office/drawing/2014/main" val="20004"/>
                    </a:ext>
                  </a:extLst>
                </a:gridCol>
                <a:gridCol w="4324374">
                  <a:extLst>
                    <a:ext uri="{9D8B030D-6E8A-4147-A177-3AD203B41FA5}">
                      <a16:colId xmlns:a16="http://schemas.microsoft.com/office/drawing/2014/main" val="20005"/>
                    </a:ext>
                  </a:extLst>
                </a:gridCol>
              </a:tblGrid>
              <a:tr h="792927">
                <a:tc>
                  <a:txBody>
                    <a:bodyPr/>
                    <a:lstStyle/>
                    <a:p>
                      <a:pPr defTabSz="914400">
                        <a:defRPr sz="1800" b="0">
                          <a:solidFill>
                            <a:srgbClr val="000000"/>
                          </a:solidFill>
                        </a:defRPr>
                      </a:pPr>
                      <a:r>
                        <a:rPr sz="2500" b="1">
                          <a:solidFill>
                            <a:srgbClr val="E93D20"/>
                          </a:solidFill>
                          <a:latin typeface="Helvetica" panose="020B0604020202020204"/>
                          <a:ea typeface="Helvetica" panose="020B0604020202020204"/>
                          <a:cs typeface="Helvetica" panose="020B0604020202020204"/>
                          <a:sym typeface="Helvetica" panose="020B0604020202020204"/>
                        </a:rPr>
                        <a:t>STAR</a:t>
                      </a:r>
                    </a:p>
                  </a:txBody>
                  <a:tcPr marL="50800" marR="50800" marT="50800" marB="50800" anchor="ctr" horzOverflow="overflow">
                    <a:lnL w="88900">
                      <a:solidFill>
                        <a:srgbClr val="000000"/>
                      </a:solidFill>
                      <a:miter lim="400000"/>
                    </a:lnL>
                    <a:lnR w="12700">
                      <a:solidFill>
                        <a:srgbClr val="000000"/>
                      </a:solidFill>
                      <a:miter lim="400000"/>
                    </a:lnR>
                    <a:lnT w="88900">
                      <a:solidFill>
                        <a:srgbClr val="000000"/>
                      </a:solidFill>
                      <a:miter lim="400000"/>
                    </a:lnT>
                    <a:lnB w="12700">
                      <a:solidFill>
                        <a:srgbClr val="000000"/>
                      </a:solidFill>
                      <a:miter lim="400000"/>
                    </a:lnB>
                    <a:solidFill>
                      <a:srgbClr val="FFFFFF"/>
                    </a:solidFill>
                  </a:tcPr>
                </a:tc>
                <a:tc>
                  <a:txBody>
                    <a:bodyPr/>
                    <a:lstStyle/>
                    <a:p>
                      <a:pPr defTabSz="914400">
                        <a:defRPr sz="1800" b="0">
                          <a:solidFill>
                            <a:srgbClr val="000000"/>
                          </a:solidFill>
                        </a:defRPr>
                      </a:pPr>
                      <a:r>
                        <a:rPr sz="2500" b="1">
                          <a:solidFill>
                            <a:srgbClr val="E93D20"/>
                          </a:solidFill>
                          <a:latin typeface="Helvetica" panose="020B0604020202020204"/>
                          <a:ea typeface="Helvetica" panose="020B0604020202020204"/>
                          <a:cs typeface="Helvetica" panose="020B0604020202020204"/>
                          <a:sym typeface="Helvetica" panose="020B0604020202020204"/>
                        </a:rPr>
                        <a:t>—</a:t>
                      </a:r>
                    </a:p>
                  </a:txBody>
                  <a:tcPr marL="50800" marR="50800" marT="50800" marB="50800" anchor="ctr" horzOverflow="overflow">
                    <a:lnL w="12700">
                      <a:solidFill>
                        <a:srgbClr val="000000"/>
                      </a:solidFill>
                      <a:miter lim="400000"/>
                    </a:lnL>
                    <a:lnR w="12700">
                      <a:solidFill>
                        <a:srgbClr val="000000"/>
                      </a:solidFill>
                      <a:miter lim="400000"/>
                    </a:lnR>
                    <a:lnT w="88900">
                      <a:solidFill>
                        <a:srgbClr val="000000"/>
                      </a:solidFill>
                      <a:miter lim="400000"/>
                    </a:lnT>
                    <a:lnB w="12700">
                      <a:solidFill>
                        <a:srgbClr val="000000"/>
                      </a:solidFill>
                      <a:miter lim="400000"/>
                    </a:lnB>
                    <a:solidFill>
                      <a:srgbClr val="FFFFFF"/>
                    </a:solidFill>
                  </a:tcPr>
                </a:tc>
                <a:tc>
                  <a:txBody>
                    <a:bodyPr/>
                    <a:lstStyle/>
                    <a:p>
                      <a:pPr defTabSz="914400">
                        <a:defRPr sz="1800" b="0">
                          <a:solidFill>
                            <a:srgbClr val="000000"/>
                          </a:solidFill>
                        </a:defRPr>
                      </a:pPr>
                      <a:r>
                        <a:rPr sz="2500" b="1">
                          <a:solidFill>
                            <a:srgbClr val="E93D20"/>
                          </a:solidFill>
                          <a:latin typeface="Helvetica" panose="020B0604020202020204"/>
                          <a:ea typeface="Helvetica" panose="020B0604020202020204"/>
                          <a:cs typeface="Helvetica" panose="020B0604020202020204"/>
                          <a:sym typeface="Helvetica" panose="020B0604020202020204"/>
                        </a:rPr>
                        <a:t>—</a:t>
                      </a:r>
                    </a:p>
                  </a:txBody>
                  <a:tcPr marL="50800" marR="50800" marT="50800" marB="50800" anchor="ctr" horzOverflow="overflow">
                    <a:lnL w="12700">
                      <a:solidFill>
                        <a:srgbClr val="000000"/>
                      </a:solidFill>
                      <a:miter lim="400000"/>
                    </a:lnL>
                    <a:lnR w="12700">
                      <a:solidFill>
                        <a:srgbClr val="000000"/>
                      </a:solidFill>
                      <a:miter lim="400000"/>
                    </a:lnR>
                    <a:lnT w="88900">
                      <a:solidFill>
                        <a:srgbClr val="000000"/>
                      </a:solidFill>
                      <a:miter lim="400000"/>
                    </a:lnT>
                    <a:lnB w="12700">
                      <a:solidFill>
                        <a:srgbClr val="000000"/>
                      </a:solidFill>
                      <a:miter lim="400000"/>
                    </a:lnB>
                    <a:solidFill>
                      <a:srgbClr val="FFFFFF"/>
                    </a:solidFill>
                  </a:tcPr>
                </a:tc>
                <a:tc>
                  <a:txBody>
                    <a:bodyPr/>
                    <a:lstStyle/>
                    <a:p>
                      <a:pPr defTabSz="914400">
                        <a:defRPr sz="1800" b="0">
                          <a:solidFill>
                            <a:srgbClr val="000000"/>
                          </a:solidFill>
                        </a:defRPr>
                      </a:pPr>
                      <a:r>
                        <a:rPr sz="2500" b="1">
                          <a:solidFill>
                            <a:srgbClr val="E93D20"/>
                          </a:solidFill>
                          <a:latin typeface="Helvetica" panose="020B0604020202020204"/>
                          <a:ea typeface="Helvetica" panose="020B0604020202020204"/>
                          <a:cs typeface="Helvetica" panose="020B0604020202020204"/>
                          <a:sym typeface="Helvetica" panose="020B0604020202020204"/>
                        </a:rPr>
                        <a:t>&gt;200</a:t>
                      </a:r>
                    </a:p>
                  </a:txBody>
                  <a:tcPr marL="50800" marR="50800" marT="50800" marB="50800" anchor="ctr" horzOverflow="overflow">
                    <a:lnL w="12700">
                      <a:solidFill>
                        <a:srgbClr val="000000"/>
                      </a:solidFill>
                      <a:miter lim="400000"/>
                    </a:lnL>
                    <a:lnR w="12700">
                      <a:solidFill>
                        <a:srgbClr val="000000"/>
                      </a:solidFill>
                      <a:miter lim="400000"/>
                    </a:lnR>
                    <a:lnT w="88900">
                      <a:solidFill>
                        <a:srgbClr val="000000"/>
                      </a:solidFill>
                      <a:miter lim="400000"/>
                    </a:lnT>
                    <a:lnB w="12700">
                      <a:solidFill>
                        <a:srgbClr val="000000"/>
                      </a:solidFill>
                      <a:miter lim="400000"/>
                    </a:lnB>
                    <a:solidFill>
                      <a:srgbClr val="FFFFFF"/>
                    </a:solidFill>
                  </a:tcPr>
                </a:tc>
                <a:tc>
                  <a:txBody>
                    <a:bodyPr/>
                    <a:lstStyle/>
                    <a:p>
                      <a:pPr defTabSz="914400">
                        <a:defRPr sz="1800" b="0">
                          <a:solidFill>
                            <a:srgbClr val="000000"/>
                          </a:solidFill>
                        </a:defRPr>
                      </a:pPr>
                      <a:r>
                        <a:rPr sz="2500" b="1">
                          <a:solidFill>
                            <a:srgbClr val="E93D20"/>
                          </a:solidFill>
                          <a:latin typeface="Helvetica" panose="020B0604020202020204"/>
                          <a:ea typeface="Helvetica" panose="020B0604020202020204"/>
                          <a:cs typeface="Helvetica" panose="020B0604020202020204"/>
                          <a:sym typeface="Helvetica" panose="020B0604020202020204"/>
                        </a:rPr>
                        <a:t>Y</a:t>
                      </a:r>
                    </a:p>
                  </a:txBody>
                  <a:tcPr marL="50800" marR="50800" marT="50800" marB="50800" anchor="ctr" horzOverflow="overflow">
                    <a:lnL w="12700">
                      <a:solidFill>
                        <a:srgbClr val="000000"/>
                      </a:solidFill>
                      <a:miter lim="400000"/>
                    </a:lnL>
                    <a:lnR w="12700">
                      <a:solidFill>
                        <a:srgbClr val="000000"/>
                      </a:solidFill>
                      <a:miter lim="400000"/>
                    </a:lnR>
                    <a:lnT w="88900">
                      <a:solidFill>
                        <a:srgbClr val="000000"/>
                      </a:solidFill>
                      <a:miter lim="400000"/>
                    </a:lnT>
                    <a:lnB w="12700">
                      <a:solidFill>
                        <a:srgbClr val="000000"/>
                      </a:solidFill>
                      <a:miter lim="400000"/>
                    </a:lnB>
                    <a:solidFill>
                      <a:srgbClr val="FFFFFF"/>
                    </a:solidFill>
                  </a:tcPr>
                </a:tc>
                <a:tc>
                  <a:txBody>
                    <a:bodyPr/>
                    <a:lstStyle/>
                    <a:p>
                      <a:pPr defTabSz="914400">
                        <a:defRPr sz="1800" b="0">
                          <a:solidFill>
                            <a:srgbClr val="000000"/>
                          </a:solidFill>
                        </a:defRPr>
                      </a:pPr>
                      <a:r>
                        <a:rPr sz="2500" b="1">
                          <a:solidFill>
                            <a:srgbClr val="E93D20"/>
                          </a:solidFill>
                          <a:latin typeface="Helvetica" panose="020B0604020202020204"/>
                          <a:ea typeface="Helvetica" panose="020B0604020202020204"/>
                          <a:cs typeface="Helvetica" panose="020B0604020202020204"/>
                          <a:sym typeface="Helvetica" panose="020B0604020202020204"/>
                        </a:rPr>
                        <a:t>A. Dobin （2013）</a:t>
                      </a:r>
                    </a:p>
                  </a:txBody>
                  <a:tcPr marL="50800" marR="50800" marT="50800" marB="50800" anchor="ctr" horzOverflow="overflow">
                    <a:lnL w="12700">
                      <a:solidFill>
                        <a:srgbClr val="000000"/>
                      </a:solidFill>
                      <a:miter lim="400000"/>
                    </a:lnL>
                    <a:lnR w="88900">
                      <a:solidFill>
                        <a:srgbClr val="000000"/>
                      </a:solidFill>
                      <a:miter lim="400000"/>
                    </a:lnR>
                    <a:lnT w="88900">
                      <a:solidFill>
                        <a:srgbClr val="000000"/>
                      </a:solidFill>
                      <a:miter lim="400000"/>
                    </a:lnT>
                    <a:lnB w="12700">
                      <a:solidFill>
                        <a:srgbClr val="000000"/>
                      </a:solidFill>
                      <a:miter lim="400000"/>
                    </a:lnB>
                    <a:solidFill>
                      <a:srgbClr val="FFFFFF"/>
                    </a:solidFill>
                  </a:tcPr>
                </a:tc>
                <a:extLst>
                  <a:ext uri="{0D108BD9-81ED-4DB2-BD59-A6C34878D82A}">
                    <a16:rowId xmlns:a16="http://schemas.microsoft.com/office/drawing/2014/main" val="10000"/>
                  </a:ext>
                </a:extLst>
              </a:tr>
              <a:tr h="792927">
                <a:tc>
                  <a:txBody>
                    <a:bodyPr/>
                    <a:lstStyle/>
                    <a:p>
                      <a:pPr defTabSz="914400">
                        <a:defRPr sz="1800" b="0">
                          <a:solidFill>
                            <a:srgbClr val="000000"/>
                          </a:solidFill>
                        </a:defRPr>
                      </a:pPr>
                      <a:r>
                        <a:rPr sz="2500" b="1">
                          <a:solidFill>
                            <a:srgbClr val="E93D20"/>
                          </a:solidFill>
                          <a:latin typeface="Helvetica" panose="020B0604020202020204"/>
                          <a:ea typeface="Helvetica" panose="020B0604020202020204"/>
                          <a:cs typeface="Helvetica" panose="020B0604020202020204"/>
                          <a:sym typeface="Helvetica" panose="020B0604020202020204"/>
                        </a:rPr>
                        <a:t>HISAT</a:t>
                      </a:r>
                    </a:p>
                  </a:txBody>
                  <a:tcPr marL="50800" marR="50800" marT="50800" marB="50800" anchor="ctr" horzOverflow="overflow">
                    <a:lnL w="88900">
                      <a:solidFill>
                        <a:srgbClr val="000000"/>
                      </a:solidFill>
                      <a:miter lim="400000"/>
                    </a:lnL>
                    <a:lnR w="12700">
                      <a:solidFill>
                        <a:srgbClr val="000000"/>
                      </a:solidFill>
                      <a:miter lim="400000"/>
                    </a:lnR>
                    <a:lnT w="12700">
                      <a:solidFill>
                        <a:srgbClr val="000000"/>
                      </a:solidFill>
                      <a:miter lim="400000"/>
                    </a:lnT>
                    <a:lnB w="88900">
                      <a:solidFill>
                        <a:srgbClr val="000000"/>
                      </a:solidFill>
                      <a:miter lim="400000"/>
                    </a:lnB>
                    <a:solidFill>
                      <a:srgbClr val="FFFFFF"/>
                    </a:solidFill>
                  </a:tcPr>
                </a:tc>
                <a:tc>
                  <a:txBody>
                    <a:bodyPr/>
                    <a:lstStyle/>
                    <a:p>
                      <a:pPr defTabSz="914400">
                        <a:defRPr sz="1800"/>
                      </a:pPr>
                      <a:r>
                        <a:rPr sz="2500" b="1">
                          <a:solidFill>
                            <a:srgbClr val="E93D20"/>
                          </a:solidFill>
                          <a:latin typeface="Helvetica" panose="020B0604020202020204"/>
                          <a:ea typeface="Helvetica" panose="020B0604020202020204"/>
                          <a:cs typeface="Helvetica" panose="020B0604020202020204"/>
                          <a:sym typeface="Helvetica" panose="020B0604020202020204"/>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88900">
                      <a:solidFill>
                        <a:srgbClr val="000000"/>
                      </a:solidFill>
                      <a:miter lim="400000"/>
                    </a:lnB>
                    <a:solidFill>
                      <a:srgbClr val="FFFFFF"/>
                    </a:solidFill>
                  </a:tcPr>
                </a:tc>
                <a:tc>
                  <a:txBody>
                    <a:bodyPr/>
                    <a:lstStyle/>
                    <a:p>
                      <a:pPr defTabSz="914400">
                        <a:defRPr sz="1800"/>
                      </a:pPr>
                      <a:r>
                        <a:rPr sz="2500" b="1">
                          <a:solidFill>
                            <a:srgbClr val="E93D20"/>
                          </a:solidFill>
                          <a:latin typeface="Helvetica" panose="020B0604020202020204"/>
                          <a:ea typeface="Helvetica" panose="020B0604020202020204"/>
                          <a:cs typeface="Helvetica" panose="020B0604020202020204"/>
                          <a:sym typeface="Helvetica" panose="020B0604020202020204"/>
                        </a:rPr>
                        <a:t>—</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88900">
                      <a:solidFill>
                        <a:srgbClr val="000000"/>
                      </a:solidFill>
                      <a:miter lim="400000"/>
                    </a:lnB>
                    <a:solidFill>
                      <a:srgbClr val="FFFFFF"/>
                    </a:solidFill>
                  </a:tcPr>
                </a:tc>
                <a:tc>
                  <a:txBody>
                    <a:bodyPr/>
                    <a:lstStyle/>
                    <a:p>
                      <a:pPr defTabSz="914400">
                        <a:defRPr sz="1800"/>
                      </a:pPr>
                      <a:r>
                        <a:rPr sz="2500" b="1">
                          <a:solidFill>
                            <a:srgbClr val="E93D20"/>
                          </a:solidFill>
                          <a:latin typeface="Helvetica" panose="020B0604020202020204"/>
                          <a:ea typeface="Helvetica" panose="020B0604020202020204"/>
                          <a:cs typeface="Helvetica" panose="020B0604020202020204"/>
                          <a:sym typeface="Helvetica" panose="020B0604020202020204"/>
                        </a:rPr>
                        <a:t>&gt;200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88900">
                      <a:solidFill>
                        <a:srgbClr val="000000"/>
                      </a:solidFill>
                      <a:miter lim="400000"/>
                    </a:lnB>
                    <a:solidFill>
                      <a:srgbClr val="FFFFFF"/>
                    </a:solidFill>
                  </a:tcPr>
                </a:tc>
                <a:tc>
                  <a:txBody>
                    <a:bodyPr/>
                    <a:lstStyle/>
                    <a:p>
                      <a:pPr defTabSz="914400">
                        <a:defRPr sz="1800"/>
                      </a:pPr>
                      <a:r>
                        <a:rPr sz="2500" b="1">
                          <a:solidFill>
                            <a:srgbClr val="E93D20"/>
                          </a:solidFill>
                          <a:latin typeface="Helvetica" panose="020B0604020202020204"/>
                          <a:ea typeface="Helvetica" panose="020B0604020202020204"/>
                          <a:cs typeface="Helvetica" panose="020B0604020202020204"/>
                          <a:sym typeface="Helvetica" panose="020B0604020202020204"/>
                        </a:rPr>
                        <a:t>Y</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88900">
                      <a:solidFill>
                        <a:srgbClr val="000000"/>
                      </a:solidFill>
                      <a:miter lim="400000"/>
                    </a:lnB>
                    <a:solidFill>
                      <a:srgbClr val="FFFFFF"/>
                    </a:solidFill>
                  </a:tcPr>
                </a:tc>
                <a:tc>
                  <a:txBody>
                    <a:bodyPr/>
                    <a:lstStyle/>
                    <a:p>
                      <a:pPr defTabSz="914400">
                        <a:defRPr sz="1800"/>
                      </a:pPr>
                      <a:r>
                        <a:rPr sz="2500" b="1">
                          <a:solidFill>
                            <a:srgbClr val="E93D20"/>
                          </a:solidFill>
                          <a:latin typeface="Helvetica" panose="020B0604020202020204"/>
                          <a:ea typeface="Helvetica" panose="020B0604020202020204"/>
                          <a:cs typeface="Helvetica" panose="020B0604020202020204"/>
                          <a:sym typeface="Helvetica" panose="020B0604020202020204"/>
                        </a:rPr>
                        <a:t>D. Kim (2015)</a:t>
                      </a:r>
                    </a:p>
                  </a:txBody>
                  <a:tcPr marL="50800" marR="50800" marT="50800" marB="50800" anchor="ctr" horzOverflow="overflow">
                    <a:lnL w="12700">
                      <a:solidFill>
                        <a:srgbClr val="000000"/>
                      </a:solidFill>
                      <a:miter lim="400000"/>
                    </a:lnL>
                    <a:lnR w="88900">
                      <a:solidFill>
                        <a:srgbClr val="000000"/>
                      </a:solidFill>
                      <a:miter lim="400000"/>
                    </a:lnR>
                    <a:lnT w="12700">
                      <a:solidFill>
                        <a:srgbClr val="000000"/>
                      </a:solidFill>
                      <a:miter lim="400000"/>
                    </a:lnT>
                    <a:lnB w="88900">
                      <a:solidFill>
                        <a:srgbClr val="000000"/>
                      </a:solidFill>
                      <a:miter lim="400000"/>
                    </a:lnB>
                    <a:solidFill>
                      <a:srgbClr val="FFFFFF"/>
                    </a:solidFill>
                  </a:tcPr>
                </a:tc>
                <a:extLst>
                  <a:ext uri="{0D108BD9-81ED-4DB2-BD59-A6C34878D82A}">
                    <a16:rowId xmlns:a16="http://schemas.microsoft.com/office/drawing/2014/main" val="10001"/>
                  </a:ext>
                </a:extLst>
              </a:tr>
            </a:tbl>
          </a:graphicData>
        </a:graphic>
      </p:graphicFrame>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Experiment Overview…"/>
          <p:cNvSpPr txBox="1">
            <a:spLocks noGrp="1"/>
          </p:cNvSpPr>
          <p:nvPr>
            <p:ph type="body" idx="1"/>
          </p:nvPr>
        </p:nvSpPr>
        <p:spPr>
          <a:prstGeom prst="rect">
            <a:avLst/>
          </a:prstGeom>
        </p:spPr>
        <p:txBody>
          <a:bodyPr/>
          <a:lstStyle/>
          <a:p>
            <a:r>
              <a:rPr dirty="0"/>
              <a:t>Experiment Overview</a:t>
            </a:r>
          </a:p>
          <a:p>
            <a:r>
              <a:rPr dirty="0"/>
              <a:t>Pre-process Pipeline</a:t>
            </a:r>
          </a:p>
          <a:p>
            <a:r>
              <a:rPr dirty="0"/>
              <a:t>Downstream Analysis</a:t>
            </a:r>
          </a:p>
          <a:p>
            <a:r>
              <a:rPr dirty="0"/>
              <a:t>Tricks</a:t>
            </a:r>
          </a:p>
          <a:p>
            <a:r>
              <a:rPr dirty="0"/>
              <a:t>Extension &amp; Limitation</a:t>
            </a:r>
          </a:p>
        </p:txBody>
      </p:sp>
      <p:sp>
        <p:nvSpPr>
          <p:cNvPr id="104" name="Outline"/>
          <p:cNvSpPr txBox="1">
            <a:spLocks noGrp="1"/>
          </p:cNvSpPr>
          <p:nvPr>
            <p:ph type="title"/>
          </p:nvPr>
        </p:nvSpPr>
        <p:spPr>
          <a:prstGeom prst="rect">
            <a:avLst/>
          </a:prstGeom>
        </p:spPr>
        <p:txBody>
          <a:bodyPr/>
          <a:lstStyle/>
          <a:p>
            <a:r>
              <a:t>Outline</a:t>
            </a:r>
          </a:p>
        </p:txBody>
      </p:sp>
      <p:sp>
        <p:nvSpPr>
          <p:cNvPr id="105"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2</a:t>
            </a:fld>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HISAT是一个利用大量覆盖整个基因组的FM索引，从而能够将 RNA-seq 测序片段与基因组进行快速比对的序列回帖工具。"/>
          <p:cNvSpPr txBox="1">
            <a:spLocks noGrp="1"/>
          </p:cNvSpPr>
          <p:nvPr>
            <p:ph type="body" sz="half" idx="1"/>
          </p:nvPr>
        </p:nvSpPr>
        <p:spPr>
          <a:xfrm>
            <a:off x="13062599" y="2472497"/>
            <a:ext cx="9289401" cy="10160001"/>
          </a:xfrm>
          <a:prstGeom prst="rect">
            <a:avLst/>
          </a:prstGeom>
        </p:spPr>
        <p:txBody>
          <a:bodyPr/>
          <a:lstStyle>
            <a:lvl1pPr>
              <a:buChar char="•"/>
            </a:lvl1pPr>
          </a:lstStyle>
          <a:p>
            <a:r>
              <a:t>HISAT is a sequence alignment tool that uses a large number of FM indexes covering the entire genome to quickly align RNA-seq sequencing fragments with the genome.</a:t>
            </a:r>
          </a:p>
        </p:txBody>
      </p:sp>
      <p:sp>
        <p:nvSpPr>
          <p:cNvPr id="454" name="利用 HISAT2进行序列回帖"/>
          <p:cNvSpPr txBox="1">
            <a:spLocks noGrp="1"/>
          </p:cNvSpPr>
          <p:nvPr>
            <p:ph type="title"/>
          </p:nvPr>
        </p:nvSpPr>
        <p:spPr>
          <a:prstGeom prst="rect">
            <a:avLst/>
          </a:prstGeom>
        </p:spPr>
        <p:txBody>
          <a:bodyPr/>
          <a:lstStyle/>
          <a:p>
            <a:pPr algn="l"/>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4.1. </a:t>
            </a:r>
            <a:r>
              <a:rPr lang="en-US" dirty="0">
                <a:ea typeface="微软雅黑" panose="020B0503020204020204" charset="-122"/>
                <a:sym typeface="+mn-ea"/>
              </a:rPr>
              <a:t>Mapping</a:t>
            </a:r>
            <a:r>
              <a:rPr lang="zh-CN" altLang="en-US" dirty="0">
                <a:ea typeface="微软雅黑" panose="020B0503020204020204" charset="-122"/>
                <a:sym typeface="+mn-ea"/>
              </a:rPr>
              <a:t> </a:t>
            </a:r>
            <a:r>
              <a:rPr lang="en-US" altLang="zh-CN" dirty="0">
                <a:ea typeface="微软雅黑" panose="020B0503020204020204" charset="-122"/>
                <a:sym typeface="+mn-ea"/>
              </a:rPr>
              <a:t>u</a:t>
            </a:r>
            <a:r>
              <a:rPr dirty="0">
                <a:ea typeface="微软雅黑" panose="020B0503020204020204" charset="-122"/>
              </a:rPr>
              <a:t>sing HISAT2</a:t>
            </a:r>
          </a:p>
        </p:txBody>
      </p:sp>
      <p:sp>
        <p:nvSpPr>
          <p:cNvPr id="455" name="{Kim, D, et al., Nat Methods, 2015}"/>
          <p:cNvSpPr txBox="1"/>
          <p:nvPr/>
        </p:nvSpPr>
        <p:spPr>
          <a:xfrm>
            <a:off x="9059143" y="10260417"/>
            <a:ext cx="2928046" cy="477695"/>
          </a:xfrm>
          <a:prstGeom prst="rect">
            <a:avLst/>
          </a:prstGeom>
          <a:ln w="12700">
            <a:miter lim="400000"/>
          </a:ln>
        </p:spPr>
        <p:txBody>
          <a:bodyPr wrap="none" lIns="50800" tIns="50800" rIns="50800" bIns="50800" anchor="ctr">
            <a:spAutoFit/>
          </a:bodyPr>
          <a:lstStyle/>
          <a:p>
            <a:pPr marL="12065" algn="l" defTabSz="457200">
              <a:lnSpc>
                <a:spcPts val="3400"/>
              </a:lnSpc>
              <a:defRPr sz="1600" b="0">
                <a:latin typeface="Times New Roman" panose="02020603050405020304"/>
                <a:ea typeface="Times New Roman" panose="02020603050405020304"/>
                <a:cs typeface="Times New Roman" panose="02020603050405020304"/>
                <a:sym typeface="Times New Roman" panose="02020603050405020304"/>
              </a:defRPr>
            </a:pPr>
            <a:r>
              <a:rPr dirty="0"/>
              <a:t>Kim, D, </a:t>
            </a:r>
            <a:r>
              <a:rPr i="1" dirty="0"/>
              <a:t>et al.</a:t>
            </a:r>
            <a:r>
              <a:rPr dirty="0"/>
              <a:t>, Nat Methods, 2015</a:t>
            </a:r>
          </a:p>
        </p:txBody>
      </p:sp>
      <p:sp>
        <p:nvSpPr>
          <p:cNvPr id="456" name="Slide Number"/>
          <p:cNvSpPr txBox="1">
            <a:spLocks noGrp="1"/>
          </p:cNvSpPr>
          <p:nvPr>
            <p:ph type="sldNum" sz="quarter" idx="2"/>
          </p:nvPr>
        </p:nvSpPr>
        <p:spPr>
          <a:prstGeom prst="rect">
            <a:avLst/>
          </a:prstGeom>
        </p:spPr>
        <p:txBody>
          <a:bodyPr/>
          <a:lstStyle/>
          <a:p>
            <a:fld id="{86CB4B4D-7CA3-9044-876B-883B54F8677D}" type="slidenum">
              <a:rPr/>
              <a:t>20</a:t>
            </a:fld>
            <a:endParaRPr/>
          </a:p>
        </p:txBody>
      </p:sp>
      <p:pic>
        <p:nvPicPr>
          <p:cNvPr id="457" name="Screen Shot 2020-02-24 at 3.39.41 PM.png" descr="Screen Shot 2020-02-24 at 3.39.41 PM.png"/>
          <p:cNvPicPr/>
          <p:nvPr/>
        </p:nvPicPr>
        <p:blipFill>
          <a:blip r:embed="rId3"/>
          <a:stretch>
            <a:fillRect/>
          </a:stretch>
        </p:blipFill>
        <p:spPr>
          <a:xfrm>
            <a:off x="990237" y="4834101"/>
            <a:ext cx="11201401" cy="5132244"/>
          </a:xfrm>
          <a:prstGeom prst="rect">
            <a:avLst/>
          </a:prstGeom>
          <a:effectLst>
            <a:outerShdw blurRad="50800" dist="25400" dir="3600000" rotWithShape="0">
              <a:srgbClr val="000000">
                <a:alpha val="70000"/>
              </a:srgbClr>
            </a:outerShdw>
          </a:effectLst>
        </p:spPr>
      </p:pic>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下载"/>
          <p:cNvSpPr txBox="1">
            <a:spLocks noGrp="1"/>
          </p:cNvSpPr>
          <p:nvPr>
            <p:ph type="body" idx="1"/>
          </p:nvPr>
        </p:nvSpPr>
        <p:spPr>
          <a:prstGeom prst="rect">
            <a:avLst/>
          </a:prstGeom>
        </p:spPr>
        <p:txBody>
          <a:bodyPr/>
          <a:lstStyle>
            <a:lvl1pPr>
              <a:buChar char="•"/>
            </a:lvl1pPr>
          </a:lstStyle>
          <a:p>
            <a:r>
              <a:t>下载</a:t>
            </a:r>
          </a:p>
        </p:txBody>
      </p:sp>
      <p:sp>
        <p:nvSpPr>
          <p:cNvPr id="462" name="HISAT2—参考基因组索引"/>
          <p:cNvSpPr txBox="1">
            <a:spLocks noGrp="1"/>
          </p:cNvSpPr>
          <p:nvPr>
            <p:ph type="title"/>
          </p:nvPr>
        </p:nvSpPr>
        <p:spPr>
          <a:prstGeom prst="rect">
            <a:avLst/>
          </a:prstGeom>
        </p:spPr>
        <p:txBody>
          <a:bodyPr/>
          <a:lstStyle/>
          <a:p>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4.2. </a:t>
            </a:r>
            <a:r>
              <a:rPr lang="en-US" dirty="0">
                <a:ea typeface="微软雅黑" panose="020B0503020204020204" charset="-122"/>
                <a:sym typeface="+mn-ea"/>
              </a:rPr>
              <a:t>Mapping</a:t>
            </a:r>
            <a:r>
              <a:rPr lang="zh-CN" altLang="en-US" dirty="0">
                <a:ea typeface="微软雅黑" panose="020B0503020204020204" charset="-122"/>
                <a:sym typeface="+mn-ea"/>
              </a:rPr>
              <a:t> </a:t>
            </a:r>
            <a:r>
              <a:rPr dirty="0">
                <a:ea typeface="微软雅黑" panose="020B0503020204020204" charset="-122"/>
              </a:rPr>
              <a:t>index</a:t>
            </a:r>
          </a:p>
        </p:txBody>
      </p:sp>
      <p:sp>
        <p:nvSpPr>
          <p:cNvPr id="463" name="Slide Number"/>
          <p:cNvSpPr txBox="1">
            <a:spLocks noGrp="1"/>
          </p:cNvSpPr>
          <p:nvPr>
            <p:ph type="sldNum" sz="quarter" idx="2"/>
          </p:nvPr>
        </p:nvSpPr>
        <p:spPr>
          <a:prstGeom prst="rect">
            <a:avLst/>
          </a:prstGeom>
        </p:spPr>
        <p:txBody>
          <a:bodyPr/>
          <a:lstStyle/>
          <a:p>
            <a:fld id="{86CB4B4D-7CA3-9044-876B-883B54F8677D}" type="slidenum">
              <a:rPr/>
              <a:t>21</a:t>
            </a:fld>
            <a:endParaRPr/>
          </a:p>
        </p:txBody>
      </p:sp>
      <p:grpSp>
        <p:nvGrpSpPr>
          <p:cNvPr id="466" name="Screen Shot 2020-02-24 at 3.43.20 PM.png"/>
          <p:cNvGrpSpPr/>
          <p:nvPr/>
        </p:nvGrpSpPr>
        <p:grpSpPr>
          <a:xfrm>
            <a:off x="1390401" y="3539855"/>
            <a:ext cx="9005633" cy="8883303"/>
            <a:chOff x="0" y="0"/>
            <a:chExt cx="9005632" cy="8883301"/>
          </a:xfrm>
        </p:grpSpPr>
        <p:pic>
          <p:nvPicPr>
            <p:cNvPr id="465" name="Screen Shot 2020-02-24 at 3.43.20 PM.png" descr="Screen Shot 2020-02-24 at 3.43.20 PM.png"/>
            <p:cNvPicPr>
              <a:picLocks noChangeAspect="1"/>
            </p:cNvPicPr>
            <p:nvPr/>
          </p:nvPicPr>
          <p:blipFill>
            <a:blip r:embed="rId3"/>
            <a:stretch>
              <a:fillRect/>
            </a:stretch>
          </p:blipFill>
          <p:spPr>
            <a:xfrm>
              <a:off x="139700" y="139700"/>
              <a:ext cx="8726233" cy="8603902"/>
            </a:xfrm>
            <a:prstGeom prst="rect">
              <a:avLst/>
            </a:prstGeom>
            <a:ln>
              <a:noFill/>
            </a:ln>
            <a:effectLst/>
          </p:spPr>
        </p:pic>
        <p:pic>
          <p:nvPicPr>
            <p:cNvPr id="464" name="Screen Shot 2020-02-24 at 3.43.20 PM.png" descr="Screen Shot 2020-02-24 at 3.43.20 PM.png"/>
            <p:cNvPicPr/>
            <p:nvPr/>
          </p:nvPicPr>
          <p:blipFill>
            <a:blip r:embed="rId4"/>
            <a:stretch>
              <a:fillRect/>
            </a:stretch>
          </p:blipFill>
          <p:spPr>
            <a:xfrm>
              <a:off x="0" y="0"/>
              <a:ext cx="9005633" cy="8883302"/>
            </a:xfrm>
            <a:prstGeom prst="rect">
              <a:avLst/>
            </a:prstGeom>
            <a:effectLst/>
          </p:spPr>
        </p:pic>
      </p:grpSp>
      <p:grpSp>
        <p:nvGrpSpPr>
          <p:cNvPr id="470" name="Screen Shot 2020-02-24 at 3.46.26 PM.png"/>
          <p:cNvGrpSpPr/>
          <p:nvPr/>
        </p:nvGrpSpPr>
        <p:grpSpPr>
          <a:xfrm>
            <a:off x="11113482" y="3539855"/>
            <a:ext cx="12509641" cy="8877301"/>
            <a:chOff x="0" y="0"/>
            <a:chExt cx="12509640" cy="8877300"/>
          </a:xfrm>
        </p:grpSpPr>
        <p:pic>
          <p:nvPicPr>
            <p:cNvPr id="469" name="Screen Shot 2020-02-24 at 3.46.26 PM.png" descr="Screen Shot 2020-02-24 at 3.46.26 PM.png"/>
            <p:cNvPicPr>
              <a:picLocks noChangeAspect="1"/>
            </p:cNvPicPr>
            <p:nvPr/>
          </p:nvPicPr>
          <p:blipFill>
            <a:blip r:embed="rId5"/>
            <a:stretch>
              <a:fillRect/>
            </a:stretch>
          </p:blipFill>
          <p:spPr>
            <a:xfrm>
              <a:off x="139700" y="139700"/>
              <a:ext cx="12230241" cy="8597900"/>
            </a:xfrm>
            <a:prstGeom prst="rect">
              <a:avLst/>
            </a:prstGeom>
            <a:ln>
              <a:noFill/>
            </a:ln>
            <a:effectLst/>
          </p:spPr>
        </p:pic>
        <p:pic>
          <p:nvPicPr>
            <p:cNvPr id="468" name="Screen Shot 2020-02-24 at 3.46.26 PM.png" descr="Screen Shot 2020-02-24 at 3.46.26 PM.png"/>
            <p:cNvPicPr/>
            <p:nvPr/>
          </p:nvPicPr>
          <p:blipFill>
            <a:blip r:embed="rId6"/>
            <a:stretch>
              <a:fillRect/>
            </a:stretch>
          </p:blipFill>
          <p:spPr>
            <a:xfrm>
              <a:off x="0" y="0"/>
              <a:ext cx="12509641" cy="8877300"/>
            </a:xfrm>
            <a:prstGeom prst="rect">
              <a:avLst/>
            </a:prstGeom>
            <a:effectLst/>
          </p:spPr>
        </p:pic>
      </p:gr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Screen Shot 2021-12-15 at 2.26.39 PM.png"/>
          <p:cNvGrpSpPr/>
          <p:nvPr/>
        </p:nvGrpSpPr>
        <p:grpSpPr>
          <a:xfrm>
            <a:off x="10537395" y="2872042"/>
            <a:ext cx="24663401" cy="5035000"/>
            <a:chOff x="0" y="0"/>
            <a:chExt cx="24663400" cy="5034998"/>
          </a:xfrm>
        </p:grpSpPr>
        <p:pic>
          <p:nvPicPr>
            <p:cNvPr id="482" name="Screen Shot 2021-12-15 at 2.26.39 PM.png" descr="Screen Shot 2021-12-15 at 2.26.39 PM.png"/>
            <p:cNvPicPr>
              <a:picLocks noChangeAspect="1"/>
            </p:cNvPicPr>
            <p:nvPr/>
          </p:nvPicPr>
          <p:blipFill>
            <a:blip r:embed="rId3"/>
            <a:stretch>
              <a:fillRect/>
            </a:stretch>
          </p:blipFill>
          <p:spPr>
            <a:xfrm>
              <a:off x="139700" y="139700"/>
              <a:ext cx="24384000" cy="4755599"/>
            </a:xfrm>
            <a:prstGeom prst="rect">
              <a:avLst/>
            </a:prstGeom>
            <a:ln>
              <a:noFill/>
            </a:ln>
            <a:effectLst/>
          </p:spPr>
        </p:pic>
        <p:pic>
          <p:nvPicPr>
            <p:cNvPr id="481" name="Screen Shot 2021-12-15 at 2.26.39 PM.png" descr="Screen Shot 2021-12-15 at 2.26.39 PM.png"/>
            <p:cNvPicPr/>
            <p:nvPr/>
          </p:nvPicPr>
          <p:blipFill>
            <a:blip r:embed="rId4"/>
            <a:stretch>
              <a:fillRect/>
            </a:stretch>
          </p:blipFill>
          <p:spPr>
            <a:xfrm>
              <a:off x="0" y="0"/>
              <a:ext cx="24663400" cy="5034999"/>
            </a:xfrm>
            <a:prstGeom prst="rect">
              <a:avLst/>
            </a:prstGeom>
            <a:effectLst/>
          </p:spPr>
        </p:pic>
      </p:grpSp>
      <p:sp>
        <p:nvSpPr>
          <p:cNvPr id="484" name="以 SAM 格式输出的回帖结果。"/>
          <p:cNvSpPr txBox="1">
            <a:spLocks noGrp="1"/>
          </p:cNvSpPr>
          <p:nvPr>
            <p:ph type="body" idx="1"/>
          </p:nvPr>
        </p:nvSpPr>
        <p:spPr>
          <a:xfrm>
            <a:off x="0" y="2472690"/>
            <a:ext cx="22352000" cy="10160000"/>
          </a:xfrm>
          <a:prstGeom prst="rect">
            <a:avLst/>
          </a:prstGeom>
        </p:spPr>
        <p:txBody>
          <a:bodyPr/>
          <a:lstStyle>
            <a:lvl1pPr>
              <a:buChar char="•"/>
            </a:lvl1pPr>
          </a:lstStyle>
          <a:p>
            <a:r>
              <a:t>Output the reply results in SAM format.</a:t>
            </a:r>
          </a:p>
        </p:txBody>
      </p:sp>
      <p:sp>
        <p:nvSpPr>
          <p:cNvPr id="485" name="HISAT2—比对结果"/>
          <p:cNvSpPr txBox="1">
            <a:spLocks noGrp="1"/>
          </p:cNvSpPr>
          <p:nvPr>
            <p:ph type="title"/>
          </p:nvPr>
        </p:nvSpPr>
        <p:spPr>
          <a:prstGeom prst="rect">
            <a:avLst/>
          </a:prstGeom>
        </p:spPr>
        <p:txBody>
          <a:bodyPr/>
          <a:lstStyle/>
          <a:p>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4.2. </a:t>
            </a:r>
            <a:r>
              <a:rPr lang="en-US" dirty="0">
                <a:ea typeface="微软雅黑" panose="020B0503020204020204" charset="-122"/>
                <a:sym typeface="+mn-ea"/>
              </a:rPr>
              <a:t>Mapping</a:t>
            </a:r>
            <a:r>
              <a:rPr lang="zh-CN" altLang="en-US" dirty="0">
                <a:ea typeface="微软雅黑" panose="020B0503020204020204" charset="-122"/>
                <a:sym typeface="+mn-ea"/>
              </a:rPr>
              <a:t> </a:t>
            </a:r>
            <a:r>
              <a:rPr lang="en-US" altLang="zh-CN" dirty="0">
                <a:ea typeface="微软雅黑" panose="020B0503020204020204" charset="-122"/>
                <a:sym typeface="+mn-ea"/>
              </a:rPr>
              <a:t>r</a:t>
            </a:r>
            <a:r>
              <a:rPr lang="en-US" dirty="0">
                <a:ea typeface="微软雅黑" panose="020B0503020204020204" charset="-122"/>
              </a:rPr>
              <a:t>esult</a:t>
            </a:r>
            <a:r>
              <a:rPr lang="en-US" altLang="zh-CN" dirty="0">
                <a:ea typeface="微软雅黑" panose="020B0503020204020204" charset="-122"/>
              </a:rPr>
              <a:t>s</a:t>
            </a:r>
            <a:endParaRPr lang="en-US" dirty="0">
              <a:ea typeface="微软雅黑" panose="020B0503020204020204" charset="-122"/>
            </a:endParaRPr>
          </a:p>
        </p:txBody>
      </p:sp>
      <p:sp>
        <p:nvSpPr>
          <p:cNvPr id="486" name="Slide Number"/>
          <p:cNvSpPr txBox="1">
            <a:spLocks noGrp="1"/>
          </p:cNvSpPr>
          <p:nvPr>
            <p:ph type="sldNum" sz="quarter" idx="2"/>
          </p:nvPr>
        </p:nvSpPr>
        <p:spPr>
          <a:prstGeom prst="rect">
            <a:avLst/>
          </a:prstGeom>
        </p:spPr>
        <p:txBody>
          <a:bodyPr/>
          <a:lstStyle/>
          <a:p>
            <a:fld id="{86CB4B4D-7CA3-9044-876B-883B54F8677D}" type="slidenum">
              <a:rPr/>
              <a:t>22</a:t>
            </a:fld>
            <a:endParaRPr/>
          </a:p>
        </p:txBody>
      </p:sp>
      <p:grpSp>
        <p:nvGrpSpPr>
          <p:cNvPr id="489" name="Screen Shot 2020-02-24 at 6.38.19 PM.png"/>
          <p:cNvGrpSpPr/>
          <p:nvPr/>
        </p:nvGrpSpPr>
        <p:grpSpPr>
          <a:xfrm>
            <a:off x="1009794" y="3772499"/>
            <a:ext cx="7645401" cy="2476501"/>
            <a:chOff x="0" y="0"/>
            <a:chExt cx="7645400" cy="2476500"/>
          </a:xfrm>
        </p:grpSpPr>
        <p:pic>
          <p:nvPicPr>
            <p:cNvPr id="488" name="Screen Shot 2020-02-24 at 6.38.19 PM.png" descr="Screen Shot 2020-02-24 at 6.38.19 PM.png"/>
            <p:cNvPicPr>
              <a:picLocks noChangeAspect="1"/>
            </p:cNvPicPr>
            <p:nvPr/>
          </p:nvPicPr>
          <p:blipFill>
            <a:blip r:embed="rId5"/>
            <a:stretch>
              <a:fillRect/>
            </a:stretch>
          </p:blipFill>
          <p:spPr>
            <a:xfrm>
              <a:off x="139700" y="139700"/>
              <a:ext cx="7366000" cy="2197100"/>
            </a:xfrm>
            <a:prstGeom prst="rect">
              <a:avLst/>
            </a:prstGeom>
            <a:ln>
              <a:noFill/>
            </a:ln>
            <a:effectLst/>
          </p:spPr>
        </p:pic>
        <p:pic>
          <p:nvPicPr>
            <p:cNvPr id="487" name="Screen Shot 2020-02-24 at 6.38.19 PM.png" descr="Screen Shot 2020-02-24 at 6.38.19 PM.png"/>
            <p:cNvPicPr/>
            <p:nvPr/>
          </p:nvPicPr>
          <p:blipFill>
            <a:blip r:embed="rId6"/>
            <a:stretch>
              <a:fillRect/>
            </a:stretch>
          </p:blipFill>
          <p:spPr>
            <a:xfrm>
              <a:off x="0" y="0"/>
              <a:ext cx="7645400" cy="2476500"/>
            </a:xfrm>
            <a:prstGeom prst="rect">
              <a:avLst/>
            </a:prstGeom>
            <a:effectLst/>
          </p:spPr>
        </p:pic>
      </p:grpSp>
      <p:grpSp>
        <p:nvGrpSpPr>
          <p:cNvPr id="492" name="Screen Shot 2020-02-24 at 6.41.52 PM.png"/>
          <p:cNvGrpSpPr/>
          <p:nvPr/>
        </p:nvGrpSpPr>
        <p:grpSpPr>
          <a:xfrm>
            <a:off x="10569061" y="8168820"/>
            <a:ext cx="13326182" cy="4569691"/>
            <a:chOff x="0" y="0"/>
            <a:chExt cx="13326180" cy="4569689"/>
          </a:xfrm>
        </p:grpSpPr>
        <p:pic>
          <p:nvPicPr>
            <p:cNvPr id="491" name="Screen Shot 2020-02-24 at 6.41.52 PM.png" descr="Screen Shot 2020-02-24 at 6.41.52 PM.png"/>
            <p:cNvPicPr>
              <a:picLocks noChangeAspect="1"/>
            </p:cNvPicPr>
            <p:nvPr/>
          </p:nvPicPr>
          <p:blipFill>
            <a:blip r:embed="rId7"/>
            <a:stretch>
              <a:fillRect/>
            </a:stretch>
          </p:blipFill>
          <p:spPr>
            <a:xfrm>
              <a:off x="139700" y="139700"/>
              <a:ext cx="13046781" cy="4290290"/>
            </a:xfrm>
            <a:prstGeom prst="rect">
              <a:avLst/>
            </a:prstGeom>
            <a:ln>
              <a:noFill/>
            </a:ln>
            <a:effectLst/>
          </p:spPr>
        </p:pic>
        <p:pic>
          <p:nvPicPr>
            <p:cNvPr id="490" name="Screen Shot 2020-02-24 at 6.41.52 PM.png" descr="Screen Shot 2020-02-24 at 6.41.52 PM.png"/>
            <p:cNvPicPr/>
            <p:nvPr/>
          </p:nvPicPr>
          <p:blipFill>
            <a:blip r:embed="rId8"/>
            <a:stretch>
              <a:fillRect/>
            </a:stretch>
          </p:blipFill>
          <p:spPr>
            <a:xfrm>
              <a:off x="0" y="0"/>
              <a:ext cx="13326181" cy="4569690"/>
            </a:xfrm>
            <a:prstGeom prst="rect">
              <a:avLst/>
            </a:prstGeom>
            <a:effectLst/>
          </p:spPr>
        </p:pic>
      </p:grpSp>
      <p:sp>
        <p:nvSpPr>
          <p:cNvPr id="493" name="回帖情况的统计。"/>
          <p:cNvSpPr txBox="1"/>
          <p:nvPr/>
        </p:nvSpPr>
        <p:spPr>
          <a:xfrm>
            <a:off x="1009794" y="2044490"/>
            <a:ext cx="8955968" cy="1467883"/>
          </a:xfrm>
          <a:prstGeom prst="rect">
            <a:avLst/>
          </a:prstGeom>
          <a:ln w="12700">
            <a:miter lim="400000"/>
          </a:ln>
        </p:spPr>
        <p:txBody>
          <a:bodyPr lIns="50800" tIns="50800" rIns="50800" bIns="50800" anchor="ctr">
            <a:normAutofit/>
          </a:bodyPr>
          <a:lstStyle>
            <a:lvl1pPr marL="439420" indent="-439420" algn="l" defTabSz="825500">
              <a:lnSpc>
                <a:spcPts val="8000"/>
              </a:lnSpc>
              <a:buSzPct val="75000"/>
              <a:buChar char="•"/>
              <a:defRPr sz="5000" spc="0">
                <a:latin typeface="Times New Roman" panose="02020603050405020304"/>
                <a:ea typeface="Times New Roman" panose="02020603050405020304"/>
                <a:cs typeface="Times New Roman" panose="02020603050405020304"/>
                <a:sym typeface="Times New Roman" panose="02020603050405020304"/>
              </a:defRPr>
            </a:lvl1pPr>
          </a:lstStyle>
          <a:p>
            <a:r>
              <a:t>Statistics of replies.</a:t>
            </a:r>
          </a:p>
        </p:txBody>
      </p:sp>
      <p:grpSp>
        <p:nvGrpSpPr>
          <p:cNvPr id="496" name="Group"/>
          <p:cNvGrpSpPr/>
          <p:nvPr/>
        </p:nvGrpSpPr>
        <p:grpSpPr>
          <a:xfrm>
            <a:off x="10722661" y="2996966"/>
            <a:ext cx="13018982" cy="2148517"/>
            <a:chOff x="0" y="0"/>
            <a:chExt cx="13018980" cy="2148515"/>
          </a:xfrm>
        </p:grpSpPr>
        <p:sp>
          <p:nvSpPr>
            <p:cNvPr id="494" name="Rectangle"/>
            <p:cNvSpPr/>
            <p:nvPr/>
          </p:nvSpPr>
          <p:spPr>
            <a:xfrm>
              <a:off x="-1" y="-1"/>
              <a:ext cx="13018982" cy="2148517"/>
            </a:xfrm>
            <a:prstGeom prst="rect">
              <a:avLst/>
            </a:prstGeom>
            <a:solidFill>
              <a:srgbClr val="46BB72">
                <a:alpha val="49592"/>
              </a:srgbClr>
            </a:solidFill>
            <a:ln w="63500" cap="flat">
              <a:solidFill>
                <a:srgbClr val="000000">
                  <a:alpha val="49592"/>
                </a:srgbClr>
              </a:solidFill>
              <a:prstDash val="solid"/>
              <a:miter lim="400000"/>
            </a:ln>
            <a:effectLst/>
          </p:spPr>
          <p:txBody>
            <a:bodyPr wrap="square" lIns="50800" tIns="50800" rIns="50800" bIns="50800" numCol="1" anchor="ctr">
              <a:noAutofit/>
            </a:bodyPr>
            <a:lstStyle/>
            <a:p>
              <a:pPr defTabSz="457200">
                <a:lnSpc>
                  <a:spcPct val="80000"/>
                </a:lnSpc>
                <a:defRPr sz="3300" spc="-132">
                  <a:solidFill>
                    <a:srgbClr val="FFFFFF"/>
                  </a:solidFill>
                  <a:latin typeface="Times New Roman" panose="02020603050405020304"/>
                  <a:ea typeface="Times New Roman" panose="02020603050405020304"/>
                  <a:cs typeface="Times New Roman" panose="02020603050405020304"/>
                  <a:sym typeface="Times New Roman" panose="02020603050405020304"/>
                </a:defRPr>
              </a:pPr>
              <a:endParaRPr/>
            </a:p>
          </p:txBody>
        </p:sp>
        <p:sp>
          <p:nvSpPr>
            <p:cNvPr id="495" name="header section"/>
            <p:cNvSpPr txBox="1"/>
            <p:nvPr/>
          </p:nvSpPr>
          <p:spPr>
            <a:xfrm>
              <a:off x="5287319" y="338714"/>
              <a:ext cx="2444342" cy="1471086"/>
            </a:xfrm>
            <a:prstGeom prst="rect">
              <a:avLst/>
            </a:prstGeom>
            <a:noFill/>
            <a:ln w="12700" cap="flat">
              <a:noFill/>
              <a:miter lim="400000"/>
            </a:ln>
            <a:effectLst/>
          </p:spPr>
          <p:txBody>
            <a:bodyPr wrap="square" lIns="50800" tIns="50800" rIns="50800" bIns="50800" numCol="1" anchor="ctr">
              <a:noAutofit/>
            </a:bodyPr>
            <a:lstStyle>
              <a:lvl1pPr defTabSz="457200">
                <a:lnSpc>
                  <a:spcPct val="80000"/>
                </a:lnSpc>
                <a:defRPr sz="3300" spc="-132">
                  <a:latin typeface="Times New Roman" panose="02020603050405020304"/>
                  <a:ea typeface="Times New Roman" panose="02020603050405020304"/>
                  <a:cs typeface="Times New Roman" panose="02020603050405020304"/>
                  <a:sym typeface="Times New Roman" panose="02020603050405020304"/>
                </a:defRPr>
              </a:lvl1pPr>
            </a:lstStyle>
            <a:p>
              <a:r>
                <a:t>header section</a:t>
              </a:r>
            </a:p>
          </p:txBody>
        </p:sp>
      </p:grpSp>
      <p:grpSp>
        <p:nvGrpSpPr>
          <p:cNvPr id="499" name="Group"/>
          <p:cNvGrpSpPr/>
          <p:nvPr/>
        </p:nvGrpSpPr>
        <p:grpSpPr>
          <a:xfrm>
            <a:off x="10722661" y="5227146"/>
            <a:ext cx="13018982" cy="2476501"/>
            <a:chOff x="0" y="0"/>
            <a:chExt cx="13018980" cy="2476500"/>
          </a:xfrm>
        </p:grpSpPr>
        <p:sp>
          <p:nvSpPr>
            <p:cNvPr id="497" name="Rectangle"/>
            <p:cNvSpPr/>
            <p:nvPr/>
          </p:nvSpPr>
          <p:spPr>
            <a:xfrm>
              <a:off x="-1" y="-1"/>
              <a:ext cx="13018982" cy="2476501"/>
            </a:xfrm>
            <a:prstGeom prst="rect">
              <a:avLst/>
            </a:prstGeom>
            <a:solidFill>
              <a:srgbClr val="46BB72">
                <a:alpha val="49592"/>
              </a:srgbClr>
            </a:solidFill>
            <a:ln w="63500" cap="flat">
              <a:solidFill>
                <a:srgbClr val="000000">
                  <a:alpha val="49592"/>
                </a:srgbClr>
              </a:solidFill>
              <a:prstDash val="solid"/>
              <a:miter lim="400000"/>
            </a:ln>
            <a:effectLst/>
          </p:spPr>
          <p:txBody>
            <a:bodyPr wrap="square" lIns="50800" tIns="50800" rIns="50800" bIns="50800" numCol="1" anchor="ctr">
              <a:noAutofit/>
            </a:bodyPr>
            <a:lstStyle/>
            <a:p>
              <a:pPr defTabSz="457200">
                <a:lnSpc>
                  <a:spcPct val="80000"/>
                </a:lnSpc>
                <a:defRPr sz="3300" spc="-132">
                  <a:solidFill>
                    <a:srgbClr val="FFFFFF"/>
                  </a:solidFill>
                  <a:latin typeface="Times New Roman" panose="02020603050405020304"/>
                  <a:ea typeface="Times New Roman" panose="02020603050405020304"/>
                  <a:cs typeface="Times New Roman" panose="02020603050405020304"/>
                  <a:sym typeface="Times New Roman" panose="02020603050405020304"/>
                </a:defRPr>
              </a:pPr>
              <a:endParaRPr/>
            </a:p>
          </p:txBody>
        </p:sp>
        <p:sp>
          <p:nvSpPr>
            <p:cNvPr id="498" name="alignment section"/>
            <p:cNvSpPr txBox="1"/>
            <p:nvPr/>
          </p:nvSpPr>
          <p:spPr>
            <a:xfrm>
              <a:off x="4379478" y="390422"/>
              <a:ext cx="4260025" cy="1695656"/>
            </a:xfrm>
            <a:prstGeom prst="rect">
              <a:avLst/>
            </a:prstGeom>
            <a:noFill/>
            <a:ln w="12700" cap="flat">
              <a:noFill/>
              <a:miter lim="400000"/>
            </a:ln>
            <a:effectLst/>
          </p:spPr>
          <p:txBody>
            <a:bodyPr wrap="square" lIns="50800" tIns="50800" rIns="50800" bIns="50800" numCol="1" anchor="ctr">
              <a:noAutofit/>
            </a:bodyPr>
            <a:lstStyle>
              <a:lvl1pPr defTabSz="457200">
                <a:lnSpc>
                  <a:spcPct val="80000"/>
                </a:lnSpc>
                <a:defRPr sz="3300" spc="-132">
                  <a:latin typeface="Times New Roman" panose="02020603050405020304"/>
                  <a:ea typeface="Times New Roman" panose="02020603050405020304"/>
                  <a:cs typeface="Times New Roman" panose="02020603050405020304"/>
                  <a:sym typeface="Times New Roman" panose="02020603050405020304"/>
                </a:defRPr>
              </a:lvl1pPr>
            </a:lstStyle>
            <a:p>
              <a:r>
                <a:t>alignment section</a:t>
              </a:r>
            </a:p>
          </p:txBody>
        </p:sp>
      </p:grpSp>
      <p:sp>
        <p:nvSpPr>
          <p:cNvPr id="500" name="Line"/>
          <p:cNvSpPr/>
          <p:nvPr/>
        </p:nvSpPr>
        <p:spPr>
          <a:xfrm>
            <a:off x="10522450" y="8989190"/>
            <a:ext cx="649290" cy="1"/>
          </a:xfrm>
          <a:prstGeom prst="line">
            <a:avLst/>
          </a:prstGeom>
          <a:ln w="50800">
            <a:solidFill>
              <a:srgbClr val="46BB72"/>
            </a:solidFill>
            <a:miter lim="400000"/>
            <a:tailEnd type="stealth"/>
          </a:ln>
        </p:spPr>
        <p:txBody>
          <a:bodyPr lIns="50800" tIns="50800" rIns="50800" bIns="50800" anchor="ctr"/>
          <a:lstStyle/>
          <a:p>
            <a:pPr algn="l" defTabSz="825500">
              <a:lnSpc>
                <a:spcPct val="80000"/>
              </a:lnSpc>
              <a:defRPr sz="8000" i="1" spc="-319">
                <a:solidFill>
                  <a:srgbClr val="53585F"/>
                </a:solidFill>
              </a:defRPr>
            </a:pPr>
            <a:endParaRPr/>
          </a:p>
        </p:txBody>
      </p:sp>
      <p:sp>
        <p:nvSpPr>
          <p:cNvPr id="501" name="Line"/>
          <p:cNvSpPr/>
          <p:nvPr/>
        </p:nvSpPr>
        <p:spPr>
          <a:xfrm>
            <a:off x="10522450" y="9957575"/>
            <a:ext cx="649290" cy="1"/>
          </a:xfrm>
          <a:prstGeom prst="line">
            <a:avLst/>
          </a:prstGeom>
          <a:ln w="50800">
            <a:solidFill>
              <a:srgbClr val="46BB72"/>
            </a:solidFill>
            <a:miter lim="400000"/>
            <a:tailEnd type="stealth"/>
          </a:ln>
        </p:spPr>
        <p:txBody>
          <a:bodyPr lIns="50800" tIns="50800" rIns="50800" bIns="50800" anchor="ctr"/>
          <a:lstStyle/>
          <a:p>
            <a:pPr algn="l" defTabSz="825500">
              <a:lnSpc>
                <a:spcPct val="80000"/>
              </a:lnSpc>
              <a:defRPr sz="8000" i="1" spc="-319">
                <a:solidFill>
                  <a:srgbClr val="53585F"/>
                </a:solidFill>
              </a:defRPr>
            </a:pPr>
            <a:endParaRPr/>
          </a:p>
        </p:txBody>
      </p:sp>
      <p:sp>
        <p:nvSpPr>
          <p:cNvPr id="502" name="Line"/>
          <p:cNvSpPr/>
          <p:nvPr/>
        </p:nvSpPr>
        <p:spPr>
          <a:xfrm>
            <a:off x="10522450" y="10286659"/>
            <a:ext cx="649290" cy="1"/>
          </a:xfrm>
          <a:prstGeom prst="line">
            <a:avLst/>
          </a:prstGeom>
          <a:ln w="50800">
            <a:solidFill>
              <a:srgbClr val="46BB72"/>
            </a:solidFill>
            <a:miter lim="400000"/>
            <a:tailEnd type="stealth"/>
          </a:ln>
        </p:spPr>
        <p:txBody>
          <a:bodyPr lIns="50800" tIns="50800" rIns="50800" bIns="50800" anchor="ctr"/>
          <a:lstStyle/>
          <a:p>
            <a:pPr algn="l" defTabSz="825500">
              <a:lnSpc>
                <a:spcPct val="80000"/>
              </a:lnSpc>
              <a:defRPr sz="8000" i="1" spc="-319">
                <a:solidFill>
                  <a:srgbClr val="53585F"/>
                </a:solidFill>
              </a:defRPr>
            </a:pPr>
            <a:endParaRPr/>
          </a:p>
        </p:txBody>
      </p:sp>
      <p:sp>
        <p:nvSpPr>
          <p:cNvPr id="503" name="Line"/>
          <p:cNvSpPr/>
          <p:nvPr/>
        </p:nvSpPr>
        <p:spPr>
          <a:xfrm>
            <a:off x="10522450" y="11966201"/>
            <a:ext cx="649290" cy="1"/>
          </a:xfrm>
          <a:prstGeom prst="line">
            <a:avLst/>
          </a:prstGeom>
          <a:ln w="50800">
            <a:solidFill>
              <a:srgbClr val="46BB72"/>
            </a:solidFill>
            <a:miter lim="400000"/>
            <a:tailEnd type="stealth"/>
          </a:ln>
        </p:spPr>
        <p:txBody>
          <a:bodyPr lIns="50800" tIns="50800" rIns="50800" bIns="50800" anchor="ctr"/>
          <a:lstStyle/>
          <a:p>
            <a:pPr algn="l" defTabSz="825500">
              <a:lnSpc>
                <a:spcPct val="80000"/>
              </a:lnSpc>
              <a:defRPr sz="8000" i="1" spc="-319">
                <a:solidFill>
                  <a:srgbClr val="53585F"/>
                </a:solidFill>
              </a:defRPr>
            </a:pPr>
            <a:endParaRPr/>
          </a:p>
        </p:txBody>
      </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用Samtools将SAM文件转为BAM文件，并且排序索引好。"/>
          <p:cNvSpPr txBox="1">
            <a:spLocks noGrp="1"/>
          </p:cNvSpPr>
          <p:nvPr>
            <p:ph type="body" sz="half" idx="1"/>
          </p:nvPr>
        </p:nvSpPr>
        <p:spPr>
          <a:xfrm>
            <a:off x="2018696" y="1903453"/>
            <a:ext cx="8461512" cy="10160001"/>
          </a:xfrm>
          <a:prstGeom prst="rect">
            <a:avLst/>
          </a:prstGeom>
        </p:spPr>
        <p:txBody>
          <a:bodyPr/>
          <a:lstStyle>
            <a:lvl1pPr>
              <a:buChar char="•"/>
            </a:lvl1pPr>
          </a:lstStyle>
          <a:p>
            <a:r>
              <a:t>Use Samtools to convert SAM files to BAM files with good sorting and indexing.</a:t>
            </a:r>
          </a:p>
        </p:txBody>
      </p:sp>
      <p:sp>
        <p:nvSpPr>
          <p:cNvPr id="508" name="HISAT2—结果保存"/>
          <p:cNvSpPr txBox="1">
            <a:spLocks noGrp="1"/>
          </p:cNvSpPr>
          <p:nvPr>
            <p:ph type="title"/>
          </p:nvPr>
        </p:nvSpPr>
        <p:spPr>
          <a:prstGeom prst="rect">
            <a:avLst/>
          </a:prstGeom>
        </p:spPr>
        <p:txBody>
          <a:bodyPr/>
          <a:lstStyle/>
          <a:p>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4.2. </a:t>
            </a:r>
            <a:r>
              <a:rPr lang="en-US" dirty="0">
                <a:ea typeface="微软雅黑" panose="020B0503020204020204" charset="-122"/>
                <a:sym typeface="+mn-ea"/>
              </a:rPr>
              <a:t>Mapping</a:t>
            </a:r>
            <a:r>
              <a:rPr lang="zh-CN" altLang="en-US" dirty="0">
                <a:ea typeface="微软雅黑" panose="020B0503020204020204" charset="-122"/>
                <a:sym typeface="+mn-ea"/>
              </a:rPr>
              <a:t> </a:t>
            </a:r>
            <a:r>
              <a:rPr dirty="0">
                <a:ea typeface="微软雅黑" panose="020B0503020204020204" charset="-122"/>
              </a:rPr>
              <a:t>results</a:t>
            </a:r>
            <a:r>
              <a:rPr lang="zh-CN" altLang="en-US" dirty="0">
                <a:ea typeface="微软雅黑" panose="020B0503020204020204" charset="-122"/>
              </a:rPr>
              <a:t> </a:t>
            </a:r>
            <a:r>
              <a:rPr lang="en-US" altLang="zh-CN" dirty="0">
                <a:ea typeface="微软雅黑" panose="020B0503020204020204" charset="-122"/>
              </a:rPr>
              <a:t>saving</a:t>
            </a:r>
            <a:endParaRPr dirty="0">
              <a:ea typeface="微软雅黑" panose="020B0503020204020204" charset="-122"/>
            </a:endParaRPr>
          </a:p>
        </p:txBody>
      </p:sp>
      <p:sp>
        <p:nvSpPr>
          <p:cNvPr id="509" name="Slide Number"/>
          <p:cNvSpPr txBox="1">
            <a:spLocks noGrp="1"/>
          </p:cNvSpPr>
          <p:nvPr>
            <p:ph type="sldNum" sz="quarter" idx="2"/>
          </p:nvPr>
        </p:nvSpPr>
        <p:spPr>
          <a:prstGeom prst="rect">
            <a:avLst/>
          </a:prstGeom>
        </p:spPr>
        <p:txBody>
          <a:bodyPr/>
          <a:lstStyle/>
          <a:p>
            <a:fld id="{86CB4B4D-7CA3-9044-876B-883B54F8677D}" type="slidenum">
              <a:rPr/>
              <a:t>23</a:t>
            </a:fld>
            <a:endParaRPr/>
          </a:p>
        </p:txBody>
      </p:sp>
      <p:grpSp>
        <p:nvGrpSpPr>
          <p:cNvPr id="518" name="Group"/>
          <p:cNvGrpSpPr/>
          <p:nvPr/>
        </p:nvGrpSpPr>
        <p:grpSpPr>
          <a:xfrm>
            <a:off x="12002773" y="8706045"/>
            <a:ext cx="11709401" cy="3654237"/>
            <a:chOff x="-139700" y="-139700"/>
            <a:chExt cx="11709400" cy="3654236"/>
          </a:xfrm>
        </p:grpSpPr>
        <p:grpSp>
          <p:nvGrpSpPr>
            <p:cNvPr id="512" name="Screen Shot 2020-02-24 at 7.12.06 PM.png"/>
            <p:cNvGrpSpPr/>
            <p:nvPr/>
          </p:nvGrpSpPr>
          <p:grpSpPr>
            <a:xfrm>
              <a:off x="-139700" y="-139700"/>
              <a:ext cx="11709400" cy="3654237"/>
              <a:chOff x="0" y="0"/>
              <a:chExt cx="11709400" cy="3654236"/>
            </a:xfrm>
          </p:grpSpPr>
          <p:pic>
            <p:nvPicPr>
              <p:cNvPr id="511" name="Screen Shot 2020-02-24 at 7.12.06 PM.png" descr="Screen Shot 2020-02-24 at 7.12.06 PM.png"/>
              <p:cNvPicPr>
                <a:picLocks noChangeAspect="1"/>
              </p:cNvPicPr>
              <p:nvPr/>
            </p:nvPicPr>
            <p:blipFill>
              <a:blip r:embed="rId3"/>
              <a:stretch>
                <a:fillRect/>
              </a:stretch>
            </p:blipFill>
            <p:spPr>
              <a:xfrm>
                <a:off x="139700" y="139700"/>
                <a:ext cx="11430000" cy="3374837"/>
              </a:xfrm>
              <a:prstGeom prst="rect">
                <a:avLst/>
              </a:prstGeom>
              <a:ln>
                <a:noFill/>
              </a:ln>
              <a:effectLst/>
            </p:spPr>
          </p:pic>
          <p:pic>
            <p:nvPicPr>
              <p:cNvPr id="510" name="Screen Shot 2020-02-24 at 7.12.06 PM.png" descr="Screen Shot 2020-02-24 at 7.12.06 PM.png"/>
              <p:cNvPicPr/>
              <p:nvPr/>
            </p:nvPicPr>
            <p:blipFill>
              <a:blip r:embed="rId4"/>
              <a:stretch>
                <a:fillRect/>
              </a:stretch>
            </p:blipFill>
            <p:spPr>
              <a:xfrm>
                <a:off x="0" y="0"/>
                <a:ext cx="11709400" cy="3654237"/>
              </a:xfrm>
              <a:prstGeom prst="rect">
                <a:avLst/>
              </a:prstGeom>
              <a:effectLst/>
            </p:spPr>
          </p:pic>
        </p:grpSp>
        <p:sp>
          <p:nvSpPr>
            <p:cNvPr id="513" name="Line"/>
            <p:cNvSpPr/>
            <p:nvPr/>
          </p:nvSpPr>
          <p:spPr>
            <a:xfrm>
              <a:off x="2973172" y="1687418"/>
              <a:ext cx="1175725" cy="1"/>
            </a:xfrm>
            <a:prstGeom prst="line">
              <a:avLst/>
            </a:prstGeom>
            <a:noFill/>
            <a:ln w="50800" cap="flat">
              <a:solidFill>
                <a:srgbClr val="FFFFFF"/>
              </a:solidFill>
              <a:prstDash val="solid"/>
              <a:miter lim="400000"/>
              <a:tailEnd type="stealth" w="med" len="med"/>
            </a:ln>
            <a:effectLst/>
          </p:spPr>
          <p:txBody>
            <a:bodyPr wrap="square" lIns="50800" tIns="50800" rIns="50800" bIns="50800" numCol="1" anchor="ctr">
              <a:noAutofit/>
            </a:bodyPr>
            <a:lstStyle/>
            <a:p>
              <a:pPr algn="l" defTabSz="825500">
                <a:lnSpc>
                  <a:spcPct val="80000"/>
                </a:lnSpc>
                <a:defRPr sz="8000" i="1" spc="-319">
                  <a:solidFill>
                    <a:srgbClr val="53585F"/>
                  </a:solidFill>
                </a:defRPr>
              </a:pPr>
              <a:endParaRPr/>
            </a:p>
          </p:txBody>
        </p:sp>
        <p:sp>
          <p:nvSpPr>
            <p:cNvPr id="514" name="SAM"/>
            <p:cNvSpPr txBox="1"/>
            <p:nvPr/>
          </p:nvSpPr>
          <p:spPr>
            <a:xfrm>
              <a:off x="1061204" y="1451318"/>
              <a:ext cx="787100" cy="472200"/>
            </a:xfrm>
            <a:prstGeom prst="rect">
              <a:avLst/>
            </a:prstGeom>
            <a:noFill/>
            <a:ln w="12700" cap="flat">
              <a:noFill/>
              <a:miter lim="400000"/>
            </a:ln>
            <a:effectLst/>
          </p:spPr>
          <p:txBody>
            <a:bodyPr wrap="square" lIns="50800" tIns="50800" rIns="50800" bIns="50800" numCol="1" anchor="ctr">
              <a:noAutofit/>
            </a:bodyPr>
            <a:lstStyle>
              <a:lvl1pPr defTabSz="825500">
                <a:defRPr sz="2200" b="0"/>
              </a:lvl1pPr>
            </a:lstStyle>
            <a:p>
              <a:r>
                <a:t>SAM</a:t>
              </a:r>
            </a:p>
          </p:txBody>
        </p:sp>
        <p:sp>
          <p:nvSpPr>
            <p:cNvPr id="515" name="BAM"/>
            <p:cNvSpPr txBox="1"/>
            <p:nvPr/>
          </p:nvSpPr>
          <p:spPr>
            <a:xfrm>
              <a:off x="5273766" y="1451318"/>
              <a:ext cx="787099" cy="472200"/>
            </a:xfrm>
            <a:prstGeom prst="rect">
              <a:avLst/>
            </a:prstGeom>
            <a:noFill/>
            <a:ln w="12700" cap="flat">
              <a:noFill/>
              <a:miter lim="400000"/>
            </a:ln>
            <a:effectLst/>
          </p:spPr>
          <p:txBody>
            <a:bodyPr wrap="square" lIns="50800" tIns="50800" rIns="50800" bIns="50800" numCol="1" anchor="ctr">
              <a:noAutofit/>
            </a:bodyPr>
            <a:lstStyle>
              <a:lvl1pPr defTabSz="825500">
                <a:defRPr sz="2200" b="0"/>
              </a:lvl1pPr>
            </a:lstStyle>
            <a:p>
              <a:r>
                <a:t>BAM</a:t>
              </a:r>
            </a:p>
          </p:txBody>
        </p:sp>
        <p:sp>
          <p:nvSpPr>
            <p:cNvPr id="516" name="BAM"/>
            <p:cNvSpPr txBox="1"/>
            <p:nvPr/>
          </p:nvSpPr>
          <p:spPr>
            <a:xfrm>
              <a:off x="9486327" y="1451318"/>
              <a:ext cx="787100" cy="472200"/>
            </a:xfrm>
            <a:prstGeom prst="rect">
              <a:avLst/>
            </a:prstGeom>
            <a:noFill/>
            <a:ln w="12700" cap="flat">
              <a:noFill/>
              <a:miter lim="400000"/>
            </a:ln>
            <a:effectLst/>
          </p:spPr>
          <p:txBody>
            <a:bodyPr wrap="square" lIns="50800" tIns="50800" rIns="50800" bIns="50800" numCol="1" anchor="ctr">
              <a:noAutofit/>
            </a:bodyPr>
            <a:lstStyle>
              <a:lvl1pPr defTabSz="825500">
                <a:defRPr sz="2200" b="0"/>
              </a:lvl1pPr>
            </a:lstStyle>
            <a:p>
              <a:r>
                <a:t>BAM</a:t>
              </a:r>
            </a:p>
          </p:txBody>
        </p:sp>
        <p:sp>
          <p:nvSpPr>
            <p:cNvPr id="517" name="Line"/>
            <p:cNvSpPr/>
            <p:nvPr/>
          </p:nvSpPr>
          <p:spPr>
            <a:xfrm>
              <a:off x="7185734" y="1687418"/>
              <a:ext cx="1175725" cy="1"/>
            </a:xfrm>
            <a:prstGeom prst="line">
              <a:avLst/>
            </a:prstGeom>
            <a:noFill/>
            <a:ln w="50800" cap="flat">
              <a:solidFill>
                <a:srgbClr val="FFFFFF"/>
              </a:solidFill>
              <a:prstDash val="solid"/>
              <a:miter lim="400000"/>
              <a:tailEnd type="stealth" w="med" len="med"/>
            </a:ln>
            <a:effectLst/>
          </p:spPr>
          <p:txBody>
            <a:bodyPr wrap="square" lIns="50800" tIns="50800" rIns="50800" bIns="50800" numCol="1" anchor="ctr">
              <a:noAutofit/>
            </a:bodyPr>
            <a:lstStyle/>
            <a:p>
              <a:pPr algn="l" defTabSz="825500">
                <a:lnSpc>
                  <a:spcPct val="80000"/>
                </a:lnSpc>
                <a:defRPr sz="8000" i="1" spc="-319">
                  <a:solidFill>
                    <a:srgbClr val="53585F"/>
                  </a:solidFill>
                </a:defRPr>
              </a:pPr>
              <a:endParaRPr/>
            </a:p>
          </p:txBody>
        </p:sp>
      </p:grpSp>
      <p:grpSp>
        <p:nvGrpSpPr>
          <p:cNvPr id="521" name="Screen Shot 2020-02-25 at 10.02.28 AM.png"/>
          <p:cNvGrpSpPr/>
          <p:nvPr/>
        </p:nvGrpSpPr>
        <p:grpSpPr>
          <a:xfrm>
            <a:off x="12002773" y="1903453"/>
            <a:ext cx="11709401" cy="6631579"/>
            <a:chOff x="0" y="0"/>
            <a:chExt cx="11709400" cy="6631578"/>
          </a:xfrm>
        </p:grpSpPr>
        <p:pic>
          <p:nvPicPr>
            <p:cNvPr id="520" name="Screen Shot 2020-02-25 at 10.02.28 AM.png" descr="Screen Shot 2020-02-25 at 10.02.28 AM.png"/>
            <p:cNvPicPr>
              <a:picLocks noChangeAspect="1"/>
            </p:cNvPicPr>
            <p:nvPr/>
          </p:nvPicPr>
          <p:blipFill>
            <a:blip r:embed="rId5"/>
            <a:stretch>
              <a:fillRect/>
            </a:stretch>
          </p:blipFill>
          <p:spPr>
            <a:xfrm>
              <a:off x="139700" y="139700"/>
              <a:ext cx="11430000" cy="6352179"/>
            </a:xfrm>
            <a:prstGeom prst="rect">
              <a:avLst/>
            </a:prstGeom>
            <a:ln>
              <a:noFill/>
            </a:ln>
            <a:effectLst/>
          </p:spPr>
        </p:pic>
        <p:pic>
          <p:nvPicPr>
            <p:cNvPr id="519" name="Screen Shot 2020-02-25 at 10.02.28 AM.png" descr="Screen Shot 2020-02-25 at 10.02.28 AM.png"/>
            <p:cNvPicPr/>
            <p:nvPr/>
          </p:nvPicPr>
          <p:blipFill>
            <a:blip r:embed="rId6"/>
            <a:stretch>
              <a:fillRect/>
            </a:stretch>
          </p:blipFill>
          <p:spPr>
            <a:xfrm>
              <a:off x="0" y="0"/>
              <a:ext cx="11709400" cy="6631579"/>
            </a:xfrm>
            <a:prstGeom prst="rect">
              <a:avLst/>
            </a:prstGeom>
            <a:effectLst/>
          </p:spPr>
        </p:pic>
      </p:grpSp>
      <p:pic>
        <p:nvPicPr>
          <p:cNvPr id="522" name="Screen Shot 2020-02-25 at 10.06.17 AM.png" descr="Screen Shot 2020-02-25 at 10.06.17 AM.png"/>
          <p:cNvPicPr>
            <a:picLocks noChangeAspect="1"/>
          </p:cNvPicPr>
          <p:nvPr/>
        </p:nvPicPr>
        <p:blipFill>
          <a:blip r:embed="rId7"/>
          <a:stretch>
            <a:fillRect/>
          </a:stretch>
        </p:blipFill>
        <p:spPr>
          <a:xfrm>
            <a:off x="1376284" y="9285040"/>
            <a:ext cx="9746336" cy="1132700"/>
          </a:xfrm>
          <a:prstGeom prst="rect">
            <a:avLst/>
          </a:prstGeom>
          <a:ln w="12700">
            <a:miter lim="400000"/>
            <a:headEnd/>
            <a:tailEnd/>
          </a:ln>
        </p:spPr>
      </p:pic>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基因的表达水平决定 &lt;-&gt; 落在该基因上的reads个数。"/>
          <p:cNvSpPr txBox="1">
            <a:spLocks noGrp="1"/>
          </p:cNvSpPr>
          <p:nvPr>
            <p:ph type="body" sz="quarter" idx="1"/>
          </p:nvPr>
        </p:nvSpPr>
        <p:spPr>
          <a:xfrm>
            <a:off x="2032000" y="10540404"/>
            <a:ext cx="20320000" cy="2092094"/>
          </a:xfrm>
          <a:prstGeom prst="rect">
            <a:avLst/>
          </a:prstGeom>
        </p:spPr>
        <p:txBody>
          <a:bodyPr/>
          <a:lstStyle>
            <a:lvl1pPr>
              <a:buChar char="•"/>
            </a:lvl1pPr>
          </a:lstStyle>
          <a:p>
            <a:r>
              <a:t>The expression level of a gene determines the number of reads that fall on the gene.</a:t>
            </a:r>
          </a:p>
        </p:txBody>
      </p:sp>
      <p:sp>
        <p:nvSpPr>
          <p:cNvPr id="527" name="基因表达谱的获取"/>
          <p:cNvSpPr txBox="1">
            <a:spLocks noGrp="1"/>
          </p:cNvSpPr>
          <p:nvPr>
            <p:ph type="title"/>
          </p:nvPr>
        </p:nvSpPr>
        <p:spPr>
          <a:prstGeom prst="rect">
            <a:avLst/>
          </a:prstGeom>
        </p:spPr>
        <p:txBody>
          <a:bodyPr/>
          <a:lstStyle/>
          <a:p>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5. </a:t>
            </a:r>
            <a:r>
              <a:rPr dirty="0"/>
              <a:t>Quantitative</a:t>
            </a:r>
            <a:r>
              <a:rPr lang="zh-CN" altLang="en-US" dirty="0"/>
              <a:t> </a:t>
            </a:r>
            <a:r>
              <a:rPr lang="en-US" altLang="zh-CN" dirty="0"/>
              <a:t>(g</a:t>
            </a:r>
            <a:r>
              <a:rPr dirty="0"/>
              <a:t>ene expression profile</a:t>
            </a:r>
            <a:r>
              <a:rPr lang="en-US" altLang="zh-CN" dirty="0"/>
              <a:t>)</a:t>
            </a:r>
            <a:endParaRPr dirty="0"/>
          </a:p>
        </p:txBody>
      </p:sp>
      <p:sp>
        <p:nvSpPr>
          <p:cNvPr id="528" name="Slide Number"/>
          <p:cNvSpPr txBox="1">
            <a:spLocks noGrp="1"/>
          </p:cNvSpPr>
          <p:nvPr>
            <p:ph type="sldNum" sz="quarter" idx="2"/>
          </p:nvPr>
        </p:nvSpPr>
        <p:spPr>
          <a:prstGeom prst="rect">
            <a:avLst/>
          </a:prstGeom>
        </p:spPr>
        <p:txBody>
          <a:bodyPr/>
          <a:lstStyle/>
          <a:p>
            <a:fld id="{86CB4B4D-7CA3-9044-876B-883B54F8677D}" type="slidenum">
              <a:rPr/>
              <a:t>24</a:t>
            </a:fld>
            <a:endParaRPr/>
          </a:p>
        </p:txBody>
      </p:sp>
      <p:pic>
        <p:nvPicPr>
          <p:cNvPr id="529" name="Picture 2.png" descr="Picture 2.png"/>
          <p:cNvPicPr>
            <a:picLocks noChangeAspect="1"/>
          </p:cNvPicPr>
          <p:nvPr/>
        </p:nvPicPr>
        <p:blipFill>
          <a:blip r:embed="rId3"/>
          <a:stretch>
            <a:fillRect/>
          </a:stretch>
        </p:blipFill>
        <p:spPr>
          <a:xfrm>
            <a:off x="4613534" y="2266613"/>
            <a:ext cx="15156932" cy="7953056"/>
          </a:xfrm>
          <a:prstGeom prst="rect">
            <a:avLst/>
          </a:prstGeom>
          <a:ln w="12700">
            <a:miter lim="400000"/>
            <a:headEnd/>
            <a:tailEnd/>
          </a:ln>
        </p:spPr>
      </p:pic>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NA-seq研究策略"/>
          <p:cNvSpPr txBox="1">
            <a:spLocks noGrp="1"/>
          </p:cNvSpPr>
          <p:nvPr>
            <p:ph type="title"/>
          </p:nvPr>
        </p:nvSpPr>
        <p:spPr>
          <a:prstGeom prst="rect">
            <a:avLst/>
          </a:prstGeom>
        </p:spPr>
        <p:txBody>
          <a:bodyPr/>
          <a:lstStyle/>
          <a:p>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5.1. </a:t>
            </a:r>
            <a:r>
              <a:rPr dirty="0">
                <a:sym typeface="+mn-ea"/>
              </a:rPr>
              <a:t>Quantitative</a:t>
            </a:r>
            <a:r>
              <a:rPr lang="zh-CN" altLang="en-US" dirty="0">
                <a:sym typeface="+mn-ea"/>
              </a:rPr>
              <a:t> </a:t>
            </a:r>
            <a:r>
              <a:rPr lang="en-US" altLang="zh-CN" dirty="0">
                <a:sym typeface="+mn-ea"/>
              </a:rPr>
              <a:t>(c</a:t>
            </a:r>
            <a:r>
              <a:rPr lang="zh-CN" altLang="en-US" dirty="0">
                <a:ea typeface="宋体" panose="02010600030101010101" pitchFamily="2" charset="-122"/>
                <a:sym typeface="+mn-ea"/>
              </a:rPr>
              <a:t>ounts</a:t>
            </a:r>
            <a:r>
              <a:rPr lang="en-US" altLang="zh-CN" dirty="0">
                <a:ea typeface="宋体" panose="02010600030101010101" pitchFamily="2" charset="-122"/>
                <a:sym typeface="+mn-ea"/>
              </a:rPr>
              <a:t>)</a:t>
            </a:r>
          </a:p>
        </p:txBody>
      </p:sp>
      <p:sp>
        <p:nvSpPr>
          <p:cNvPr id="244" name="Slide Number"/>
          <p:cNvSpPr txBox="1">
            <a:spLocks noGrp="1"/>
          </p:cNvSpPr>
          <p:nvPr>
            <p:ph type="sldNum" sz="quarter" idx="2"/>
          </p:nvPr>
        </p:nvSpPr>
        <p:spPr>
          <a:xfrm>
            <a:off x="23515289" y="13176784"/>
            <a:ext cx="310922" cy="477672"/>
          </a:xfrm>
          <a:prstGeom prst="rect">
            <a:avLst/>
          </a:prstGeom>
        </p:spPr>
        <p:txBody>
          <a:bodyPr/>
          <a:lstStyle/>
          <a:p>
            <a:fld id="{86CB4B4D-7CA3-9044-876B-883B54F8677D}" type="slidenum">
              <a:rPr/>
              <a:t>25</a:t>
            </a:fld>
            <a:endParaRPr/>
          </a:p>
        </p:txBody>
      </p:sp>
      <p:pic>
        <p:nvPicPr>
          <p:cNvPr id="2" name="图片 1"/>
          <p:cNvPicPr>
            <a:picLocks noChangeAspect="1"/>
          </p:cNvPicPr>
          <p:nvPr/>
        </p:nvPicPr>
        <p:blipFill>
          <a:blip r:embed="rId3"/>
          <a:stretch>
            <a:fillRect/>
          </a:stretch>
        </p:blipFill>
        <p:spPr>
          <a:xfrm>
            <a:off x="2178685" y="1817370"/>
            <a:ext cx="19565620" cy="5739130"/>
          </a:xfrm>
          <a:prstGeom prst="rect">
            <a:avLst/>
          </a:prstGeom>
        </p:spPr>
      </p:pic>
      <p:sp>
        <p:nvSpPr>
          <p:cNvPr id="3" name="文本框 2"/>
          <p:cNvSpPr txBox="1"/>
          <p:nvPr/>
        </p:nvSpPr>
        <p:spPr>
          <a:xfrm>
            <a:off x="2399030" y="7662545"/>
            <a:ext cx="14532610" cy="55587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Neue" panose="02000503000000020004"/>
              </a:rPr>
              <a:t>The figure shows the quantitative results of featureCounts:</a:t>
            </a:r>
          </a:p>
          <a:p>
            <a:pPr marL="0" marR="0" indent="0" algn="l" defTabSz="82169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Neue" panose="02000503000000020004"/>
              </a:rPr>
              <a:t>Geneid: gene ID</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Neue" panose="02000503000000020004"/>
              </a:rPr>
              <a:t>Chr: chromosome number of the gene</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Neue" panose="02000503000000020004"/>
              </a:rPr>
              <a:t>Start/End: starting and ending points of the gene on the chromosome</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Neue" panose="02000503000000020004"/>
              </a:rPr>
              <a:t>Strand: positive strand or negative strand</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Neue" panose="02000503000000020004"/>
              </a:rPr>
              <a:t>Length: length of the gene</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Neue" panose="02000503000000020004"/>
              </a:rPr>
              <a:t>SRR3191542/SRR3191542/SRR3191542/SRR3191542 These four columns are our samples. The values ​​of these four columns represent the Raw Counts of the gene in the sample. After the Raw Counts are standardized, they can be regarded as the expression of the gene.</a:t>
            </a:r>
          </a:p>
        </p:txBody>
      </p:sp>
      <p:sp>
        <p:nvSpPr>
          <p:cNvPr id="4"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
        <p:nvSpPr>
          <p:cNvPr id="5" name="Slide Number"/>
          <p:cNvSpPr txBox="1"/>
          <p:nvPr/>
        </p:nvSpPr>
        <p:spPr>
          <a:xfrm>
            <a:off x="23677774" y="132475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2200" b="1" i="0" u="none" strike="noStrike" cap="none" spc="0" normalizeH="0" baseline="0">
                <a:ln>
                  <a:noFill/>
                </a:ln>
                <a:solidFill>
                  <a:srgbClr val="E67D13"/>
                </a:solidFill>
                <a:effectLst/>
                <a:uFillTx/>
                <a:latin typeface="+mn-lt"/>
                <a:ea typeface="+mn-ea"/>
                <a:cs typeface="+mn-cs"/>
                <a:sym typeface="Helvetica" panose="020B06040202020202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a:lstStyle>
          <a:p>
            <a:fld id="{86CB4B4D-7CA3-9044-876B-883B54F8677D}" type="slidenum">
              <a:rPr lang="en-US" smtClean="0"/>
              <a:t>25</a:t>
            </a:fld>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如果基因的转录区域越长，那么会有越多的reads被回帖到基因上；…"/>
          <p:cNvSpPr txBox="1">
            <a:spLocks noGrp="1"/>
          </p:cNvSpPr>
          <p:nvPr>
            <p:ph type="body" sz="half" idx="1"/>
          </p:nvPr>
        </p:nvSpPr>
        <p:spPr>
          <a:xfrm>
            <a:off x="2032000" y="2472497"/>
            <a:ext cx="20320000" cy="3509284"/>
          </a:xfrm>
          <a:prstGeom prst="rect">
            <a:avLst/>
          </a:prstGeom>
        </p:spPr>
        <p:txBody>
          <a:bodyPr/>
          <a:lstStyle/>
          <a:p>
            <a:pPr>
              <a:buChar char="•"/>
            </a:pPr>
            <a:r>
              <a:t>If the transcription region of a gene is longer, more reads will be linked back to the gene;</a:t>
            </a:r>
          </a:p>
          <a:p>
            <a:pPr>
              <a:buChar char="•"/>
            </a:pPr>
            <a:r>
              <a:t>If the sequencing depth is deeper, more reads will be linked back to the gene.</a:t>
            </a:r>
          </a:p>
        </p:txBody>
      </p:sp>
      <p:sp>
        <p:nvSpPr>
          <p:cNvPr id="543" name="基因表达水平标准化"/>
          <p:cNvSpPr txBox="1">
            <a:spLocks noGrp="1"/>
          </p:cNvSpPr>
          <p:nvPr>
            <p:ph type="title"/>
          </p:nvPr>
        </p:nvSpPr>
        <p:spPr>
          <a:prstGeom prst="rect">
            <a:avLst/>
          </a:prstGeom>
        </p:spPr>
        <p:txBody>
          <a:bodyPr/>
          <a:lstStyle/>
          <a:p>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5.2. </a:t>
            </a:r>
            <a:r>
              <a:rPr dirty="0">
                <a:sym typeface="+mn-ea"/>
              </a:rPr>
              <a:t>Quantitative</a:t>
            </a:r>
            <a:r>
              <a:rPr lang="zh-CN" altLang="en-US" dirty="0">
                <a:sym typeface="+mn-ea"/>
              </a:rPr>
              <a:t> </a:t>
            </a:r>
            <a:r>
              <a:rPr lang="en-US" altLang="zh-CN" dirty="0">
                <a:sym typeface="+mn-ea"/>
              </a:rPr>
              <a:t>(FPKM/TPM)</a:t>
            </a:r>
            <a:endParaRPr dirty="0"/>
          </a:p>
        </p:txBody>
      </p:sp>
      <p:sp>
        <p:nvSpPr>
          <p:cNvPr id="544" name="Slide Number"/>
          <p:cNvSpPr txBox="1">
            <a:spLocks noGrp="1"/>
          </p:cNvSpPr>
          <p:nvPr>
            <p:ph type="sldNum" sz="quarter" idx="2"/>
          </p:nvPr>
        </p:nvSpPr>
        <p:spPr>
          <a:prstGeom prst="rect">
            <a:avLst/>
          </a:prstGeom>
        </p:spPr>
        <p:txBody>
          <a:bodyPr/>
          <a:lstStyle/>
          <a:p>
            <a:fld id="{86CB4B4D-7CA3-9044-876B-883B54F8677D}" type="slidenum">
              <a:rPr/>
              <a:t>26</a:t>
            </a:fld>
            <a:endParaRPr/>
          </a:p>
        </p:txBody>
      </p:sp>
      <p:grpSp>
        <p:nvGrpSpPr>
          <p:cNvPr id="548" name="Group"/>
          <p:cNvGrpSpPr/>
          <p:nvPr/>
        </p:nvGrpSpPr>
        <p:grpSpPr>
          <a:xfrm>
            <a:off x="2534939" y="6869576"/>
            <a:ext cx="9525000" cy="5079999"/>
            <a:chOff x="25400" y="25400"/>
            <a:chExt cx="9524999" cy="5079996"/>
          </a:xfrm>
        </p:grpSpPr>
        <mc:AlternateContent xmlns:mc="http://schemas.openxmlformats.org/markup-compatibility/2006">
          <mc:Choice xmlns:a14="http://schemas.microsoft.com/office/drawing/2010/main" Requires="a14">
            <p:graphicFrame>
              <p:nvGraphicFramePr>
                <p:cNvPr id="545" name="Table 1-1"/>
                <p:cNvGraphicFramePr/>
                <p:nvPr/>
              </p:nvGraphicFramePr>
              <p:xfrm>
                <a:off x="25400" y="25400"/>
                <a:ext cx="9524999" cy="5079996"/>
              </p:xfrm>
              <a:graphic>
                <a:graphicData uri="http://schemas.openxmlformats.org/drawingml/2006/table">
                  <a:tbl>
                    <a:tblPr firstRow="1" bandRow="1">
                      <a:tableStyleId>{4C3C2611-4C71-4FC5-86AE-919BDF0F9419}</a:tableStyleId>
                    </a:tblPr>
                    <a:tblGrid>
                      <a:gridCol w="9525000">
                        <a:extLst>
                          <a:ext uri="{9D8B030D-6E8A-4147-A177-3AD203B41FA5}">
                            <a16:colId xmlns:a16="http://schemas.microsoft.com/office/drawing/2014/main" val="20000"/>
                          </a:ext>
                        </a:extLst>
                      </a:gridCol>
                    </a:tblGrid>
                    <a:tr h="1469983">
                      <a:tc>
                        <a:txBody>
                          <a:bodyPr/>
                          <a:lstStyle/>
                          <a:p>
                            <a:pPr defTabSz="914400">
                              <a:defRPr sz="1800" b="0">
                                <a:solidFill>
                                  <a:srgbClr val="000000"/>
                                </a:solidFill>
                              </a:defRPr>
                            </a:pPr>
                            <a:r>
                              <a:rPr sz="4000" b="1">
                                <a:solidFill>
                                  <a:srgbClr val="FFFFFF"/>
                                </a:solidFill>
                                <a:latin typeface="Times New Roman" panose="02020603050405020304"/>
                                <a:ea typeface="Times New Roman" panose="02020603050405020304"/>
                                <a:cs typeface="Times New Roman" panose="02020603050405020304"/>
                                <a:sym typeface="Times New Roman" panose="02020603050405020304"/>
                              </a:rPr>
                              <a:t>FPKM/RPKM</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solidFill>
                            <a:srgbClr val="054109"/>
                          </a:solidFill>
                        </a:tcPr>
                      </a:tc>
                      <a:extLst>
                        <a:ext uri="{0D108BD9-81ED-4DB2-BD59-A6C34878D82A}">
                          <a16:rowId xmlns:a16="http://schemas.microsoft.com/office/drawing/2014/main" val="10000"/>
                        </a:ext>
                      </a:extLst>
                    </a:tr>
                    <a:tr h="3610016">
                      <a:tc>
                        <a:txBody>
                          <a:bodyPr/>
                          <a:lstStyle/>
                          <a:p>
                            <a:pPr defTabSz="914400">
                              <a:defRPr sz="3600" b="1">
                                <a:solidFill>
                                  <a:srgbClr val="0B5D18"/>
                                </a:solidFill>
                                <a:latin typeface="Arial" panose="020B0604020202020204"/>
                                <a:ea typeface="Arial" panose="020B0604020202020204"/>
                                <a:cs typeface="Arial" panose="020B0604020202020204"/>
                                <a:sym typeface="Arial" panose="020B0604020202020204"/>
                              </a:defRPr>
                            </a:pPr>
                            <a:endParaRPr/>
                          </a:p>
                        </a:txBody>
                        <a:tcPr marL="50800" marR="50800" marT="50800" marB="50800" anchor="ctr" horzOverflow="overflow">
                          <a:lnL w="12700">
                            <a:solidFill>
                              <a:srgbClr val="000000"/>
                            </a:solidFill>
                            <a:miter lim="400000"/>
                          </a:lnL>
                          <a:lnR w="12700">
                            <a:solidFill>
                              <a:srgbClr val="000000"/>
                            </a:solidFill>
                            <a:miter lim="400000"/>
                          </a:lnR>
                          <a:lnB w="12700">
                            <a:solidFill>
                              <a:srgbClr val="000000"/>
                            </a:solidFill>
                            <a:miter lim="400000"/>
                          </a:lnB>
                        </a:tcPr>
                      </a:tc>
                      <a:extLst>
                        <a:ext uri="{0D108BD9-81ED-4DB2-BD59-A6C34878D82A}">
                          <a16:rowId xmlns:a16="http://schemas.microsoft.com/office/drawing/2014/main" val="10001"/>
                        </a:ext>
                      </a:extLst>
                    </a:tr>
                  </a:tbl>
                </a:graphicData>
              </a:graphic>
            </p:graphicFrame>
          </mc:Choice>
          <mc:Fallback>
            <p:graphicFrame>
              <p:nvGraphicFramePr>
                <p:cNvPr id="545" name="Table 1-1"/>
                <p:cNvGraphicFramePr/>
                <p:nvPr/>
              </p:nvGraphicFramePr>
              <p:xfrm>
                <a:off x="25400" y="25400"/>
                <a:ext cx="9524999" cy="5079996"/>
              </p:xfrm>
              <a:graphic>
                <a:graphicData uri="http://schemas.openxmlformats.org/drawingml/2006/table">
                  <a:tbl>
                    <a:tblPr firstRow="1" bandRow="1">
                      <a:tableStyleId>{4C3C2611-4C71-4FC5-86AE-919BDF0F9419}</a:tableStyleId>
                    </a:tblPr>
                    <a:tblGrid>
                      <a:gridCol w="9525000">
                        <a:extLst>
                          <a:ext uri="{9D8B030D-6E8A-4147-A177-3AD203B41FA5}">
                            <a16:colId xmlns:a16="http://schemas.microsoft.com/office/drawing/2014/main" val="20000"/>
                          </a:ext>
                        </a:extLst>
                      </a:gridCol>
                    </a:tblGrid>
                    <a:tr h="1469983">
                      <a:tc>
                        <a:txBody>
                          <a:bodyPr/>
                          <a:lstStyle/>
                          <a:p>
                            <a:pPr defTabSz="914400">
                              <a:defRPr sz="1800" b="0">
                                <a:solidFill>
                                  <a:srgbClr val="000000"/>
                                </a:solidFill>
                              </a:defRPr>
                            </a:pPr>
                            <a:r>
                              <a:rPr sz="4000" b="1">
                                <a:solidFill>
                                  <a:srgbClr val="FFFFFF"/>
                                </a:solidFill>
                                <a:latin typeface="Times New Roman" panose="02020603050405020304"/>
                                <a:ea typeface="Times New Roman" panose="02020603050405020304"/>
                                <a:cs typeface="Times New Roman" panose="02020603050405020304"/>
                                <a:sym typeface="Times New Roman" panose="02020603050405020304"/>
                              </a:rPr>
                              <a:t>FPKM/RPKM</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solidFill>
                            <a:srgbClr val="054109"/>
                          </a:solidFill>
                        </a:tcPr>
                      </a:tc>
                      <a:extLst>
                        <a:ext uri="{0D108BD9-81ED-4DB2-BD59-A6C34878D82A}">
                          <a16:rowId xmlns:a16="http://schemas.microsoft.com/office/drawing/2014/main" val="10000"/>
                        </a:ext>
                      </a:extLst>
                    </a:tr>
                    <a:tr h="3610016">
                      <a:tc>
                        <a:txBody>
                          <a:bodyPr/>
                          <a:lstStyle/>
                          <a:p>
                            <a:pPr defTabSz="914400">
                              <a:defRPr sz="3600" b="1">
                                <a:solidFill>
                                  <a:srgbClr val="0B5D18"/>
                                </a:solidFill>
                                <a:latin typeface="Arial" panose="020B0604020202020204"/>
                                <a:ea typeface="Arial" panose="020B0604020202020204"/>
                                <a:cs typeface="Arial" panose="020B0604020202020204"/>
                                <a:sym typeface="Arial" panose="020B0604020202020204"/>
                              </a:defRPr>
                            </a:pPr>
                            <a:endParaRPr/>
                          </a:p>
                        </a:txBody>
                        <a:tcPr marL="50800" marR="50800" marT="50800" marB="50800" anchor="ctr" horzOverflow="overflow">
                          <a:lnL w="12700">
                            <a:solidFill>
                              <a:srgbClr val="000000"/>
                            </a:solidFill>
                            <a:miter lim="400000"/>
                          </a:lnL>
                          <a:lnR w="12700">
                            <a:solidFill>
                              <a:srgbClr val="000000"/>
                            </a:solidFill>
                            <a:miter lim="400000"/>
                          </a:lnR>
                          <a:lnB w="12700">
                            <a:solidFill>
                              <a:srgbClr val="000000"/>
                            </a:solidFill>
                            <a:miter lim="400000"/>
                          </a:lnB>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546" name="Equation"/>
                <p:cNvSpPr txBox="1"/>
                <p:nvPr/>
              </p:nvSpPr>
              <p:spPr>
                <a:xfrm>
                  <a:off x="228115" y="3363052"/>
                  <a:ext cx="9119570" cy="655473"/>
                </a:xfrm>
                <a:prstGeom prst="rect">
                  <a:avLst/>
                </a:prstGeom>
                <a:noFill/>
                <a:ln w="12700" cap="flat">
                  <a:noFill/>
                  <a:miter lim="400000"/>
                </a:ln>
                <a:effectLst/>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2200" i="1">
                            <a:solidFill>
                              <a:srgbClr val="008F51"/>
                            </a:solidFill>
                            <a:latin typeface="Cambria Math" panose="02040503050406030204" pitchFamily="18" charset="0"/>
                          </a:rPr>
                          <m:t>𝐹𝑃𝐾𝑀</m:t>
                        </m:r>
                        <m:r>
                          <a:rPr sz="2200" i="1">
                            <a:solidFill>
                              <a:srgbClr val="008F51"/>
                            </a:solidFill>
                            <a:latin typeface="Cambria Math" panose="02040503050406030204" pitchFamily="18" charset="0"/>
                          </a:rPr>
                          <m:t>/</m:t>
                        </m:r>
                        <m:r>
                          <a:rPr sz="2200" i="1">
                            <a:solidFill>
                              <a:srgbClr val="008F51"/>
                            </a:solidFill>
                            <a:latin typeface="Cambria Math" panose="02040503050406030204" pitchFamily="18" charset="0"/>
                          </a:rPr>
                          <m:t>𝑅𝑃𝐾𝑀</m:t>
                        </m:r>
                        <m:r>
                          <a:rPr sz="2200" i="1">
                            <a:solidFill>
                              <a:srgbClr val="008F51"/>
                            </a:solidFill>
                            <a:latin typeface="Cambria Math" panose="02040503050406030204" pitchFamily="18" charset="0"/>
                          </a:rPr>
                          <m:t>=</m:t>
                        </m:r>
                        <m:f>
                          <m:fPr>
                            <m:ctrlPr>
                              <a:rPr sz="2200" i="1">
                                <a:solidFill>
                                  <a:srgbClr val="008F51"/>
                                </a:solidFill>
                                <a:latin typeface="Cambria Math" panose="02040503050406030204" pitchFamily="18" charset="0"/>
                              </a:rPr>
                            </m:ctrlPr>
                          </m:fPr>
                          <m:num>
                            <m:r>
                              <a:rPr sz="2200" i="1">
                                <a:solidFill>
                                  <a:srgbClr val="008F51"/>
                                </a:solidFill>
                                <a:latin typeface="Cambria Math" panose="02040503050406030204" pitchFamily="18" charset="0"/>
                              </a:rPr>
                              <m:t>𝑁𝑢𝑚𝑏𝑒𝑟𝑜𝑓𝑓𝑟𝑎𝑔𝑚𝑒𝑛𝑡𝑠</m:t>
                            </m:r>
                            <m:r>
                              <a:rPr sz="2200" i="1">
                                <a:solidFill>
                                  <a:srgbClr val="008F51"/>
                                </a:solidFill>
                                <a:latin typeface="Cambria Math" panose="02040503050406030204" pitchFamily="18" charset="0"/>
                              </a:rPr>
                              <m:t>/</m:t>
                            </m:r>
                            <m:r>
                              <a:rPr sz="2200" i="1">
                                <a:solidFill>
                                  <a:srgbClr val="008F51"/>
                                </a:solidFill>
                                <a:latin typeface="Cambria Math" panose="02040503050406030204" pitchFamily="18" charset="0"/>
                              </a:rPr>
                              <m:t>𝑟𝑒𝑎𝑑𝑠𝑚𝑎𝑝𝑝𝑒𝑑𝑡𝑜𝑔𝑒𝑛𝑒𝑠</m:t>
                            </m:r>
                          </m:num>
                          <m:den>
                            <m:r>
                              <a:rPr sz="2200" i="1">
                                <a:solidFill>
                                  <a:srgbClr val="008F51"/>
                                </a:solidFill>
                                <a:latin typeface="Cambria Math" panose="02040503050406030204" pitchFamily="18" charset="0"/>
                              </a:rPr>
                              <m:t>𝑆𝑖𝑧𝑒𝑜𝑓𝑡𝑟𝑎𝑛𝑠𝑐𝑟𝑖𝑝𝑡𝑖𝑛𝑘𝑏</m:t>
                            </m:r>
                            <m:r>
                              <a:rPr sz="2200" i="1">
                                <a:solidFill>
                                  <a:srgbClr val="008F51"/>
                                </a:solidFill>
                                <a:latin typeface="Cambria Math" panose="02040503050406030204" pitchFamily="18" charset="0"/>
                              </a:rPr>
                              <m:t>×</m:t>
                            </m:r>
                            <m:r>
                              <a:rPr sz="2200" i="1">
                                <a:solidFill>
                                  <a:srgbClr val="008F51"/>
                                </a:solidFill>
                                <a:latin typeface="Cambria Math" panose="02040503050406030204" pitchFamily="18" charset="0"/>
                              </a:rPr>
                              <m:t>𝑁𝑢𝑚𝑏𝑒𝑟𝑜𝑓𝑡𝑜𝑡𝑎𝑙𝑚𝑎𝑝𝑝𝑒𝑑𝑟𝑒𝑎𝑑𝑠</m:t>
                            </m:r>
                            <m:r>
                              <a:rPr sz="2200" i="1">
                                <a:solidFill>
                                  <a:srgbClr val="008F51"/>
                                </a:solidFill>
                                <a:latin typeface="Cambria Math" panose="02040503050406030204" pitchFamily="18" charset="0"/>
                              </a:rPr>
                              <m:t>(</m:t>
                            </m:r>
                            <m:r>
                              <a:rPr sz="2200" i="1">
                                <a:solidFill>
                                  <a:srgbClr val="008F51"/>
                                </a:solidFill>
                                <a:latin typeface="Cambria Math" panose="02040503050406030204" pitchFamily="18" charset="0"/>
                              </a:rPr>
                              <m:t>𝑀</m:t>
                            </m:r>
                            <m:r>
                              <a:rPr sz="2200" i="1">
                                <a:solidFill>
                                  <a:srgbClr val="008F51"/>
                                </a:solidFill>
                                <a:latin typeface="Cambria Math" panose="02040503050406030204" pitchFamily="18" charset="0"/>
                              </a:rPr>
                              <m:t>)</m:t>
                            </m:r>
                          </m:den>
                        </m:f>
                      </m:oMath>
                    </m:oMathPara>
                  </a14:m>
                  <a:endParaRPr sz="2200">
                    <a:solidFill>
                      <a:srgbClr val="009051"/>
                    </a:solidFill>
                  </a:endParaRPr>
                </a:p>
              </p:txBody>
            </p:sp>
          </mc:Choice>
          <mc:Fallback xmlns="">
            <p:sp>
              <p:nvSpPr>
                <p:cNvPr id="546" name="Equation"/>
                <p:cNvSpPr txBox="1">
                  <a:spLocks noRot="1" noChangeAspect="1" noMove="1" noResize="1" noEditPoints="1" noAdjustHandles="1" noChangeArrowheads="1" noChangeShapeType="1" noTextEdit="1"/>
                </p:cNvSpPr>
                <p:nvPr/>
              </p:nvSpPr>
              <p:spPr>
                <a:xfrm>
                  <a:off x="228115" y="3363052"/>
                  <a:ext cx="9119570" cy="655473"/>
                </a:xfrm>
                <a:prstGeom prst="rect">
                  <a:avLst/>
                </a:prstGeom>
                <a:blipFill rotWithShape="1">
                  <a:blip r:embed="rId3"/>
                </a:blipFill>
                <a:ln w="12700" cap="flat">
                  <a:noFill/>
                  <a:miter lim="400000"/>
                </a:ln>
                <a:effectLst/>
              </p:spPr>
              <p:txBody>
                <a:bodyPr/>
                <a:lstStyle/>
                <a:p>
                  <a:r>
                    <a:rPr lang="zh-CN" altLang="en-US">
                      <a:noFill/>
                    </a:rPr>
                    <a:t> </a:t>
                  </a:r>
                </a:p>
              </p:txBody>
            </p:sp>
          </mc:Fallback>
        </mc:AlternateContent>
        <p:sp>
          <p:nvSpPr>
            <p:cNvPr id="547" name="Fragments/Reads per Kilobase Million"/>
            <p:cNvSpPr txBox="1"/>
            <p:nvPr/>
          </p:nvSpPr>
          <p:spPr>
            <a:xfrm>
              <a:off x="2424472" y="2304638"/>
              <a:ext cx="4726856" cy="419932"/>
            </a:xfrm>
            <a:prstGeom prst="rect">
              <a:avLst/>
            </a:prstGeom>
            <a:noFill/>
            <a:ln w="12700" cap="flat">
              <a:noFill/>
              <a:miter lim="400000"/>
            </a:ln>
            <a:effectLst/>
          </p:spPr>
          <p:txBody>
            <a:bodyPr wrap="none" lIns="50800" tIns="50800" rIns="50800" bIns="50800" numCol="1" anchor="ctr">
              <a:spAutoFit/>
            </a:bodyPr>
            <a:lstStyle>
              <a:lvl1pPr algn="l" defTabSz="457200">
                <a:defRPr sz="2200">
                  <a:solidFill>
                    <a:srgbClr val="009051"/>
                  </a:solidFill>
                  <a:latin typeface="Times New Roman" panose="02020603050405020304"/>
                  <a:ea typeface="Times New Roman" panose="02020603050405020304"/>
                  <a:cs typeface="Times New Roman" panose="02020603050405020304"/>
                  <a:sym typeface="Times New Roman" panose="02020603050405020304"/>
                </a:defRPr>
              </a:lvl1pPr>
            </a:lstStyle>
            <a:p>
              <a:r>
                <a:t>Fragments/Reads per Kilobase Million</a:t>
              </a:r>
            </a:p>
          </p:txBody>
        </p:sp>
      </p:grpSp>
      <p:grpSp>
        <p:nvGrpSpPr>
          <p:cNvPr id="553" name="Group"/>
          <p:cNvGrpSpPr/>
          <p:nvPr/>
        </p:nvGrpSpPr>
        <p:grpSpPr>
          <a:xfrm>
            <a:off x="12215453" y="6869576"/>
            <a:ext cx="9525000" cy="5079999"/>
            <a:chOff x="25400" y="25400"/>
            <a:chExt cx="9524999" cy="5079997"/>
          </a:xfrm>
        </p:grpSpPr>
        <mc:AlternateContent xmlns:mc="http://schemas.openxmlformats.org/markup-compatibility/2006">
          <mc:Choice xmlns:a14="http://schemas.microsoft.com/office/drawing/2010/main" Requires="a14">
            <p:graphicFrame>
              <p:nvGraphicFramePr>
                <p:cNvPr id="549" name="Table 1-1-1"/>
                <p:cNvGraphicFramePr/>
                <p:nvPr/>
              </p:nvGraphicFramePr>
              <p:xfrm>
                <a:off x="25400" y="25400"/>
                <a:ext cx="9524999" cy="5079997"/>
              </p:xfrm>
              <a:graphic>
                <a:graphicData uri="http://schemas.openxmlformats.org/drawingml/2006/table">
                  <a:tbl>
                    <a:tblPr firstRow="1" bandRow="1">
                      <a:tableStyleId>{4C3C2611-4C71-4FC5-86AE-919BDF0F9419}</a:tableStyleId>
                    </a:tblPr>
                    <a:tblGrid>
                      <a:gridCol w="9525000">
                        <a:extLst>
                          <a:ext uri="{9D8B030D-6E8A-4147-A177-3AD203B41FA5}">
                            <a16:colId xmlns:a16="http://schemas.microsoft.com/office/drawing/2014/main" val="20000"/>
                          </a:ext>
                        </a:extLst>
                      </a:gridCol>
                    </a:tblGrid>
                    <a:tr h="1469983">
                      <a:tc>
                        <a:txBody>
                          <a:bodyPr/>
                          <a:lstStyle/>
                          <a:p>
                            <a:pPr defTabSz="914400">
                              <a:defRPr sz="1800" b="0">
                                <a:solidFill>
                                  <a:srgbClr val="000000"/>
                                </a:solidFill>
                              </a:defRPr>
                            </a:pPr>
                            <a:r>
                              <a:rPr sz="4000" b="1">
                                <a:solidFill>
                                  <a:srgbClr val="FFFFFF"/>
                                </a:solidFill>
                                <a:latin typeface="Times New Roman" panose="02020603050405020304"/>
                                <a:ea typeface="Times New Roman" panose="02020603050405020304"/>
                                <a:cs typeface="Times New Roman" panose="02020603050405020304"/>
                                <a:sym typeface="Times New Roman" panose="02020603050405020304"/>
                              </a:rPr>
                              <a:t>TPM</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solidFill>
                            <a:srgbClr val="054109"/>
                          </a:solidFill>
                        </a:tcPr>
                      </a:tc>
                      <a:extLst>
                        <a:ext uri="{0D108BD9-81ED-4DB2-BD59-A6C34878D82A}">
                          <a16:rowId xmlns:a16="http://schemas.microsoft.com/office/drawing/2014/main" val="10000"/>
                        </a:ext>
                      </a:extLst>
                    </a:tr>
                    <a:tr h="3610016">
                      <a:tc>
                        <a:txBody>
                          <a:bodyPr/>
                          <a:lstStyle/>
                          <a:p>
                            <a:pPr defTabSz="914400">
                              <a:defRPr sz="3600" b="1">
                                <a:solidFill>
                                  <a:srgbClr val="0B5D18"/>
                                </a:solidFill>
                                <a:latin typeface="Arial" panose="020B0604020202020204"/>
                                <a:ea typeface="Arial" panose="020B0604020202020204"/>
                                <a:cs typeface="Arial" panose="020B0604020202020204"/>
                                <a:sym typeface="Arial" panose="020B0604020202020204"/>
                              </a:defRPr>
                            </a:pPr>
                            <a:endParaRPr/>
                          </a:p>
                        </a:txBody>
                        <a:tcPr marL="50800" marR="50800" marT="50800" marB="50800" anchor="ctr" horzOverflow="overflow">
                          <a:lnL w="12700">
                            <a:solidFill>
                              <a:srgbClr val="000000"/>
                            </a:solidFill>
                            <a:miter lim="400000"/>
                          </a:lnL>
                          <a:lnR w="12700">
                            <a:solidFill>
                              <a:srgbClr val="000000"/>
                            </a:solidFill>
                            <a:miter lim="400000"/>
                          </a:lnR>
                          <a:lnB w="12700">
                            <a:solidFill>
                              <a:srgbClr val="000000"/>
                            </a:solidFill>
                            <a:miter lim="400000"/>
                          </a:lnB>
                        </a:tcPr>
                      </a:tc>
                      <a:extLst>
                        <a:ext uri="{0D108BD9-81ED-4DB2-BD59-A6C34878D82A}">
                          <a16:rowId xmlns:a16="http://schemas.microsoft.com/office/drawing/2014/main" val="10001"/>
                        </a:ext>
                      </a:extLst>
                    </a:tr>
                  </a:tbl>
                </a:graphicData>
              </a:graphic>
            </p:graphicFrame>
          </mc:Choice>
          <mc:Fallback>
            <p:graphicFrame>
              <p:nvGraphicFramePr>
                <p:cNvPr id="549" name="Table 1-1-1"/>
                <p:cNvGraphicFramePr/>
                <p:nvPr/>
              </p:nvGraphicFramePr>
              <p:xfrm>
                <a:off x="25400" y="25400"/>
                <a:ext cx="9524999" cy="5079997"/>
              </p:xfrm>
              <a:graphic>
                <a:graphicData uri="http://schemas.openxmlformats.org/drawingml/2006/table">
                  <a:tbl>
                    <a:tblPr firstRow="1" bandRow="1">
                      <a:tableStyleId>{4C3C2611-4C71-4FC5-86AE-919BDF0F9419}</a:tableStyleId>
                    </a:tblPr>
                    <a:tblGrid>
                      <a:gridCol w="9525000">
                        <a:extLst>
                          <a:ext uri="{9D8B030D-6E8A-4147-A177-3AD203B41FA5}">
                            <a16:colId xmlns:a16="http://schemas.microsoft.com/office/drawing/2014/main" val="20000"/>
                          </a:ext>
                        </a:extLst>
                      </a:gridCol>
                    </a:tblGrid>
                    <a:tr h="1469983">
                      <a:tc>
                        <a:txBody>
                          <a:bodyPr/>
                          <a:lstStyle/>
                          <a:p>
                            <a:pPr defTabSz="914400">
                              <a:defRPr sz="1800" b="0">
                                <a:solidFill>
                                  <a:srgbClr val="000000"/>
                                </a:solidFill>
                              </a:defRPr>
                            </a:pPr>
                            <a:r>
                              <a:rPr sz="4000" b="1">
                                <a:solidFill>
                                  <a:srgbClr val="FFFFFF"/>
                                </a:solidFill>
                                <a:latin typeface="Times New Roman" panose="02020603050405020304"/>
                                <a:ea typeface="Times New Roman" panose="02020603050405020304"/>
                                <a:cs typeface="Times New Roman" panose="02020603050405020304"/>
                                <a:sym typeface="Times New Roman" panose="02020603050405020304"/>
                              </a:rPr>
                              <a:t>TPM</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solidFill>
                            <a:srgbClr val="054109"/>
                          </a:solidFill>
                        </a:tcPr>
                      </a:tc>
                      <a:extLst>
                        <a:ext uri="{0D108BD9-81ED-4DB2-BD59-A6C34878D82A}">
                          <a16:rowId xmlns:a16="http://schemas.microsoft.com/office/drawing/2014/main" val="10000"/>
                        </a:ext>
                      </a:extLst>
                    </a:tr>
                    <a:tr h="3610016">
                      <a:tc>
                        <a:txBody>
                          <a:bodyPr/>
                          <a:lstStyle/>
                          <a:p>
                            <a:pPr defTabSz="914400">
                              <a:defRPr sz="3600" b="1">
                                <a:solidFill>
                                  <a:srgbClr val="0B5D18"/>
                                </a:solidFill>
                                <a:latin typeface="Arial" panose="020B0604020202020204"/>
                                <a:ea typeface="Arial" panose="020B0604020202020204"/>
                                <a:cs typeface="Arial" panose="020B0604020202020204"/>
                                <a:sym typeface="Arial" panose="020B0604020202020204"/>
                              </a:defRPr>
                            </a:pPr>
                            <a:endParaRPr/>
                          </a:p>
                        </a:txBody>
                        <a:tcPr marL="50800" marR="50800" marT="50800" marB="50800" anchor="ctr" horzOverflow="overflow">
                          <a:lnL w="12700">
                            <a:solidFill>
                              <a:srgbClr val="000000"/>
                            </a:solidFill>
                            <a:miter lim="400000"/>
                          </a:lnL>
                          <a:lnR w="12700">
                            <a:solidFill>
                              <a:srgbClr val="000000"/>
                            </a:solidFill>
                            <a:miter lim="400000"/>
                          </a:lnR>
                          <a:lnB w="12700">
                            <a:solidFill>
                              <a:srgbClr val="000000"/>
                            </a:solidFill>
                            <a:miter lim="400000"/>
                          </a:lnB>
                        </a:tcPr>
                      </a:tc>
                      <a:extLst>
                        <a:ext uri="{0D108BD9-81ED-4DB2-BD59-A6C34878D82A}">
                          <a16:rowId xmlns:a16="http://schemas.microsoft.com/office/drawing/2014/main" val="10001"/>
                        </a:ext>
                      </a:extLst>
                    </a:tr>
                  </a:tbl>
                </a:graphicData>
              </a:graphic>
            </p:graphicFrame>
          </mc:Fallback>
        </mc:AlternateContent>
        <p:sp>
          <p:nvSpPr>
            <p:cNvPr id="550" name="Transcripts Per Million"/>
            <p:cNvSpPr txBox="1"/>
            <p:nvPr/>
          </p:nvSpPr>
          <p:spPr>
            <a:xfrm>
              <a:off x="3331293" y="2355434"/>
              <a:ext cx="2913212" cy="419932"/>
            </a:xfrm>
            <a:prstGeom prst="rect">
              <a:avLst/>
            </a:prstGeom>
            <a:noFill/>
            <a:ln w="12700" cap="flat">
              <a:noFill/>
              <a:miter lim="400000"/>
            </a:ln>
            <a:effectLst/>
          </p:spPr>
          <p:txBody>
            <a:bodyPr wrap="none" lIns="50800" tIns="50800" rIns="50800" bIns="50800" numCol="1" anchor="ctr">
              <a:spAutoFit/>
            </a:bodyPr>
            <a:lstStyle>
              <a:lvl1pPr algn="l" defTabSz="457200">
                <a:defRPr sz="2200">
                  <a:solidFill>
                    <a:srgbClr val="009051"/>
                  </a:solidFill>
                  <a:latin typeface="Times New Roman" panose="02020603050405020304"/>
                  <a:ea typeface="Times New Roman" panose="02020603050405020304"/>
                  <a:cs typeface="Times New Roman" panose="02020603050405020304"/>
                  <a:sym typeface="Times New Roman" panose="02020603050405020304"/>
                </a:defRPr>
              </a:lvl1pPr>
            </a:lstStyle>
            <a:p>
              <a:r>
                <a:t>Transcripts Per Million</a:t>
              </a:r>
            </a:p>
          </p:txBody>
        </p:sp>
        <mc:AlternateContent xmlns:mc="http://schemas.openxmlformats.org/markup-compatibility/2006" xmlns:a14="http://schemas.microsoft.com/office/drawing/2010/main">
          <mc:Choice Requires="a14">
            <p:sp>
              <p:nvSpPr>
                <p:cNvPr id="551" name="Equation"/>
                <p:cNvSpPr txBox="1"/>
                <p:nvPr/>
              </p:nvSpPr>
              <p:spPr>
                <a:xfrm>
                  <a:off x="1344183" y="4136221"/>
                  <a:ext cx="6887433" cy="655473"/>
                </a:xfrm>
                <a:prstGeom prst="rect">
                  <a:avLst/>
                </a:prstGeom>
                <a:noFill/>
                <a:ln w="12700" cap="flat">
                  <a:noFill/>
                  <a:miter lim="400000"/>
                </a:ln>
                <a:effectLst/>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2200" i="1">
                            <a:solidFill>
                              <a:srgbClr val="008F51"/>
                            </a:solidFill>
                            <a:latin typeface="Cambria Math" panose="02040503050406030204" pitchFamily="18" charset="0"/>
                          </a:rPr>
                          <m:t>𝑇𝑃𝑀</m:t>
                        </m:r>
                        <m:r>
                          <a:rPr sz="2200" i="1">
                            <a:solidFill>
                              <a:srgbClr val="008F51"/>
                            </a:solidFill>
                            <a:latin typeface="Cambria Math" panose="02040503050406030204" pitchFamily="18" charset="0"/>
                          </a:rPr>
                          <m:t>=</m:t>
                        </m:r>
                        <m:f>
                          <m:fPr>
                            <m:ctrlPr>
                              <a:rPr sz="2200" i="1">
                                <a:solidFill>
                                  <a:srgbClr val="008F51"/>
                                </a:solidFill>
                                <a:latin typeface="Cambria Math" panose="02040503050406030204" pitchFamily="18" charset="0"/>
                              </a:rPr>
                            </m:ctrlPr>
                          </m:fPr>
                          <m:num>
                            <m:r>
                              <a:rPr sz="2200" i="1">
                                <a:solidFill>
                                  <a:srgbClr val="008F51"/>
                                </a:solidFill>
                                <a:latin typeface="Cambria Math" panose="02040503050406030204" pitchFamily="18" charset="0"/>
                              </a:rPr>
                              <m:t>𝐴𝑑𝑗𝑢𝑠𝑡𝑐𝑜𝑢𝑛𝑡𝑠𝑜𝑓𝑓𝑟𝑎𝑔𝑚𝑒𝑛𝑡𝑠</m:t>
                            </m:r>
                            <m:r>
                              <a:rPr sz="2200" i="1">
                                <a:solidFill>
                                  <a:srgbClr val="008F51"/>
                                </a:solidFill>
                                <a:latin typeface="Cambria Math" panose="02040503050406030204" pitchFamily="18" charset="0"/>
                              </a:rPr>
                              <m:t>/</m:t>
                            </m:r>
                            <m:r>
                              <a:rPr sz="2200" i="1">
                                <a:solidFill>
                                  <a:srgbClr val="008F51"/>
                                </a:solidFill>
                                <a:latin typeface="Cambria Math" panose="02040503050406030204" pitchFamily="18" charset="0"/>
                              </a:rPr>
                              <m:t>𝑟𝑒𝑎𝑑𝑠𝑚𝑎𝑝𝑝𝑒𝑑𝑡𝑜𝑔𝑒𝑛𝑒𝑠</m:t>
                            </m:r>
                          </m:num>
                          <m:den>
                            <m:r>
                              <a:rPr sz="2200" i="1">
                                <a:solidFill>
                                  <a:srgbClr val="008F51"/>
                                </a:solidFill>
                                <a:latin typeface="Cambria Math" panose="02040503050406030204" pitchFamily="18" charset="0"/>
                              </a:rPr>
                              <m:t>𝐴𝑑𝑗𝑢𝑠𝑡𝑐𝑜𝑢𝑛𝑡𝑠𝑜𝑓𝑡𝑜𝑡𝑎𝑙𝑚𝑎𝑝𝑝𝑒𝑑𝑟𝑒𝑎𝑑𝑠</m:t>
                            </m:r>
                            <m:r>
                              <a:rPr sz="2200" i="1">
                                <a:solidFill>
                                  <a:srgbClr val="008F51"/>
                                </a:solidFill>
                                <a:latin typeface="Cambria Math" panose="02040503050406030204" pitchFamily="18" charset="0"/>
                              </a:rPr>
                              <m:t>(</m:t>
                            </m:r>
                            <m:r>
                              <a:rPr sz="2200" i="1">
                                <a:solidFill>
                                  <a:srgbClr val="008F51"/>
                                </a:solidFill>
                                <a:latin typeface="Cambria Math" panose="02040503050406030204" pitchFamily="18" charset="0"/>
                              </a:rPr>
                              <m:t>𝑀</m:t>
                            </m:r>
                            <m:r>
                              <a:rPr sz="2200" i="1">
                                <a:solidFill>
                                  <a:srgbClr val="008F51"/>
                                </a:solidFill>
                                <a:latin typeface="Cambria Math" panose="02040503050406030204" pitchFamily="18" charset="0"/>
                              </a:rPr>
                              <m:t>)</m:t>
                            </m:r>
                          </m:den>
                        </m:f>
                      </m:oMath>
                    </m:oMathPara>
                  </a14:m>
                  <a:endParaRPr sz="2200">
                    <a:solidFill>
                      <a:srgbClr val="009051"/>
                    </a:solidFill>
                  </a:endParaRPr>
                </a:p>
              </p:txBody>
            </p:sp>
          </mc:Choice>
          <mc:Fallback xmlns="">
            <p:sp>
              <p:nvSpPr>
                <p:cNvPr id="551" name="Equation"/>
                <p:cNvSpPr txBox="1">
                  <a:spLocks noRot="1" noChangeAspect="1" noMove="1" noResize="1" noEditPoints="1" noAdjustHandles="1" noChangeArrowheads="1" noChangeShapeType="1" noTextEdit="1"/>
                </p:cNvSpPr>
                <p:nvPr/>
              </p:nvSpPr>
              <p:spPr>
                <a:xfrm>
                  <a:off x="1344183" y="4136221"/>
                  <a:ext cx="6887433" cy="655473"/>
                </a:xfrm>
                <a:prstGeom prst="rect">
                  <a:avLst/>
                </a:prstGeom>
                <a:blipFill rotWithShape="1">
                  <a:blip r:embed="rId4"/>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2" name="Equation"/>
                <p:cNvSpPr txBox="1"/>
                <p:nvPr/>
              </p:nvSpPr>
              <p:spPr>
                <a:xfrm>
                  <a:off x="1142524" y="3128057"/>
                  <a:ext cx="7290752" cy="655473"/>
                </a:xfrm>
                <a:prstGeom prst="rect">
                  <a:avLst/>
                </a:prstGeom>
                <a:noFill/>
                <a:ln w="12700" cap="flat">
                  <a:noFill/>
                  <a:miter lim="400000"/>
                </a:ln>
                <a:effectLst/>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2200" i="1">
                            <a:solidFill>
                              <a:srgbClr val="008F51"/>
                            </a:solidFill>
                            <a:latin typeface="Cambria Math" panose="02040503050406030204" pitchFamily="18" charset="0"/>
                          </a:rPr>
                          <m:t>𝐴𝑑𝑗𝑢𝑠𝑡𝑐𝑜𝑢𝑛𝑡𝑠</m:t>
                        </m:r>
                        <m:r>
                          <a:rPr sz="2200" i="1">
                            <a:solidFill>
                              <a:srgbClr val="008F51"/>
                            </a:solidFill>
                            <a:latin typeface="Cambria Math" panose="02040503050406030204" pitchFamily="18" charset="0"/>
                          </a:rPr>
                          <m:t>=</m:t>
                        </m:r>
                        <m:f>
                          <m:fPr>
                            <m:ctrlPr>
                              <a:rPr sz="2200" i="1">
                                <a:solidFill>
                                  <a:srgbClr val="008F51"/>
                                </a:solidFill>
                                <a:latin typeface="Cambria Math" panose="02040503050406030204" pitchFamily="18" charset="0"/>
                              </a:rPr>
                            </m:ctrlPr>
                          </m:fPr>
                          <m:num>
                            <m:r>
                              <a:rPr sz="2200" i="1">
                                <a:solidFill>
                                  <a:srgbClr val="008F51"/>
                                </a:solidFill>
                                <a:latin typeface="Cambria Math" panose="02040503050406030204" pitchFamily="18" charset="0"/>
                              </a:rPr>
                              <m:t>𝑁𝑢𝑚𝑏𝑒𝑟𝑜𝑓𝑓𝑟𝑎𝑔𝑚𝑒𝑛𝑡𝑠</m:t>
                            </m:r>
                            <m:r>
                              <a:rPr sz="2200" i="1">
                                <a:solidFill>
                                  <a:srgbClr val="008F51"/>
                                </a:solidFill>
                                <a:latin typeface="Cambria Math" panose="02040503050406030204" pitchFamily="18" charset="0"/>
                              </a:rPr>
                              <m:t>/</m:t>
                            </m:r>
                            <m:r>
                              <a:rPr sz="2200" i="1">
                                <a:solidFill>
                                  <a:srgbClr val="008F51"/>
                                </a:solidFill>
                                <a:latin typeface="Cambria Math" panose="02040503050406030204" pitchFamily="18" charset="0"/>
                              </a:rPr>
                              <m:t>𝑟𝑒𝑎𝑑𝑠𝑚𝑎𝑝𝑝𝑒𝑑𝑡𝑜𝑔𝑒𝑛𝑒𝑠</m:t>
                            </m:r>
                          </m:num>
                          <m:den>
                            <m:r>
                              <a:rPr sz="2200" i="1">
                                <a:solidFill>
                                  <a:srgbClr val="008F51"/>
                                </a:solidFill>
                                <a:latin typeface="Cambria Math" panose="02040503050406030204" pitchFamily="18" charset="0"/>
                              </a:rPr>
                              <m:t>𝑆𝑖𝑧𝑒𝑜𝑓𝑡𝑟𝑎𝑛𝑠𝑐𝑟𝑖𝑝𝑡𝑖𝑛𝑘𝑏</m:t>
                            </m:r>
                          </m:den>
                        </m:f>
                      </m:oMath>
                    </m:oMathPara>
                  </a14:m>
                  <a:endParaRPr sz="2200">
                    <a:solidFill>
                      <a:srgbClr val="009051"/>
                    </a:solidFill>
                  </a:endParaRPr>
                </a:p>
              </p:txBody>
            </p:sp>
          </mc:Choice>
          <mc:Fallback xmlns="">
            <p:sp>
              <p:nvSpPr>
                <p:cNvPr id="552" name="Equation"/>
                <p:cNvSpPr txBox="1">
                  <a:spLocks noRot="1" noChangeAspect="1" noMove="1" noResize="1" noEditPoints="1" noAdjustHandles="1" noChangeArrowheads="1" noChangeShapeType="1" noTextEdit="1"/>
                </p:cNvSpPr>
                <p:nvPr/>
              </p:nvSpPr>
              <p:spPr>
                <a:xfrm>
                  <a:off x="1142524" y="3128057"/>
                  <a:ext cx="7290752" cy="655473"/>
                </a:xfrm>
                <a:prstGeom prst="rect">
                  <a:avLst/>
                </a:prstGeom>
                <a:blipFill rotWithShape="1">
                  <a:blip r:embed="rId5"/>
                </a:blipFill>
                <a:ln w="12700" cap="flat">
                  <a:noFill/>
                  <a:miter lim="400000"/>
                </a:ln>
                <a:effectLst/>
              </p:spPr>
              <p:txBody>
                <a:bodyPr/>
                <a:lstStyle/>
                <a:p>
                  <a:r>
                    <a:rPr lang="zh-CN" altLang="en-US">
                      <a:noFill/>
                    </a:rPr>
                    <a:t> </a:t>
                  </a:r>
                </a:p>
              </p:txBody>
            </p:sp>
          </mc:Fallback>
        </mc:AlternateContent>
      </p:gr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如何判断一个 reads 属于某个基因， htseq-count 提供了 union， intersection_strict，intersection_nonempty 3 种模型。"/>
          <p:cNvSpPr txBox="1">
            <a:spLocks noGrp="1"/>
          </p:cNvSpPr>
          <p:nvPr>
            <p:ph type="body" sz="half" idx="1"/>
          </p:nvPr>
        </p:nvSpPr>
        <p:spPr>
          <a:xfrm>
            <a:off x="12213949" y="2472497"/>
            <a:ext cx="10138051" cy="10160001"/>
          </a:xfrm>
          <a:prstGeom prst="rect">
            <a:avLst/>
          </a:prstGeom>
        </p:spPr>
        <p:txBody>
          <a:bodyPr/>
          <a:lstStyle>
            <a:lvl1pPr>
              <a:buChar char="•"/>
            </a:lvl1pPr>
          </a:lstStyle>
          <a:p>
            <a:r>
              <a:rPr dirty="0"/>
              <a:t>How to determine whether a read belongs to a gene? </a:t>
            </a:r>
            <a:r>
              <a:rPr dirty="0" err="1"/>
              <a:t>htseq</a:t>
            </a:r>
            <a:r>
              <a:rPr dirty="0"/>
              <a:t>-count provides three models: union, </a:t>
            </a:r>
            <a:r>
              <a:rPr dirty="0" err="1"/>
              <a:t>intersection_strict</a:t>
            </a:r>
            <a:r>
              <a:rPr dirty="0"/>
              <a:t>, and </a:t>
            </a:r>
            <a:r>
              <a:rPr dirty="0" err="1"/>
              <a:t>intersection_nonempty</a:t>
            </a:r>
            <a:r>
              <a:rPr dirty="0"/>
              <a:t>.</a:t>
            </a:r>
          </a:p>
        </p:txBody>
      </p:sp>
      <p:sp>
        <p:nvSpPr>
          <p:cNvPr id="534" name="利用htseq-count统计基因上片段数目"/>
          <p:cNvSpPr txBox="1">
            <a:spLocks noGrp="1"/>
          </p:cNvSpPr>
          <p:nvPr>
            <p:ph type="title"/>
          </p:nvPr>
        </p:nvSpPr>
        <p:spPr>
          <a:prstGeom prst="rect">
            <a:avLst/>
          </a:prstGeom>
        </p:spPr>
        <p:txBody>
          <a:bodyPr/>
          <a:lstStyle/>
          <a:p>
            <a:r>
              <a:rPr dirty="0">
                <a:sym typeface="+mn-ea"/>
              </a:rPr>
              <a:t>Pre-process pipeline</a:t>
            </a:r>
            <a:r>
              <a:rPr lang="en-US" dirty="0">
                <a:sym typeface="+mn-ea"/>
              </a:rPr>
              <a:t> </a:t>
            </a:r>
            <a:r>
              <a:rPr lang="en-US" altLang="zh-CN" dirty="0">
                <a:ea typeface="微软雅黑" panose="020B0503020204020204" charset="-122"/>
                <a:sym typeface="+mn-ea"/>
              </a:rPr>
              <a:t>–</a:t>
            </a:r>
            <a:r>
              <a:rPr lang="zh-CN" dirty="0">
                <a:ea typeface="微软雅黑" panose="020B0503020204020204" charset="-122"/>
                <a:sym typeface="+mn-ea"/>
              </a:rPr>
              <a:t> </a:t>
            </a:r>
            <a:r>
              <a:rPr lang="en-US" altLang="zh-CN" dirty="0">
                <a:ea typeface="微软雅黑" panose="020B0503020204020204" charset="-122"/>
                <a:sym typeface="+mn-ea"/>
              </a:rPr>
              <a:t>5.2. </a:t>
            </a:r>
            <a:r>
              <a:rPr dirty="0">
                <a:sym typeface="+mn-ea"/>
              </a:rPr>
              <a:t>Quantitative</a:t>
            </a:r>
            <a:r>
              <a:rPr lang="zh-CN" altLang="en-US" dirty="0">
                <a:sym typeface="+mn-ea"/>
              </a:rPr>
              <a:t> </a:t>
            </a:r>
            <a:r>
              <a:rPr lang="en-US" altLang="zh-CN" dirty="0">
                <a:sym typeface="+mn-ea"/>
              </a:rPr>
              <a:t>tools</a:t>
            </a:r>
            <a:r>
              <a:rPr lang="zh-CN" altLang="en-US" dirty="0">
                <a:sym typeface="+mn-ea"/>
              </a:rPr>
              <a:t> </a:t>
            </a:r>
            <a:r>
              <a:rPr lang="en-US" altLang="zh-CN" dirty="0">
                <a:sym typeface="+mn-ea"/>
              </a:rPr>
              <a:t>(</a:t>
            </a:r>
            <a:r>
              <a:rPr lang="en-US" dirty="0" err="1"/>
              <a:t>htseq</a:t>
            </a:r>
            <a:r>
              <a:rPr lang="en-US" dirty="0"/>
              <a:t>-count</a:t>
            </a:r>
            <a:r>
              <a:rPr lang="en-US" altLang="zh-CN" dirty="0">
                <a:sym typeface="+mn-ea"/>
              </a:rPr>
              <a:t>)</a:t>
            </a:r>
            <a:endParaRPr dirty="0"/>
          </a:p>
        </p:txBody>
      </p:sp>
      <p:sp>
        <p:nvSpPr>
          <p:cNvPr id="535" name="Slide Number"/>
          <p:cNvSpPr txBox="1">
            <a:spLocks noGrp="1"/>
          </p:cNvSpPr>
          <p:nvPr>
            <p:ph type="sldNum" sz="quarter" idx="2"/>
          </p:nvPr>
        </p:nvSpPr>
        <p:spPr>
          <a:prstGeom prst="rect">
            <a:avLst/>
          </a:prstGeom>
        </p:spPr>
        <p:txBody>
          <a:bodyPr/>
          <a:lstStyle/>
          <a:p>
            <a:fld id="{86CB4B4D-7CA3-9044-876B-883B54F8677D}" type="slidenum">
              <a:rPr/>
              <a:t>27</a:t>
            </a:fld>
            <a:endParaRPr/>
          </a:p>
        </p:txBody>
      </p:sp>
      <p:grpSp>
        <p:nvGrpSpPr>
          <p:cNvPr id="538" name="Image"/>
          <p:cNvGrpSpPr/>
          <p:nvPr/>
        </p:nvGrpSpPr>
        <p:grpSpPr>
          <a:xfrm>
            <a:off x="1754979" y="2959496"/>
            <a:ext cx="8928101" cy="9156701"/>
            <a:chOff x="0" y="0"/>
            <a:chExt cx="8928100" cy="9156700"/>
          </a:xfrm>
        </p:grpSpPr>
        <p:pic>
          <p:nvPicPr>
            <p:cNvPr id="537" name="Image" descr="Image"/>
            <p:cNvPicPr>
              <a:picLocks noChangeAspect="1"/>
            </p:cNvPicPr>
            <p:nvPr/>
          </p:nvPicPr>
          <p:blipFill>
            <a:blip r:embed="rId3"/>
            <a:srcRect/>
            <a:stretch>
              <a:fillRect/>
            </a:stretch>
          </p:blipFill>
          <p:spPr>
            <a:xfrm>
              <a:off x="139700" y="139700"/>
              <a:ext cx="8648700" cy="8877300"/>
            </a:xfrm>
            <a:prstGeom prst="rect">
              <a:avLst/>
            </a:prstGeom>
            <a:ln>
              <a:noFill/>
            </a:ln>
            <a:effectLst/>
          </p:spPr>
        </p:pic>
        <p:pic>
          <p:nvPicPr>
            <p:cNvPr id="536" name="Image" descr="Image"/>
            <p:cNvPicPr/>
            <p:nvPr/>
          </p:nvPicPr>
          <p:blipFill>
            <a:blip r:embed="rId4"/>
            <a:stretch>
              <a:fillRect/>
            </a:stretch>
          </p:blipFill>
          <p:spPr>
            <a:xfrm>
              <a:off x="0" y="0"/>
              <a:ext cx="8928100" cy="9156700"/>
            </a:xfrm>
            <a:prstGeom prst="rect">
              <a:avLst/>
            </a:prstGeom>
            <a:effectLst/>
          </p:spPr>
        </p:pic>
      </p:gr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StringTie应用流神经网络算法和可选的de novo组装进行转录本组装并预计表达水平。StringTie实现了更完整、更准确的基因重建，并更好地预测了表达水平。"/>
          <p:cNvSpPr txBox="1">
            <a:spLocks noGrp="1"/>
          </p:cNvSpPr>
          <p:nvPr>
            <p:ph type="body" sz="quarter" idx="1"/>
          </p:nvPr>
        </p:nvSpPr>
        <p:spPr>
          <a:xfrm>
            <a:off x="2032000" y="2472497"/>
            <a:ext cx="20320000" cy="2954915"/>
          </a:xfrm>
          <a:prstGeom prst="rect">
            <a:avLst/>
          </a:prstGeom>
        </p:spPr>
        <p:txBody>
          <a:bodyPr/>
          <a:lstStyle>
            <a:lvl1pPr>
              <a:buChar char="•"/>
            </a:lvl1pPr>
          </a:lstStyle>
          <a:p>
            <a:r>
              <a:t>StringTie applies a streaming neural network algorithm and optional de novo assembly to assemble transcripts and estimate expression levels. StringTie achieves more complete and accurate gene reconstruction and better predicts expression levels.</a:t>
            </a:r>
          </a:p>
        </p:txBody>
      </p:sp>
      <p:sp>
        <p:nvSpPr>
          <p:cNvPr id="558" name="利用 StringTie获得基因表达值"/>
          <p:cNvSpPr txBox="1">
            <a:spLocks noGrp="1"/>
          </p:cNvSpPr>
          <p:nvPr>
            <p:ph type="title"/>
          </p:nvPr>
        </p:nvSpPr>
        <p:spPr>
          <a:prstGeom prst="rect">
            <a:avLst/>
          </a:prstGeom>
        </p:spPr>
        <p:txBody>
          <a:bodyPr/>
          <a:lstStyle/>
          <a:p>
            <a:r>
              <a:rPr lang="en-US" dirty="0">
                <a:sym typeface="+mn-ea"/>
              </a:rPr>
              <a:t>Pre-process pipeline </a:t>
            </a:r>
            <a:r>
              <a:rPr lang="en-US" altLang="zh-CN" dirty="0">
                <a:ea typeface="微软雅黑" panose="020B0503020204020204" charset="-122"/>
                <a:sym typeface="+mn-ea"/>
              </a:rPr>
              <a:t>– 5.2. </a:t>
            </a:r>
            <a:r>
              <a:rPr lang="en-US" dirty="0">
                <a:sym typeface="+mn-ea"/>
              </a:rPr>
              <a:t>Quantitative</a:t>
            </a:r>
            <a:r>
              <a:rPr lang="en-US" altLang="zh-CN" dirty="0">
                <a:sym typeface="+mn-ea"/>
              </a:rPr>
              <a:t> tools (</a:t>
            </a:r>
            <a:r>
              <a:rPr lang="en-US" dirty="0" err="1">
                <a:sym typeface="+mn-ea"/>
              </a:rPr>
              <a:t>S</a:t>
            </a:r>
            <a:r>
              <a:rPr dirty="0" err="1">
                <a:sym typeface="+mn-ea"/>
              </a:rPr>
              <a:t>tring</a:t>
            </a:r>
            <a:r>
              <a:rPr lang="en-US" dirty="0" err="1">
                <a:sym typeface="+mn-ea"/>
              </a:rPr>
              <a:t>T</a:t>
            </a:r>
            <a:r>
              <a:rPr dirty="0" err="1">
                <a:sym typeface="+mn-ea"/>
              </a:rPr>
              <a:t>ie</a:t>
            </a:r>
            <a:r>
              <a:rPr lang="en-US" altLang="zh-CN" dirty="0">
                <a:sym typeface="+mn-ea"/>
              </a:rPr>
              <a:t>)</a:t>
            </a:r>
            <a:endParaRPr lang="en-US" dirty="0">
              <a:sym typeface="+mn-ea"/>
            </a:endParaRPr>
          </a:p>
        </p:txBody>
      </p:sp>
      <p:sp>
        <p:nvSpPr>
          <p:cNvPr id="559" name="Slide Number"/>
          <p:cNvSpPr txBox="1">
            <a:spLocks noGrp="1"/>
          </p:cNvSpPr>
          <p:nvPr>
            <p:ph type="sldNum" sz="quarter" idx="2"/>
          </p:nvPr>
        </p:nvSpPr>
        <p:spPr>
          <a:prstGeom prst="rect">
            <a:avLst/>
          </a:prstGeom>
        </p:spPr>
        <p:txBody>
          <a:bodyPr/>
          <a:lstStyle/>
          <a:p>
            <a:fld id="{86CB4B4D-7CA3-9044-876B-883B54F8677D}" type="slidenum">
              <a:rPr/>
              <a:t>28</a:t>
            </a:fld>
            <a:endParaRPr/>
          </a:p>
        </p:txBody>
      </p:sp>
      <p:grpSp>
        <p:nvGrpSpPr>
          <p:cNvPr id="562" name="Screen Shot 2020-02-24 at 7.36.39 PM.png"/>
          <p:cNvGrpSpPr/>
          <p:nvPr/>
        </p:nvGrpSpPr>
        <p:grpSpPr>
          <a:xfrm>
            <a:off x="5503984" y="5521591"/>
            <a:ext cx="13376032" cy="6874491"/>
            <a:chOff x="0" y="0"/>
            <a:chExt cx="13376031" cy="6874489"/>
          </a:xfrm>
        </p:grpSpPr>
        <p:pic>
          <p:nvPicPr>
            <p:cNvPr id="561" name="Screen Shot 2020-02-24 at 7.36.39 PM.png" descr="Screen Shot 2020-02-24 at 7.36.39 PM.png"/>
            <p:cNvPicPr>
              <a:picLocks noChangeAspect="1"/>
            </p:cNvPicPr>
            <p:nvPr/>
          </p:nvPicPr>
          <p:blipFill>
            <a:blip r:embed="rId3"/>
            <a:stretch>
              <a:fillRect/>
            </a:stretch>
          </p:blipFill>
          <p:spPr>
            <a:xfrm>
              <a:off x="139700" y="139700"/>
              <a:ext cx="13096632" cy="6595090"/>
            </a:xfrm>
            <a:prstGeom prst="rect">
              <a:avLst/>
            </a:prstGeom>
            <a:ln>
              <a:noFill/>
            </a:ln>
            <a:effectLst/>
          </p:spPr>
        </p:pic>
        <p:pic>
          <p:nvPicPr>
            <p:cNvPr id="560" name="Screen Shot 2020-02-24 at 7.36.39 PM.png" descr="Screen Shot 2020-02-24 at 7.36.39 PM.png"/>
            <p:cNvPicPr/>
            <p:nvPr/>
          </p:nvPicPr>
          <p:blipFill>
            <a:blip r:embed="rId4"/>
            <a:stretch>
              <a:fillRect/>
            </a:stretch>
          </p:blipFill>
          <p:spPr>
            <a:xfrm>
              <a:off x="0" y="0"/>
              <a:ext cx="13376032" cy="6874490"/>
            </a:xfrm>
            <a:prstGeom prst="rect">
              <a:avLst/>
            </a:prstGeom>
            <a:effectLst/>
          </p:spPr>
        </p:pic>
      </p:gr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下载对应系统的源代码安装压缩包。…"/>
          <p:cNvSpPr txBox="1">
            <a:spLocks noGrp="1"/>
          </p:cNvSpPr>
          <p:nvPr>
            <p:ph type="body" sz="half" idx="1"/>
          </p:nvPr>
        </p:nvSpPr>
        <p:spPr>
          <a:xfrm>
            <a:off x="14815185" y="2472690"/>
            <a:ext cx="9062720" cy="10160000"/>
          </a:xfrm>
          <a:prstGeom prst="rect">
            <a:avLst/>
          </a:prstGeom>
        </p:spPr>
        <p:txBody>
          <a:bodyPr/>
          <a:lstStyle/>
          <a:p>
            <a:pPr>
              <a:buChar char="•"/>
            </a:pPr>
            <a:r>
              <a:rPr dirty="0"/>
              <a:t>Download the source code installation compressed package for the corresponding system.</a:t>
            </a:r>
          </a:p>
          <a:p>
            <a:pPr>
              <a:buChar char="•"/>
            </a:pPr>
            <a:r>
              <a:rPr dirty="0"/>
              <a:t>Unzip and install.</a:t>
            </a:r>
          </a:p>
        </p:txBody>
      </p:sp>
      <p:sp>
        <p:nvSpPr>
          <p:cNvPr id="567" name="StringTie的下载与安装"/>
          <p:cNvSpPr txBox="1">
            <a:spLocks noGrp="1"/>
          </p:cNvSpPr>
          <p:nvPr>
            <p:ph type="title"/>
          </p:nvPr>
        </p:nvSpPr>
        <p:spPr>
          <a:xfrm>
            <a:off x="2032000" y="-635"/>
            <a:ext cx="21232495" cy="1571625"/>
          </a:xfrm>
          <a:prstGeom prst="rect">
            <a:avLst/>
          </a:prstGeom>
        </p:spPr>
        <p:txBody>
          <a:bodyPr/>
          <a:lstStyle/>
          <a:p>
            <a:r>
              <a:rPr lang="en-US" dirty="0">
                <a:sym typeface="+mn-ea"/>
              </a:rPr>
              <a:t>Pre-process pipeline </a:t>
            </a:r>
            <a:r>
              <a:rPr lang="en-US" altLang="zh-CN" dirty="0">
                <a:ea typeface="微软雅黑" panose="020B0503020204020204" charset="-122"/>
                <a:sym typeface="+mn-ea"/>
              </a:rPr>
              <a:t>– 5.2. </a:t>
            </a:r>
            <a:r>
              <a:rPr lang="en-US" dirty="0">
                <a:sym typeface="+mn-ea"/>
              </a:rPr>
              <a:t>Quantitative</a:t>
            </a:r>
            <a:r>
              <a:rPr lang="en-US" altLang="zh-CN" dirty="0">
                <a:sym typeface="+mn-ea"/>
              </a:rPr>
              <a:t> tools (</a:t>
            </a:r>
            <a:r>
              <a:rPr lang="en-US" dirty="0" err="1">
                <a:sym typeface="+mn-ea"/>
              </a:rPr>
              <a:t>StringTie</a:t>
            </a:r>
            <a:r>
              <a:rPr lang="en-US" altLang="zh-CN" dirty="0">
                <a:sym typeface="+mn-ea"/>
              </a:rPr>
              <a:t>)</a:t>
            </a:r>
            <a:endParaRPr lang="en-US" dirty="0"/>
          </a:p>
        </p:txBody>
      </p:sp>
      <p:grpSp>
        <p:nvGrpSpPr>
          <p:cNvPr id="570" name="Screen Shot 2020-02-24 at 7.37.30 PM.png"/>
          <p:cNvGrpSpPr/>
          <p:nvPr/>
        </p:nvGrpSpPr>
        <p:grpSpPr>
          <a:xfrm>
            <a:off x="1328161" y="3610686"/>
            <a:ext cx="12979401" cy="8282656"/>
            <a:chOff x="0" y="0"/>
            <a:chExt cx="12979400" cy="8282654"/>
          </a:xfrm>
        </p:grpSpPr>
        <p:pic>
          <p:nvPicPr>
            <p:cNvPr id="569" name="Screen Shot 2020-02-24 at 7.37.30 PM.png" descr="Screen Shot 2020-02-24 at 7.37.30 PM.png"/>
            <p:cNvPicPr>
              <a:picLocks noChangeAspect="1"/>
            </p:cNvPicPr>
            <p:nvPr/>
          </p:nvPicPr>
          <p:blipFill>
            <a:blip r:embed="rId3"/>
            <a:stretch>
              <a:fillRect/>
            </a:stretch>
          </p:blipFill>
          <p:spPr>
            <a:xfrm>
              <a:off x="139700" y="139700"/>
              <a:ext cx="12700000" cy="8003255"/>
            </a:xfrm>
            <a:prstGeom prst="rect">
              <a:avLst/>
            </a:prstGeom>
            <a:ln>
              <a:noFill/>
            </a:ln>
            <a:effectLst/>
          </p:spPr>
        </p:pic>
        <p:pic>
          <p:nvPicPr>
            <p:cNvPr id="568" name="Screen Shot 2020-02-24 at 7.37.30 PM.png" descr="Screen Shot 2020-02-24 at 7.37.30 PM.png"/>
            <p:cNvPicPr/>
            <p:nvPr/>
          </p:nvPicPr>
          <p:blipFill>
            <a:blip r:embed="rId4"/>
            <a:stretch>
              <a:fillRect/>
            </a:stretch>
          </p:blipFill>
          <p:spPr>
            <a:xfrm>
              <a:off x="0" y="0"/>
              <a:ext cx="12979400" cy="8282655"/>
            </a:xfrm>
            <a:prstGeom prst="rect">
              <a:avLst/>
            </a:prstGeom>
            <a:effectLst/>
          </p:spPr>
        </p:pic>
      </p:grpSp>
      <p:sp>
        <p:nvSpPr>
          <p:cNvPr id="571" name="Slide Number"/>
          <p:cNvSpPr txBox="1">
            <a:spLocks noGrp="1"/>
          </p:cNvSpPr>
          <p:nvPr>
            <p:ph type="sldNum" sz="quarter" idx="2"/>
          </p:nvPr>
        </p:nvSpPr>
        <p:spPr>
          <a:prstGeom prst="rect">
            <a:avLst/>
          </a:prstGeom>
        </p:spPr>
        <p:txBody>
          <a:bodyPr/>
          <a:lstStyle/>
          <a:p>
            <a:fld id="{86CB4B4D-7CA3-9044-876B-883B54F8677D}" type="slidenum">
              <a:rPr/>
              <a:t>29</a:t>
            </a:fld>
            <a:endParaRPr/>
          </a:p>
        </p:txBody>
      </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
        <p:nvSpPr>
          <p:cNvPr id="3" name="TextBox 2"/>
          <p:cNvSpPr txBox="1"/>
          <p:nvPr/>
        </p:nvSpPr>
        <p:spPr>
          <a:xfrm>
            <a:off x="2032000" y="1887915"/>
            <a:ext cx="12216652"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dirty="0">
                <a:sym typeface="+mn-ea"/>
              </a:rPr>
              <a:t>D</a:t>
            </a:r>
            <a:r>
              <a:rPr lang="en-US" dirty="0"/>
              <a:t>ownload </a:t>
            </a:r>
            <a:r>
              <a:rPr lang="en-US" altLang="zh-CN" dirty="0"/>
              <a:t>&amp;</a:t>
            </a:r>
            <a:r>
              <a:rPr lang="zh-CN" altLang="en-US" dirty="0"/>
              <a:t> </a:t>
            </a:r>
            <a:r>
              <a:rPr lang="en-US" dirty="0"/>
              <a:t>Installation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转录组：是指在特定的发育阶段和生理条件下细胞中转录产生的所有转录物，包括mRNA、rRNA、tRNA和其他的非编码RNA，狭义上也可以指细胞所能转录出的所有mRNA，这个术语适用的范围是一个给定的有机体、组织或者特定的细胞集合。…"/>
          <p:cNvSpPr txBox="1">
            <a:spLocks noGrp="1"/>
          </p:cNvSpPr>
          <p:nvPr>
            <p:ph type="body" idx="1"/>
          </p:nvPr>
        </p:nvSpPr>
        <p:spPr>
          <a:xfrm>
            <a:off x="1966595" y="1759585"/>
            <a:ext cx="20320000" cy="11213465"/>
          </a:xfrm>
          <a:prstGeom prst="rect">
            <a:avLst/>
          </a:prstGeom>
        </p:spPr>
        <p:txBody>
          <a:bodyPr>
            <a:normAutofit fontScale="97500" lnSpcReduction="10000"/>
          </a:bodyPr>
          <a:lstStyle/>
          <a:p>
            <a:pPr eaLnBrk="1" fontAlgn="auto" hangingPunct="1">
              <a:lnSpc>
                <a:spcPct val="120000"/>
              </a:lnSpc>
            </a:pPr>
            <a:r>
              <a:rPr sz="4000" dirty="0"/>
              <a:t>Transcriptome: This term refers to all RNA transcripts produced by cells under specific developmental stages and physiological conditions, encompassing mRNA, rRNA, tRNA, and other non-coding RNAs. In a narrower context, it can specifically refer to all mRNAs transcribed by cells.</a:t>
            </a:r>
          </a:p>
          <a:p>
            <a:pPr>
              <a:lnSpc>
                <a:spcPct val="120000"/>
              </a:lnSpc>
            </a:pPr>
            <a:r>
              <a:rPr sz="4000" dirty="0"/>
              <a:t>Transcriptomics: This discipline examines gene transcription and transcriptional regulation on a comprehensive scale. Transcriptomics research is categorized into two main levels: sequence level and expression level. Together, these levels provide a complete picture of genetic information expression in organisms.</a:t>
            </a:r>
          </a:p>
          <a:p>
            <a:pPr>
              <a:lnSpc>
                <a:spcPct val="120000"/>
              </a:lnSpc>
            </a:pPr>
            <a:r>
              <a:rPr sz="4000" dirty="0"/>
              <a:t>Sequence Level Research: This involves identifying unknown transcripts and analyzing sequence differences of the same gene across different samples. Key aspects include start codon identification, intron boundary determination, UTR analysis, alternative splicing, and single nucleotide polymorphism studies.</a:t>
            </a:r>
          </a:p>
          <a:p>
            <a:pPr>
              <a:lnSpc>
                <a:spcPct val="120000"/>
              </a:lnSpc>
            </a:pPr>
            <a:r>
              <a:rPr sz="4000" dirty="0"/>
              <a:t>Expression Level Research: This enhances understanding of gene regulation and the molecular mechanisms underlying specific traits, such as multiple RNA expression levels and the detection of new transcripts.</a:t>
            </a:r>
          </a:p>
        </p:txBody>
      </p:sp>
      <p:sp>
        <p:nvSpPr>
          <p:cNvPr id="150" name="转录组"/>
          <p:cNvSpPr txBox="1">
            <a:spLocks noGrp="1"/>
          </p:cNvSpPr>
          <p:nvPr>
            <p:ph type="title"/>
          </p:nvPr>
        </p:nvSpPr>
        <p:spPr>
          <a:prstGeom prst="rect">
            <a:avLst/>
          </a:prstGeom>
        </p:spPr>
        <p:txBody>
          <a:bodyPr/>
          <a:lstStyle/>
          <a:p>
            <a:pPr lvl="1"/>
            <a:r>
              <a:t>Transcriptome</a:t>
            </a:r>
          </a:p>
        </p:txBody>
      </p:sp>
      <p:sp>
        <p:nvSpPr>
          <p:cNvPr id="3" name="Slide Number"/>
          <p:cNvSpPr txBox="1"/>
          <p:nvPr/>
        </p:nvSpPr>
        <p:spPr>
          <a:xfrm>
            <a:off x="23677774" y="132475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2200" b="1" i="0" u="none" strike="noStrike" cap="none" spc="0" normalizeH="0" baseline="0">
                <a:ln>
                  <a:noFill/>
                </a:ln>
                <a:solidFill>
                  <a:srgbClr val="E67D13"/>
                </a:solidFill>
                <a:effectLst/>
                <a:uFillTx/>
                <a:latin typeface="+mn-lt"/>
                <a:ea typeface="+mn-ea"/>
                <a:cs typeface="+mn-cs"/>
                <a:sym typeface="Helvetica" panose="020B06040202020202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a:lstStyle>
          <a:p>
            <a:fld id="{86CB4B4D-7CA3-9044-876B-883B54F8677D}" type="slidenum">
              <a:rPr lang="en-US" smtClean="0"/>
              <a:t>3</a:t>
            </a:fld>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该输入文件要求必须按其基因组位置排序。"/>
          <p:cNvSpPr txBox="1">
            <a:spLocks noGrp="1"/>
          </p:cNvSpPr>
          <p:nvPr>
            <p:ph type="body" sz="quarter" idx="1"/>
          </p:nvPr>
        </p:nvSpPr>
        <p:spPr>
          <a:xfrm>
            <a:off x="14667010" y="2608067"/>
            <a:ext cx="7671687" cy="2875466"/>
          </a:xfrm>
          <a:prstGeom prst="rect">
            <a:avLst/>
          </a:prstGeom>
        </p:spPr>
        <p:txBody>
          <a:bodyPr/>
          <a:lstStyle>
            <a:lvl1pPr marL="386715" indent="-386715">
              <a:buChar char="•"/>
            </a:lvl1pPr>
          </a:lstStyle>
          <a:p>
            <a:r>
              <a:t>This input file must be sorted by their genomic location.</a:t>
            </a:r>
          </a:p>
        </p:txBody>
      </p:sp>
      <p:grpSp>
        <p:nvGrpSpPr>
          <p:cNvPr id="579" name="Screen Shot 2020-02-24 at 7.38.00 PM.png"/>
          <p:cNvGrpSpPr/>
          <p:nvPr/>
        </p:nvGrpSpPr>
        <p:grpSpPr>
          <a:xfrm>
            <a:off x="1222478" y="2608067"/>
            <a:ext cx="12979401" cy="2875466"/>
            <a:chOff x="0" y="0"/>
            <a:chExt cx="12979400" cy="2875465"/>
          </a:xfrm>
        </p:grpSpPr>
        <p:pic>
          <p:nvPicPr>
            <p:cNvPr id="578" name="Screen Shot 2020-02-24 at 7.38.00 PM.png" descr="Screen Shot 2020-02-24 at 7.38.00 PM.png"/>
            <p:cNvPicPr>
              <a:picLocks noChangeAspect="1"/>
            </p:cNvPicPr>
            <p:nvPr/>
          </p:nvPicPr>
          <p:blipFill>
            <a:blip r:embed="rId3"/>
            <a:stretch>
              <a:fillRect/>
            </a:stretch>
          </p:blipFill>
          <p:spPr>
            <a:xfrm>
              <a:off x="139700" y="139700"/>
              <a:ext cx="12700000" cy="2596066"/>
            </a:xfrm>
            <a:prstGeom prst="rect">
              <a:avLst/>
            </a:prstGeom>
            <a:ln>
              <a:noFill/>
            </a:ln>
            <a:effectLst/>
          </p:spPr>
        </p:pic>
        <p:pic>
          <p:nvPicPr>
            <p:cNvPr id="577" name="Screen Shot 2020-02-24 at 7.38.00 PM.png" descr="Screen Shot 2020-02-24 at 7.38.00 PM.png"/>
            <p:cNvPicPr/>
            <p:nvPr/>
          </p:nvPicPr>
          <p:blipFill>
            <a:blip r:embed="rId4"/>
            <a:stretch>
              <a:fillRect/>
            </a:stretch>
          </p:blipFill>
          <p:spPr>
            <a:xfrm>
              <a:off x="0" y="0"/>
              <a:ext cx="12979400" cy="2875466"/>
            </a:xfrm>
            <a:prstGeom prst="rect">
              <a:avLst/>
            </a:prstGeom>
            <a:effectLst/>
          </p:spPr>
        </p:pic>
      </p:grpSp>
      <p:grpSp>
        <p:nvGrpSpPr>
          <p:cNvPr id="582" name="Screen Shot 2020-02-24 at 7.38.15 PM.png"/>
          <p:cNvGrpSpPr/>
          <p:nvPr/>
        </p:nvGrpSpPr>
        <p:grpSpPr>
          <a:xfrm>
            <a:off x="1222478" y="5592542"/>
            <a:ext cx="12979401" cy="7526016"/>
            <a:chOff x="0" y="0"/>
            <a:chExt cx="12979400" cy="7526015"/>
          </a:xfrm>
        </p:grpSpPr>
        <p:pic>
          <p:nvPicPr>
            <p:cNvPr id="581" name="Screen Shot 2020-02-24 at 7.38.15 PM.png" descr="Screen Shot 2020-02-24 at 7.38.15 PM.png"/>
            <p:cNvPicPr>
              <a:picLocks noChangeAspect="1"/>
            </p:cNvPicPr>
            <p:nvPr/>
          </p:nvPicPr>
          <p:blipFill>
            <a:blip r:embed="rId5"/>
            <a:stretch>
              <a:fillRect/>
            </a:stretch>
          </p:blipFill>
          <p:spPr>
            <a:xfrm>
              <a:off x="139700" y="139700"/>
              <a:ext cx="12700000" cy="7246616"/>
            </a:xfrm>
            <a:prstGeom prst="rect">
              <a:avLst/>
            </a:prstGeom>
            <a:ln>
              <a:noFill/>
            </a:ln>
            <a:effectLst/>
          </p:spPr>
        </p:pic>
        <p:pic>
          <p:nvPicPr>
            <p:cNvPr id="580" name="Screen Shot 2020-02-24 at 7.38.15 PM.png" descr="Screen Shot 2020-02-24 at 7.38.15 PM.png"/>
            <p:cNvPicPr/>
            <p:nvPr/>
          </p:nvPicPr>
          <p:blipFill>
            <a:blip r:embed="rId6"/>
            <a:stretch>
              <a:fillRect/>
            </a:stretch>
          </p:blipFill>
          <p:spPr>
            <a:xfrm>
              <a:off x="0" y="0"/>
              <a:ext cx="12979400" cy="7526016"/>
            </a:xfrm>
            <a:prstGeom prst="rect">
              <a:avLst/>
            </a:prstGeom>
            <a:effectLst/>
          </p:spPr>
        </p:pic>
      </p:grpSp>
      <p:sp>
        <p:nvSpPr>
          <p:cNvPr id="583" name="Slide Number"/>
          <p:cNvSpPr txBox="1">
            <a:spLocks noGrp="1"/>
          </p:cNvSpPr>
          <p:nvPr>
            <p:ph type="sldNum" sz="quarter" idx="2"/>
          </p:nvPr>
        </p:nvSpPr>
        <p:spPr>
          <a:prstGeom prst="rect">
            <a:avLst/>
          </a:prstGeom>
        </p:spPr>
        <p:txBody>
          <a:bodyPr/>
          <a:lstStyle/>
          <a:p>
            <a:fld id="{86CB4B4D-7CA3-9044-876B-883B54F8677D}" type="slidenum">
              <a:rPr/>
              <a:t>30</a:t>
            </a:fld>
            <a:endParaRPr/>
          </a:p>
        </p:txBody>
      </p:sp>
      <p:sp>
        <p:nvSpPr>
          <p:cNvPr id="584" name="Rectangle"/>
          <p:cNvSpPr/>
          <p:nvPr/>
        </p:nvSpPr>
        <p:spPr>
          <a:xfrm>
            <a:off x="1475605" y="3745046"/>
            <a:ext cx="5736908" cy="406401"/>
          </a:xfrm>
          <a:prstGeom prst="rect">
            <a:avLst/>
          </a:prstGeom>
          <a:ln w="25400">
            <a:solidFill>
              <a:srgbClr val="009051"/>
            </a:solidFill>
            <a:miter lim="400000"/>
          </a:ln>
        </p:spPr>
        <p:txBody>
          <a:bodyPr lIns="50800" tIns="50800" rIns="50800" bIns="50800" anchor="ctr"/>
          <a:lstStyle/>
          <a:p>
            <a:pPr algn="l" defTabSz="457200">
              <a:lnSpc>
                <a:spcPct val="80000"/>
              </a:lnSpc>
              <a:defRPr sz="1200" i="1" spc="-48">
                <a:solidFill>
                  <a:srgbClr val="53585F"/>
                </a:solidFill>
                <a:latin typeface="Helvetica" panose="020B0604020202020204"/>
                <a:ea typeface="Helvetica" panose="020B0604020202020204"/>
                <a:cs typeface="Helvetica" panose="020B0604020202020204"/>
                <a:sym typeface="Helvetica" panose="020B0604020202020204"/>
              </a:defRPr>
            </a:pPr>
            <a:endParaRPr/>
          </a:p>
        </p:txBody>
      </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
        <p:nvSpPr>
          <p:cNvPr id="3" name="TextBox 2"/>
          <p:cNvSpPr txBox="1"/>
          <p:nvPr/>
        </p:nvSpPr>
        <p:spPr>
          <a:xfrm>
            <a:off x="2032000" y="1887915"/>
            <a:ext cx="12216652"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dirty="0">
                <a:sym typeface="+mn-ea"/>
              </a:rPr>
              <a:t>Running</a:t>
            </a:r>
            <a:endParaRPr lang="en-US" dirty="0"/>
          </a:p>
        </p:txBody>
      </p:sp>
      <p:sp>
        <p:nvSpPr>
          <p:cNvPr id="12" name="Title 4"/>
          <p:cNvSpPr>
            <a:spLocks noGrp="1"/>
          </p:cNvSpPr>
          <p:nvPr>
            <p:ph type="title"/>
          </p:nvPr>
        </p:nvSpPr>
        <p:spPr/>
        <p:txBody>
          <a:bodyPr/>
          <a:lstStyle/>
          <a:p>
            <a:r>
              <a:rPr lang="en-US" dirty="0">
                <a:sym typeface="+mn-ea"/>
              </a:rPr>
              <a:t>Pre-process pipeline </a:t>
            </a:r>
            <a:r>
              <a:rPr lang="en-US" altLang="zh-CN" dirty="0">
                <a:ea typeface="微软雅黑" panose="020B0503020204020204" charset="-122"/>
                <a:sym typeface="+mn-ea"/>
              </a:rPr>
              <a:t>– 5.2. </a:t>
            </a:r>
            <a:r>
              <a:rPr lang="en-US" dirty="0">
                <a:sym typeface="+mn-ea"/>
              </a:rPr>
              <a:t>Quantitative</a:t>
            </a:r>
            <a:r>
              <a:rPr lang="en-US" altLang="zh-CN" dirty="0">
                <a:sym typeface="+mn-ea"/>
              </a:rPr>
              <a:t> tools (</a:t>
            </a:r>
            <a:r>
              <a:rPr lang="en-US" dirty="0" err="1">
                <a:sym typeface="+mn-ea"/>
              </a:rPr>
              <a:t>StringTie</a:t>
            </a:r>
            <a:r>
              <a:rPr lang="en-US" altLang="zh-CN" dirty="0">
                <a:sym typeface="+mn-ea"/>
              </a:rPr>
              <a:t>)</a:t>
            </a:r>
            <a:endParaRPr lang="en-US"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输出文件：…"/>
          <p:cNvSpPr txBox="1">
            <a:spLocks noGrp="1"/>
          </p:cNvSpPr>
          <p:nvPr>
            <p:ph type="body" sz="half" idx="1"/>
          </p:nvPr>
        </p:nvSpPr>
        <p:spPr>
          <a:xfrm>
            <a:off x="13928036" y="2472497"/>
            <a:ext cx="8458201" cy="10160001"/>
          </a:xfrm>
          <a:prstGeom prst="rect">
            <a:avLst/>
          </a:prstGeom>
        </p:spPr>
        <p:txBody>
          <a:bodyPr/>
          <a:lstStyle/>
          <a:p>
            <a:pPr>
              <a:buChar char="•"/>
            </a:pPr>
            <a:r>
              <a:rPr dirty="0"/>
              <a:t>Output files:</a:t>
            </a:r>
          </a:p>
          <a:p>
            <a:pPr marL="0" indent="0">
              <a:buNone/>
            </a:pPr>
            <a:r>
              <a:rPr dirty="0"/>
              <a:t>1. GTF file: records the assembled transcript information</a:t>
            </a:r>
          </a:p>
          <a:p>
            <a:pPr marL="0" indent="0">
              <a:buNone/>
            </a:pPr>
            <a:r>
              <a:rPr dirty="0"/>
              <a:t>2. Tab file: records the gene abundance information</a:t>
            </a:r>
          </a:p>
        </p:txBody>
      </p:sp>
      <p:grpSp>
        <p:nvGrpSpPr>
          <p:cNvPr id="592" name="Screen Shot 2020-02-24 at 7.38.29 PM.png"/>
          <p:cNvGrpSpPr/>
          <p:nvPr/>
        </p:nvGrpSpPr>
        <p:grpSpPr>
          <a:xfrm>
            <a:off x="433135" y="2527915"/>
            <a:ext cx="12979401" cy="6412513"/>
            <a:chOff x="0" y="0"/>
            <a:chExt cx="12979400" cy="6412512"/>
          </a:xfrm>
        </p:grpSpPr>
        <p:pic>
          <p:nvPicPr>
            <p:cNvPr id="591" name="Screen Shot 2020-02-24 at 7.38.29 PM.png" descr="Screen Shot 2020-02-24 at 7.38.29 PM.png"/>
            <p:cNvPicPr>
              <a:picLocks noChangeAspect="1"/>
            </p:cNvPicPr>
            <p:nvPr/>
          </p:nvPicPr>
          <p:blipFill>
            <a:blip r:embed="rId3"/>
            <a:stretch>
              <a:fillRect/>
            </a:stretch>
          </p:blipFill>
          <p:spPr>
            <a:xfrm>
              <a:off x="139700" y="139700"/>
              <a:ext cx="12700000" cy="6133113"/>
            </a:xfrm>
            <a:prstGeom prst="rect">
              <a:avLst/>
            </a:prstGeom>
            <a:ln>
              <a:noFill/>
            </a:ln>
            <a:effectLst/>
          </p:spPr>
        </p:pic>
        <p:pic>
          <p:nvPicPr>
            <p:cNvPr id="590" name="Screen Shot 2020-02-24 at 7.38.29 PM.png" descr="Screen Shot 2020-02-24 at 7.38.29 PM.png"/>
            <p:cNvPicPr/>
            <p:nvPr/>
          </p:nvPicPr>
          <p:blipFill>
            <a:blip r:embed="rId4"/>
            <a:stretch>
              <a:fillRect/>
            </a:stretch>
          </p:blipFill>
          <p:spPr>
            <a:xfrm>
              <a:off x="0" y="0"/>
              <a:ext cx="12979400" cy="6412513"/>
            </a:xfrm>
            <a:prstGeom prst="rect">
              <a:avLst/>
            </a:prstGeom>
            <a:effectLst/>
          </p:spPr>
        </p:pic>
      </p:grpSp>
      <p:grpSp>
        <p:nvGrpSpPr>
          <p:cNvPr id="595" name="Screen Shot 2020-02-24 at 7.38.45 PM.png"/>
          <p:cNvGrpSpPr/>
          <p:nvPr/>
        </p:nvGrpSpPr>
        <p:grpSpPr>
          <a:xfrm>
            <a:off x="433135" y="9696757"/>
            <a:ext cx="12979401" cy="3183291"/>
            <a:chOff x="0" y="0"/>
            <a:chExt cx="12979400" cy="3183289"/>
          </a:xfrm>
        </p:grpSpPr>
        <p:pic>
          <p:nvPicPr>
            <p:cNvPr id="594" name="Screen Shot 2020-02-24 at 7.38.45 PM.png" descr="Screen Shot 2020-02-24 at 7.38.45 PM.png"/>
            <p:cNvPicPr>
              <a:picLocks noChangeAspect="1"/>
            </p:cNvPicPr>
            <p:nvPr/>
          </p:nvPicPr>
          <p:blipFill>
            <a:blip r:embed="rId5"/>
            <a:stretch>
              <a:fillRect/>
            </a:stretch>
          </p:blipFill>
          <p:spPr>
            <a:xfrm>
              <a:off x="139700" y="139700"/>
              <a:ext cx="12700000" cy="2903890"/>
            </a:xfrm>
            <a:prstGeom prst="rect">
              <a:avLst/>
            </a:prstGeom>
            <a:ln>
              <a:noFill/>
            </a:ln>
            <a:effectLst/>
          </p:spPr>
        </p:pic>
        <p:pic>
          <p:nvPicPr>
            <p:cNvPr id="593" name="Screen Shot 2020-02-24 at 7.38.45 PM.png" descr="Screen Shot 2020-02-24 at 7.38.45 PM.png"/>
            <p:cNvPicPr/>
            <p:nvPr/>
          </p:nvPicPr>
          <p:blipFill>
            <a:blip r:embed="rId6"/>
            <a:stretch>
              <a:fillRect/>
            </a:stretch>
          </p:blipFill>
          <p:spPr>
            <a:xfrm>
              <a:off x="0" y="0"/>
              <a:ext cx="12979400" cy="3183290"/>
            </a:xfrm>
            <a:prstGeom prst="rect">
              <a:avLst/>
            </a:prstGeom>
            <a:effectLst/>
          </p:spPr>
        </p:pic>
      </p:grpSp>
      <p:sp>
        <p:nvSpPr>
          <p:cNvPr id="596" name="Slide Number"/>
          <p:cNvSpPr txBox="1">
            <a:spLocks noGrp="1"/>
          </p:cNvSpPr>
          <p:nvPr>
            <p:ph type="sldNum" sz="quarter" idx="2"/>
          </p:nvPr>
        </p:nvSpPr>
        <p:spPr>
          <a:prstGeom prst="rect">
            <a:avLst/>
          </a:prstGeom>
        </p:spPr>
        <p:txBody>
          <a:bodyPr/>
          <a:lstStyle/>
          <a:p>
            <a:fld id="{86CB4B4D-7CA3-9044-876B-883B54F8677D}" type="slidenum">
              <a:rPr/>
              <a:t>31</a:t>
            </a:fld>
            <a:endParaRPr/>
          </a:p>
        </p:txBody>
      </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
        <p:nvSpPr>
          <p:cNvPr id="5" name="Title 4"/>
          <p:cNvSpPr>
            <a:spLocks noGrp="1"/>
          </p:cNvSpPr>
          <p:nvPr>
            <p:ph type="title"/>
          </p:nvPr>
        </p:nvSpPr>
        <p:spPr/>
        <p:txBody>
          <a:bodyPr/>
          <a:lstStyle/>
          <a:p>
            <a:r>
              <a:rPr lang="en-US" dirty="0">
                <a:sym typeface="+mn-ea"/>
              </a:rPr>
              <a:t>Pre-process pipeline </a:t>
            </a:r>
            <a:r>
              <a:rPr lang="en-US" altLang="zh-CN" dirty="0">
                <a:ea typeface="微软雅黑" panose="020B0503020204020204" charset="-122"/>
                <a:sym typeface="+mn-ea"/>
              </a:rPr>
              <a:t>– 5.2. </a:t>
            </a:r>
            <a:r>
              <a:rPr lang="en-US" dirty="0">
                <a:sym typeface="+mn-ea"/>
              </a:rPr>
              <a:t>Quantitative</a:t>
            </a:r>
            <a:r>
              <a:rPr lang="en-US" altLang="zh-CN" dirty="0">
                <a:sym typeface="+mn-ea"/>
              </a:rPr>
              <a:t> tools (</a:t>
            </a:r>
            <a:r>
              <a:rPr lang="en-US" dirty="0" err="1">
                <a:sym typeface="+mn-ea"/>
              </a:rPr>
              <a:t>StringTie</a:t>
            </a:r>
            <a:r>
              <a:rPr lang="en-US" altLang="zh-CN" dirty="0">
                <a:sym typeface="+mn-ea"/>
              </a:rPr>
              <a:t>)</a:t>
            </a:r>
            <a:endParaRPr lang="en-US" dirty="0"/>
          </a:p>
        </p:txBody>
      </p:sp>
      <p:sp>
        <p:nvSpPr>
          <p:cNvPr id="6" name="TextBox 5"/>
          <p:cNvSpPr txBox="1"/>
          <p:nvPr/>
        </p:nvSpPr>
        <p:spPr>
          <a:xfrm>
            <a:off x="2032000" y="1887915"/>
            <a:ext cx="12216652"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dirty="0">
                <a:sym typeface="+mn-ea"/>
              </a:rPr>
              <a:t>Results</a:t>
            </a:r>
            <a:endParaRPr lang="en-US"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5F84E-B9C0-5742-C6C2-40329E5AC1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021AD63-A0F3-670E-0C96-2528EC26E2E9}"/>
              </a:ext>
            </a:extLst>
          </p:cNvPr>
          <p:cNvSpPr>
            <a:spLocks noGrp="1"/>
          </p:cNvSpPr>
          <p:nvPr>
            <p:ph type="body" idx="1"/>
          </p:nvPr>
        </p:nvSpPr>
        <p:spPr>
          <a:xfrm>
            <a:off x="1250315" y="1827530"/>
            <a:ext cx="6442075" cy="1037590"/>
          </a:xfrm>
        </p:spPr>
        <p:txBody>
          <a:bodyPr>
            <a:normAutofit/>
          </a:bodyPr>
          <a:lstStyle/>
          <a:p>
            <a:pPr marL="0" indent="0">
              <a:buNone/>
            </a:pPr>
            <a:r>
              <a:rPr lang="en-US" sz="3600" b="1" dirty="0"/>
              <a:t>- Preprocess</a:t>
            </a:r>
            <a:endParaRPr lang="en-US" altLang="zh-CN" sz="3600" dirty="0"/>
          </a:p>
        </p:txBody>
      </p:sp>
      <p:sp>
        <p:nvSpPr>
          <p:cNvPr id="3" name="Title 2">
            <a:extLst>
              <a:ext uri="{FF2B5EF4-FFF2-40B4-BE49-F238E27FC236}">
                <a16:creationId xmlns:a16="http://schemas.microsoft.com/office/drawing/2014/main" id="{0DFA87F2-BD91-4A20-DB20-F00FACDB04C4}"/>
              </a:ext>
            </a:extLst>
          </p:cNvPr>
          <p:cNvSpPr>
            <a:spLocks noGrp="1"/>
          </p:cNvSpPr>
          <p:nvPr>
            <p:ph type="title"/>
          </p:nvPr>
        </p:nvSpPr>
        <p:spPr/>
        <p:txBody>
          <a:bodyPr/>
          <a:lstStyle/>
          <a:p>
            <a:r>
              <a:rPr lang="en-US" altLang="zh-CN" dirty="0">
                <a:sym typeface="+mn-ea"/>
              </a:rPr>
              <a:t>Pre-process pipeline</a:t>
            </a:r>
            <a:endParaRPr lang="zh-CN" altLang="en-US" sz="4400" dirty="0"/>
          </a:p>
        </p:txBody>
      </p:sp>
      <p:sp>
        <p:nvSpPr>
          <p:cNvPr id="4" name="文本框 3">
            <a:extLst>
              <a:ext uri="{FF2B5EF4-FFF2-40B4-BE49-F238E27FC236}">
                <a16:creationId xmlns:a16="http://schemas.microsoft.com/office/drawing/2014/main" id="{20AD23C4-0212-3B0A-69D3-B74C12C0206A}"/>
              </a:ext>
            </a:extLst>
          </p:cNvPr>
          <p:cNvSpPr txBox="1"/>
          <p:nvPr/>
        </p:nvSpPr>
        <p:spPr>
          <a:xfrm>
            <a:off x="1451610" y="291368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94578ACA-E031-B793-46DE-6B7092C42AB6}"/>
              </a:ext>
            </a:extLst>
          </p:cNvPr>
          <p:cNvSpPr txBox="1"/>
          <p:nvPr/>
        </p:nvSpPr>
        <p:spPr>
          <a:xfrm>
            <a:off x="1758950" y="4323054"/>
            <a:ext cx="9989102" cy="2043071"/>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bulkRNA</a:t>
            </a:r>
            <a:r>
              <a:rPr lang="en-US" altLang="zh-CN" sz="2400" dirty="0"/>
              <a:t> preprocess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zhaochengchen</a:t>
            </a:r>
            <a:r>
              <a:rPr lang="en-US" altLang="zh-CN" sz="2400" dirty="0"/>
              <a:t>/</a:t>
            </a:r>
            <a:r>
              <a:rPr lang="en-US" altLang="zh-CN" sz="2400" dirty="0" err="1"/>
              <a:t>CDesk_TestData</a:t>
            </a:r>
            <a:r>
              <a:rPr lang="en-US" altLang="zh-CN" sz="2400" dirty="0"/>
              <a:t>/</a:t>
            </a:r>
            <a:r>
              <a:rPr lang="en-US" altLang="zh-CN" sz="2400" dirty="0" err="1"/>
              <a:t>RNAseq</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/result/1.RNA/1.preprocess/test \</a:t>
            </a:r>
          </a:p>
          <a:p>
            <a:pPr algn="l" defTabSz="584200">
              <a:defRPr sz="1800" b="0">
                <a:solidFill>
                  <a:srgbClr val="FFFFFF"/>
                </a:solidFill>
                <a:latin typeface="Monaco"/>
                <a:ea typeface="Monaco"/>
                <a:cs typeface="Monaco"/>
                <a:sym typeface="Monaco"/>
              </a:defRPr>
            </a:pPr>
            <a:r>
              <a:rPr lang="en-US" altLang="zh-CN" sz="2400" dirty="0"/>
              <a:t>-s mm10 -t 200 -l 2 -</a:t>
            </a:r>
            <a:r>
              <a:rPr lang="en-US" altLang="zh-CN" sz="2400" dirty="0" err="1"/>
              <a:t>bw</a:t>
            </a:r>
            <a:r>
              <a:rPr lang="en-US" altLang="zh-CN" sz="2400" dirty="0"/>
              <a:t> -</a:t>
            </a:r>
            <a:r>
              <a:rPr lang="en-US" altLang="zh-CN" sz="2400" dirty="0" err="1"/>
              <a:t>te</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te_gene</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/data/1.RNA/1.preprocess/TE_name.txt</a:t>
            </a:r>
          </a:p>
        </p:txBody>
      </p:sp>
      <p:sp>
        <p:nvSpPr>
          <p:cNvPr id="8" name="Content Placeholder 2">
            <a:extLst>
              <a:ext uri="{FF2B5EF4-FFF2-40B4-BE49-F238E27FC236}">
                <a16:creationId xmlns:a16="http://schemas.microsoft.com/office/drawing/2014/main" id="{36B29A4D-B764-DC44-DB7A-685DD945097E}"/>
              </a:ext>
            </a:extLst>
          </p:cNvPr>
          <p:cNvSpPr>
            <a:spLocks noGrp="1"/>
          </p:cNvSpPr>
          <p:nvPr/>
        </p:nvSpPr>
        <p:spPr>
          <a:xfrm>
            <a:off x="1758950" y="6328134"/>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1CE5B56E-FFB3-D4C8-F576-6340B897A2A8}"/>
              </a:ext>
            </a:extLst>
          </p:cNvPr>
          <p:cNvSpPr>
            <a:spLocks noGrp="1"/>
          </p:cNvSpPr>
          <p:nvPr/>
        </p:nvSpPr>
        <p:spPr>
          <a:xfrm>
            <a:off x="1758950" y="357960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7" name="表格 6">
            <a:extLst>
              <a:ext uri="{FF2B5EF4-FFF2-40B4-BE49-F238E27FC236}">
                <a16:creationId xmlns:a16="http://schemas.microsoft.com/office/drawing/2014/main" id="{48D44BE2-947A-516D-C5F5-3D42533C0718}"/>
              </a:ext>
            </a:extLst>
          </p:cNvPr>
          <p:cNvGraphicFramePr>
            <a:graphicFrameLocks noGrp="1"/>
          </p:cNvGraphicFramePr>
          <p:nvPr>
            <p:extLst>
              <p:ext uri="{D42A27DB-BD31-4B8C-83A1-F6EECF244321}">
                <p14:modId xmlns:p14="http://schemas.microsoft.com/office/powerpoint/2010/main" val="510765000"/>
              </p:ext>
            </p:extLst>
          </p:nvPr>
        </p:nvGraphicFramePr>
        <p:xfrm>
          <a:off x="1594471" y="7151094"/>
          <a:ext cx="11803477" cy="5233060"/>
        </p:xfrm>
        <a:graphic>
          <a:graphicData uri="http://schemas.openxmlformats.org/drawingml/2006/table">
            <a:tbl>
              <a:tblPr>
                <a:tableStyleId>{5940675A-B579-460E-94D1-54222C63F5DA}</a:tableStyleId>
              </a:tblPr>
              <a:tblGrid>
                <a:gridCol w="2137922">
                  <a:extLst>
                    <a:ext uri="{9D8B030D-6E8A-4147-A177-3AD203B41FA5}">
                      <a16:colId xmlns:a16="http://schemas.microsoft.com/office/drawing/2014/main" val="4183115027"/>
                    </a:ext>
                  </a:extLst>
                </a:gridCol>
                <a:gridCol w="5868807">
                  <a:extLst>
                    <a:ext uri="{9D8B030D-6E8A-4147-A177-3AD203B41FA5}">
                      <a16:colId xmlns:a16="http://schemas.microsoft.com/office/drawing/2014/main" val="2201164355"/>
                    </a:ext>
                  </a:extLst>
                </a:gridCol>
                <a:gridCol w="3796748">
                  <a:extLst>
                    <a:ext uri="{9D8B030D-6E8A-4147-A177-3AD203B41FA5}">
                      <a16:colId xmlns:a16="http://schemas.microsoft.com/office/drawing/2014/main" val="756671283"/>
                    </a:ext>
                  </a:extLst>
                </a:gridCol>
              </a:tblGrid>
              <a:tr h="471329">
                <a:tc>
                  <a:txBody>
                    <a:bodyPr/>
                    <a:lstStyle/>
                    <a:p>
                      <a:pPr marL="0" marR="0" algn="ctr">
                        <a:buNone/>
                      </a:pPr>
                      <a:r>
                        <a:rPr lang="zh-CN" altLang="en-US" sz="2000" b="1" kern="100" dirty="0">
                          <a:effectLst/>
                        </a:rPr>
                        <a:t>参数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描述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默认值</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991449365"/>
                  </a:ext>
                </a:extLst>
              </a:tr>
              <a:tr h="680841">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sz="2000" b="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20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存放输入</a:t>
                      </a: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fastq.gz/fq.gz/bam</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文件的位置</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496416813"/>
                  </a:ext>
                </a:extLst>
              </a:tr>
              <a:tr h="471329">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输出结果文件夹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87910295"/>
                  </a:ext>
                </a:extLst>
              </a:tr>
              <a:tr h="83389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比对基因组物种选择</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mm10,rn7,hg38,susScr11,galGal6</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895996547"/>
                  </a:ext>
                </a:extLst>
              </a:tr>
              <a:tr h="471329">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指定线程数</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8</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63950176"/>
                  </a:ext>
                </a:extLst>
              </a:tr>
              <a:tr h="471329">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-l</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单端测序（</a:t>
                      </a: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），双端测序（</a:t>
                      </a: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30066490"/>
                  </a:ext>
                </a:extLst>
              </a:tr>
              <a:tr h="471329">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-bw</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是否将</a:t>
                      </a: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bam</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文件转化为</a:t>
                      </a: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bw</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243739720"/>
                  </a:ext>
                </a:extLst>
              </a:tr>
              <a:tr h="680841">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是否对样本进行转座子定量分析</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121866866"/>
                  </a:ext>
                </a:extLst>
              </a:tr>
              <a:tr h="680841">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--te_gene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是否提供一个指定转录原件的</a:t>
                      </a:r>
                      <a:r>
                        <a:rPr lang="en-US" altLang="zh-CN"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txt</a:t>
                      </a: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endPar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667821112"/>
                  </a:ext>
                </a:extLst>
              </a:tr>
            </a:tbl>
          </a:graphicData>
        </a:graphic>
      </p:graphicFrame>
      <p:pic>
        <p:nvPicPr>
          <p:cNvPr id="5" name="图片 4">
            <a:extLst>
              <a:ext uri="{FF2B5EF4-FFF2-40B4-BE49-F238E27FC236}">
                <a16:creationId xmlns:a16="http://schemas.microsoft.com/office/drawing/2014/main" id="{E6C363B0-DA20-2E96-65C0-1A0739CDEFF8}"/>
              </a:ext>
            </a:extLst>
          </p:cNvPr>
          <p:cNvPicPr>
            <a:picLocks noChangeAspect="1"/>
          </p:cNvPicPr>
          <p:nvPr/>
        </p:nvPicPr>
        <p:blipFill>
          <a:blip r:embed="rId3"/>
          <a:stretch>
            <a:fillRect/>
          </a:stretch>
        </p:blipFill>
        <p:spPr>
          <a:xfrm>
            <a:off x="16456548" y="2039567"/>
            <a:ext cx="6184792" cy="527113"/>
          </a:xfrm>
          <a:prstGeom prst="rect">
            <a:avLst/>
          </a:prstGeom>
          <a:noFill/>
          <a:ln>
            <a:noFill/>
          </a:ln>
        </p:spPr>
      </p:pic>
      <p:pic>
        <p:nvPicPr>
          <p:cNvPr id="9" name="图片 8">
            <a:extLst>
              <a:ext uri="{FF2B5EF4-FFF2-40B4-BE49-F238E27FC236}">
                <a16:creationId xmlns:a16="http://schemas.microsoft.com/office/drawing/2014/main" id="{96512EDD-A7E8-176F-C307-7132111F408E}"/>
              </a:ext>
            </a:extLst>
          </p:cNvPr>
          <p:cNvPicPr>
            <a:picLocks noChangeAspect="1"/>
          </p:cNvPicPr>
          <p:nvPr/>
        </p:nvPicPr>
        <p:blipFill>
          <a:blip r:embed="rId4"/>
          <a:stretch>
            <a:fillRect/>
          </a:stretch>
        </p:blipFill>
        <p:spPr>
          <a:xfrm>
            <a:off x="17511064" y="3230866"/>
            <a:ext cx="3866570" cy="9393645"/>
          </a:xfrm>
          <a:prstGeom prst="rect">
            <a:avLst/>
          </a:prstGeom>
          <a:noFill/>
          <a:ln>
            <a:noFill/>
          </a:ln>
        </p:spPr>
      </p:pic>
    </p:spTree>
    <p:extLst>
      <p:ext uri="{BB962C8B-B14F-4D97-AF65-F5344CB8AC3E}">
        <p14:creationId xmlns:p14="http://schemas.microsoft.com/office/powerpoint/2010/main" val="377087533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Quality control…"/>
          <p:cNvSpPr txBox="1">
            <a:spLocks noGrp="1"/>
          </p:cNvSpPr>
          <p:nvPr>
            <p:ph type="body" idx="1"/>
          </p:nvPr>
        </p:nvSpPr>
        <p:spPr>
          <a:prstGeom prst="rect">
            <a:avLst/>
          </a:prstGeom>
        </p:spPr>
        <p:txBody>
          <a:bodyPr/>
          <a:lstStyle/>
          <a:p>
            <a:r>
              <a:rPr dirty="0"/>
              <a:t>Quality control</a:t>
            </a:r>
          </a:p>
          <a:p>
            <a:r>
              <a:rPr dirty="0"/>
              <a:t>Differential </a:t>
            </a:r>
            <a:r>
              <a:rPr lang="en-US" altLang="zh-CN" dirty="0"/>
              <a:t>e</a:t>
            </a:r>
            <a:r>
              <a:rPr dirty="0"/>
              <a:t>xpressed </a:t>
            </a:r>
            <a:r>
              <a:rPr lang="en-US" altLang="zh-CN" dirty="0"/>
              <a:t>g</a:t>
            </a:r>
            <a:r>
              <a:rPr dirty="0"/>
              <a:t>ene </a:t>
            </a:r>
            <a:r>
              <a:rPr lang="en-US" altLang="zh-CN" dirty="0"/>
              <a:t>d</a:t>
            </a:r>
            <a:r>
              <a:rPr dirty="0"/>
              <a:t>etection</a:t>
            </a:r>
          </a:p>
          <a:p>
            <a:r>
              <a:rPr dirty="0"/>
              <a:t>Gene Set Enrichment Analysis (GSEA)</a:t>
            </a:r>
          </a:p>
          <a:p>
            <a:r>
              <a:rPr dirty="0"/>
              <a:t>Gene Ontology </a:t>
            </a:r>
            <a:r>
              <a:rPr lang="en-US" altLang="zh-CN" dirty="0"/>
              <a:t>a</a:t>
            </a:r>
            <a:r>
              <a:rPr dirty="0"/>
              <a:t>nalysis (GO)</a:t>
            </a:r>
          </a:p>
          <a:p>
            <a:r>
              <a:rPr dirty="0"/>
              <a:t>Similarity analysis</a:t>
            </a:r>
          </a:p>
          <a:p>
            <a:r>
              <a:rPr dirty="0"/>
              <a:t>Gene </a:t>
            </a:r>
            <a:r>
              <a:rPr lang="en-US" altLang="zh-CN" dirty="0"/>
              <a:t>c</a:t>
            </a:r>
            <a:r>
              <a:rPr dirty="0"/>
              <a:t>lustering</a:t>
            </a:r>
          </a:p>
          <a:p>
            <a:r>
              <a:rPr dirty="0"/>
              <a:t>Alternative splicing detection</a:t>
            </a:r>
          </a:p>
        </p:txBody>
      </p:sp>
      <p:sp>
        <p:nvSpPr>
          <p:cNvPr id="123" name="Downstream Analysis"/>
          <p:cNvSpPr txBox="1">
            <a:spLocks noGrp="1"/>
          </p:cNvSpPr>
          <p:nvPr>
            <p:ph type="title"/>
          </p:nvPr>
        </p:nvSpPr>
        <p:spPr>
          <a:prstGeom prst="rect">
            <a:avLst/>
          </a:prstGeom>
        </p:spPr>
        <p:txBody>
          <a:bodyPr/>
          <a:lstStyle/>
          <a:p>
            <a:r>
              <a:rPr dirty="0"/>
              <a:t>Downstream </a:t>
            </a:r>
            <a:r>
              <a:rPr lang="en-US" altLang="zh-CN" dirty="0"/>
              <a:t>a</a:t>
            </a:r>
            <a:r>
              <a:rPr dirty="0"/>
              <a:t>nalysis</a:t>
            </a:r>
          </a:p>
        </p:txBody>
      </p:sp>
      <p:sp>
        <p:nvSpPr>
          <p:cNvPr id="124"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dirty="0"/>
              <a:t>Quality control</a:t>
            </a:r>
            <a:r>
              <a:rPr lang="zh-CN" altLang="en-US" dirty="0"/>
              <a:t> </a:t>
            </a:r>
            <a:r>
              <a:rPr lang="en-US" altLang="zh-CN" dirty="0"/>
              <a:t>– 1. Sequencing quality</a:t>
            </a:r>
            <a:r>
              <a:rPr lang="zh-CN" altLang="en-US" dirty="0"/>
              <a:t> </a:t>
            </a:r>
            <a:r>
              <a:rPr lang="en-US" altLang="zh-CN" dirty="0"/>
              <a:t>(tools)</a:t>
            </a:r>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34</a:t>
            </a:fld>
            <a:endParaRPr/>
          </a:p>
        </p:txBody>
      </p:sp>
      <p:sp>
        <p:nvSpPr>
          <p:cNvPr id="3" name="文本框 2"/>
          <p:cNvSpPr txBox="1"/>
          <p:nvPr/>
        </p:nvSpPr>
        <p:spPr>
          <a:xfrm>
            <a:off x="1210945" y="2051685"/>
            <a:ext cx="617093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Sequencing</a:t>
            </a:r>
            <a:r>
              <a:rPr lang="zh-CN" altLang="en-US" sz="3600" dirty="0">
                <a:sym typeface="+mn-ea"/>
              </a:rPr>
              <a:t> </a:t>
            </a:r>
            <a:r>
              <a:rPr lang="en-US" altLang="zh-CN" sz="3600" dirty="0">
                <a:sym typeface="+mn-ea"/>
              </a:rPr>
              <a:t>quality</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4" name="文本框 3"/>
          <p:cNvSpPr txBox="1"/>
          <p:nvPr/>
        </p:nvSpPr>
        <p:spPr>
          <a:xfrm>
            <a:off x="2856865" y="3081020"/>
            <a:ext cx="1333246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panose="020B0604020202020204"/>
              </a:rPr>
              <a:t>：</a:t>
            </a:r>
            <a:r>
              <a:rPr lang="en-US" altLang="zh-CN" dirty="0" err="1">
                <a:latin typeface="Calibri" panose="020F0502020204030204" charset="0"/>
                <a:ea typeface="Calibri" panose="020F0502020204030204" charset="0"/>
                <a:cs typeface="Calibri" panose="020F0502020204030204" charset="0"/>
                <a:sym typeface="+mn-ea"/>
              </a:rPr>
              <a:t>FastQC</a:t>
            </a:r>
            <a:r>
              <a:rPr lang="en-US" altLang="zh-CN" dirty="0">
                <a:latin typeface="Calibri" panose="020F0502020204030204" charset="0"/>
                <a:ea typeface="宋体" panose="02010600030101010101" pitchFamily="2" charset="-122"/>
                <a:cs typeface="Calibri" panose="020F0502020204030204" charset="0"/>
                <a:sym typeface="+mn-ea"/>
              </a:rPr>
              <a:t>/</a:t>
            </a:r>
            <a:r>
              <a:rPr lang="zh-CN" altLang="en-US" dirty="0">
                <a:latin typeface="Calibri" panose="020F0502020204030204" charset="0"/>
                <a:ea typeface="宋体" panose="02010600030101010101" pitchFamily="2" charset="-122"/>
                <a:cs typeface="Calibri" panose="020F0502020204030204" charset="0"/>
                <a:sym typeface="+mn-ea"/>
              </a:rPr>
              <a:t>MultiQC</a:t>
            </a:r>
            <a:r>
              <a:rPr lang="en-US" altLang="zh-CN" dirty="0" err="1">
                <a:latin typeface="Calibri" panose="020F0502020204030204" charset="0"/>
                <a:ea typeface="宋体" panose="02010600030101010101" pitchFamily="2" charset="-122"/>
                <a:cs typeface="Calibri" panose="020F0502020204030204" charset="0"/>
                <a:sym typeface="+mn-ea"/>
              </a:rPr>
              <a:t>(Integrating the results of multiple samples)</a:t>
            </a:r>
          </a:p>
        </p:txBody>
      </p:sp>
      <p:sp>
        <p:nvSpPr>
          <p:cNvPr id="5" name="Content Placeholder 2"/>
          <p:cNvSpPr>
            <a:spLocks noGrp="1"/>
          </p:cNvSpPr>
          <p:nvPr>
            <p:ph idx="1"/>
          </p:nvPr>
        </p:nvSpPr>
        <p:spPr>
          <a:xfrm>
            <a:off x="2856865" y="3714750"/>
            <a:ext cx="11689715" cy="8956040"/>
          </a:xfrm>
        </p:spPr>
        <p:txBody>
          <a:bodyPr>
            <a:normAutofit/>
          </a:bodyPr>
          <a:lstStyle/>
          <a:p>
            <a:pPr lvl="0">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rPr>
              <a:t>Information </a:t>
            </a:r>
            <a:r>
              <a:rPr lang="en-US" altLang="zh-CN" sz="3600" b="1" dirty="0">
                <a:latin typeface="Calibri" panose="020F0502020204030204" charset="0"/>
                <a:ea typeface="Calibri" panose="020F0502020204030204" charset="0"/>
                <a:cs typeface="Calibri" panose="020F0502020204030204" charset="0"/>
              </a:rPr>
              <a:t>can</a:t>
            </a:r>
            <a:r>
              <a:rPr lang="zh-CN" altLang="en-US" sz="3600" b="1" dirty="0">
                <a:latin typeface="Calibri" panose="020F0502020204030204" charset="0"/>
                <a:ea typeface="Calibri" panose="020F0502020204030204" charset="0"/>
                <a:cs typeface="Calibri" panose="020F0502020204030204" charset="0"/>
              </a:rPr>
              <a:t> </a:t>
            </a:r>
            <a:r>
              <a:rPr lang="en-US" altLang="zh-CN" sz="3600" b="1" dirty="0">
                <a:latin typeface="Calibri" panose="020F0502020204030204" charset="0"/>
                <a:ea typeface="Calibri" panose="020F0502020204030204" charset="0"/>
                <a:cs typeface="Calibri" panose="020F0502020204030204" charset="0"/>
              </a:rPr>
              <a:t>be</a:t>
            </a:r>
            <a:r>
              <a:rPr lang="zh-CN" altLang="en-US" sz="3600" b="1" dirty="0">
                <a:latin typeface="Calibri" panose="020F0502020204030204" charset="0"/>
                <a:ea typeface="Calibri" panose="020F0502020204030204" charset="0"/>
                <a:cs typeface="Calibri" panose="020F0502020204030204" charset="0"/>
              </a:rPr>
              <a:t> </a:t>
            </a:r>
            <a:r>
              <a:rPr lang="en-GB" sz="3600" b="1" dirty="0">
                <a:latin typeface="Calibri" panose="020F0502020204030204" charset="0"/>
                <a:ea typeface="Calibri" panose="020F0502020204030204" charset="0"/>
                <a:cs typeface="Calibri" panose="020F0502020204030204" charset="0"/>
              </a:rPr>
              <a:t>check</a:t>
            </a:r>
            <a:r>
              <a:rPr lang="en-US" altLang="zh-CN" sz="3600" b="1" dirty="0" err="1">
                <a:latin typeface="Calibri" panose="020F0502020204030204" charset="0"/>
                <a:ea typeface="Calibri" panose="020F0502020204030204" charset="0"/>
                <a:cs typeface="Calibri" panose="020F0502020204030204" charset="0"/>
              </a:rPr>
              <a:t>ed</a:t>
            </a:r>
            <a:r>
              <a:rPr lang="en-GB" sz="3600" b="1" dirty="0">
                <a:latin typeface="Calibri" panose="020F0502020204030204" charset="0"/>
                <a:ea typeface="Calibri" panose="020F0502020204030204" charset="0"/>
                <a:cs typeface="Calibri" panose="020F0502020204030204" charset="0"/>
              </a:rPr>
              <a:t> </a:t>
            </a:r>
          </a:p>
          <a:p>
            <a:r>
              <a:rPr lang="en-GB" sz="2600" dirty="0">
                <a:latin typeface="Calibri" panose="020F0502020204030204" charset="0"/>
                <a:ea typeface="Calibri" panose="020F0502020204030204" charset="0"/>
                <a:cs typeface="Calibri" panose="020F0502020204030204" charset="0"/>
              </a:rPr>
              <a:t>Basic </a:t>
            </a:r>
            <a:r>
              <a:rPr lang="en-US" altLang="zh-CN" sz="2600" dirty="0">
                <a:latin typeface="Calibri" panose="020F0502020204030204" charset="0"/>
                <a:ea typeface="Calibri" panose="020F0502020204030204" charset="0"/>
                <a:cs typeface="Calibri" panose="020F0502020204030204" charset="0"/>
              </a:rPr>
              <a:t>Statistics</a:t>
            </a:r>
            <a:r>
              <a:rPr lang="en-GB" sz="2600" dirty="0">
                <a:latin typeface="Calibri" panose="020F0502020204030204" charset="0"/>
                <a:ea typeface="Calibri" panose="020F0502020204030204" charset="0"/>
                <a:cs typeface="Calibri" panose="020F0502020204030204" charset="0"/>
              </a:rPr>
              <a:t>( total reads, sequence length</a:t>
            </a:r>
            <a:r>
              <a:rPr lang="en-US" altLang="en-GB" sz="2600" dirty="0">
                <a:latin typeface="Calibri" panose="020F0502020204030204" charset="0"/>
                <a:ea typeface="Calibri" panose="020F0502020204030204" charset="0"/>
                <a:cs typeface="Calibri" panose="020F0502020204030204" charset="0"/>
              </a:rPr>
              <a:t>, </a:t>
            </a:r>
            <a:r>
              <a:rPr lang="en-GB" sz="2600" dirty="0">
                <a:latin typeface="Calibri" panose="020F0502020204030204" charset="0"/>
                <a:ea typeface="Calibri" panose="020F0502020204030204" charset="0"/>
                <a:cs typeface="Calibri" panose="020F0502020204030204" charset="0"/>
                <a:sym typeface="+mn-ea"/>
              </a:rPr>
              <a:t>GC </a:t>
            </a:r>
            <a:r>
              <a:rPr lang="en-US" sz="2600" dirty="0">
                <a:latin typeface="Calibri" panose="020F0502020204030204" charset="0"/>
                <a:ea typeface="Calibri" panose="020F0502020204030204" charset="0"/>
                <a:cs typeface="Calibri" panose="020F0502020204030204" charset="0"/>
                <a:sym typeface="+mn-ea"/>
              </a:rPr>
              <a:t>c</a:t>
            </a:r>
            <a:r>
              <a:rPr lang="en-GB" sz="2600" dirty="0">
                <a:latin typeface="Calibri" panose="020F0502020204030204" charset="0"/>
                <a:ea typeface="Calibri" panose="020F0502020204030204" charset="0"/>
                <a:cs typeface="Calibri" panose="020F0502020204030204" charset="0"/>
                <a:sym typeface="+mn-ea"/>
              </a:rPr>
              <a:t>ontent</a:t>
            </a:r>
            <a:r>
              <a:rPr lang="en-GB" sz="2600" dirty="0">
                <a:latin typeface="Calibri" panose="020F0502020204030204" charset="0"/>
                <a:ea typeface="Calibri" panose="020F0502020204030204" charset="0"/>
                <a:cs typeface="Calibri" panose="020F0502020204030204" charset="0"/>
              </a:rPr>
              <a:t>)</a:t>
            </a:r>
          </a:p>
          <a:p>
            <a:r>
              <a:rPr lang="en-GB" sz="2600" dirty="0">
                <a:latin typeface="Calibri" panose="020F0502020204030204" charset="0"/>
                <a:ea typeface="Calibri" panose="020F0502020204030204" charset="0"/>
                <a:cs typeface="Calibri" panose="020F0502020204030204" charset="0"/>
              </a:rPr>
              <a:t>Per base sequence quality</a:t>
            </a:r>
          </a:p>
          <a:p>
            <a:r>
              <a:rPr lang="en-GB" sz="2600" dirty="0">
                <a:latin typeface="Calibri" panose="020F0502020204030204" charset="0"/>
                <a:ea typeface="Calibri" panose="020F0502020204030204" charset="0"/>
                <a:cs typeface="Calibri" panose="020F0502020204030204" charset="0"/>
              </a:rPr>
              <a:t>Overrepresented sequences</a:t>
            </a:r>
          </a:p>
          <a:p>
            <a:r>
              <a:rPr lang="en-GB" sz="2600" dirty="0">
                <a:latin typeface="Calibri" panose="020F0502020204030204" charset="0"/>
                <a:ea typeface="Calibri" panose="020F0502020204030204" charset="0"/>
                <a:cs typeface="Calibri" panose="020F0502020204030204" charset="0"/>
              </a:rPr>
              <a:t>Duplication level</a:t>
            </a:r>
          </a:p>
          <a:p>
            <a:pPr marL="0" indent="0">
              <a:buNone/>
            </a:pPr>
            <a:r>
              <a:rPr lang="zh-CN" altLang="en-US" sz="2600" dirty="0">
                <a:latin typeface="Calibri" panose="020F0502020204030204" charset="0"/>
                <a:ea typeface="Calibri" panose="020F0502020204030204" charset="0"/>
                <a:cs typeface="Calibri" panose="020F0502020204030204" charset="0"/>
              </a:rPr>
              <a:t>   </a:t>
            </a:r>
            <a:r>
              <a:rPr lang="en-US" altLang="zh-CN" sz="2600" dirty="0">
                <a:latin typeface="Calibri" panose="020F0502020204030204" charset="0"/>
                <a:ea typeface="Calibri" panose="020F0502020204030204" charset="0"/>
                <a:cs typeface="Calibri" panose="020F0502020204030204" charset="0"/>
              </a:rPr>
              <a:t>e</a:t>
            </a:r>
            <a:r>
              <a:rPr lang="en-GB" sz="2600" dirty="0" err="1">
                <a:latin typeface="Calibri" panose="020F0502020204030204" charset="0"/>
                <a:ea typeface="Calibri" panose="020F0502020204030204" charset="0"/>
                <a:cs typeface="Calibri" panose="020F0502020204030204" charset="0"/>
              </a:rPr>
              <a:t>tc</a:t>
            </a:r>
            <a:r>
              <a:rPr lang="en-GB" sz="2600" dirty="0">
                <a:latin typeface="Calibri" panose="020F0502020204030204" charset="0"/>
                <a:ea typeface="Calibri" panose="020F0502020204030204" charset="0"/>
                <a:cs typeface="Calibri" panose="020F0502020204030204" charset="0"/>
              </a:rPr>
              <a:t>.</a:t>
            </a:r>
            <a:endParaRPr lang="en-US" sz="2600" dirty="0">
              <a:latin typeface="Calibri" panose="020F0502020204030204" charset="0"/>
              <a:ea typeface="Calibri" panose="020F0502020204030204" charset="0"/>
              <a:cs typeface="Calibri" panose="020F0502020204030204" charset="0"/>
            </a:endParaRPr>
          </a:p>
          <a:p>
            <a:pPr>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rPr>
              <a:t>Input command line</a:t>
            </a:r>
          </a:p>
          <a:p>
            <a:pPr marL="0" indent="0">
              <a:buNone/>
            </a:pPr>
            <a:r>
              <a:rPr lang="zh-CN" altLang="en-US" sz="2600" dirty="0">
                <a:latin typeface="Calibri" panose="020F0502020204030204" charset="0"/>
                <a:ea typeface="Calibri" panose="020F0502020204030204" charset="0"/>
                <a:cs typeface="Calibri" panose="020F0502020204030204" charset="0"/>
              </a:rPr>
              <a:t>    </a:t>
            </a:r>
            <a:r>
              <a:rPr lang="en-US" altLang="zh-CN" sz="2600" dirty="0">
                <a:latin typeface="Calibri" panose="020F0502020204030204" charset="0"/>
                <a:ea typeface="Calibri" panose="020F0502020204030204" charset="0"/>
                <a:cs typeface="Calibri" panose="020F0502020204030204" charset="0"/>
              </a:rPr>
              <a:t> </a:t>
            </a:r>
          </a:p>
          <a:p>
            <a:pPr marL="0" indent="0">
              <a:buNone/>
            </a:pPr>
            <a:r>
              <a:rPr lang="en-US" altLang="zh-CN" sz="2600" dirty="0">
                <a:latin typeface="Calibri" panose="020F0502020204030204" charset="0"/>
                <a:ea typeface="Calibri" panose="020F0502020204030204" charset="0"/>
                <a:cs typeface="Calibri" panose="020F0502020204030204" charset="0"/>
              </a:rPr>
              <a:t>     </a:t>
            </a:r>
          </a:p>
          <a:p>
            <a:pPr>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rPr>
              <a:t>Output format:</a:t>
            </a:r>
            <a:r>
              <a:rPr lang="en-GB" sz="4400" b="1" dirty="0">
                <a:latin typeface="Calibri" panose="020F0502020204030204" charset="0"/>
                <a:ea typeface="Calibri" panose="020F0502020204030204" charset="0"/>
                <a:cs typeface="Calibri" panose="020F0502020204030204" charset="0"/>
              </a:rPr>
              <a:t> </a:t>
            </a:r>
            <a:r>
              <a:rPr lang="en-US" altLang="zh-CN" sz="2600" dirty="0">
                <a:latin typeface="Calibri" panose="020F0502020204030204" charset="0"/>
                <a:ea typeface="Calibri" panose="020F0502020204030204" charset="0"/>
                <a:cs typeface="Calibri" panose="020F0502020204030204" charset="0"/>
              </a:rPr>
              <a:t>html</a:t>
            </a:r>
            <a:r>
              <a:rPr lang="zh-CN" altLang="en-US" sz="2600" dirty="0">
                <a:latin typeface="Calibri" panose="020F0502020204030204" charset="0"/>
                <a:ea typeface="Calibri" panose="020F0502020204030204" charset="0"/>
                <a:cs typeface="Calibri" panose="020F0502020204030204" charset="0"/>
              </a:rPr>
              <a:t> </a:t>
            </a:r>
            <a:r>
              <a:rPr lang="en-US" altLang="zh-CN" sz="2600" dirty="0">
                <a:latin typeface="Calibri" panose="020F0502020204030204" charset="0"/>
                <a:ea typeface="Calibri" panose="020F0502020204030204" charset="0"/>
                <a:cs typeface="Calibri" panose="020F0502020204030204" charset="0"/>
              </a:rPr>
              <a:t>webpage</a:t>
            </a:r>
            <a:endParaRPr lang="en-US" dirty="0">
              <a:latin typeface="Calibri" panose="020F0502020204030204" charset="0"/>
              <a:ea typeface="Calibri" panose="020F0502020204030204" charset="0"/>
              <a:cs typeface="Calibri" panose="020F0502020204030204" charset="0"/>
            </a:endParaRPr>
          </a:p>
        </p:txBody>
      </p:sp>
      <p:sp>
        <p:nvSpPr>
          <p:cNvPr id="7" name="RunRNAseq /datapath \…"/>
          <p:cNvSpPr txBox="1"/>
          <p:nvPr/>
        </p:nvSpPr>
        <p:spPr>
          <a:xfrm>
            <a:off x="2856865" y="9918290"/>
            <a:ext cx="11359861" cy="12090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dirty="0"/>
          </a:p>
          <a:p>
            <a:pPr algn="l" defTabSz="584200">
              <a:defRPr sz="1800" b="0">
                <a:solidFill>
                  <a:srgbClr val="FFFFFF"/>
                </a:solidFill>
                <a:latin typeface="Monaco"/>
                <a:ea typeface="Monaco"/>
                <a:cs typeface="Monaco"/>
                <a:sym typeface="Monaco"/>
              </a:defRPr>
            </a:pPr>
            <a:r>
              <a:rPr lang="en-US" dirty="0" err="1">
                <a:sym typeface="+mn-ea"/>
              </a:rPr>
              <a:t>fastqc data1.fastq</a:t>
            </a:r>
          </a:p>
          <a:p>
            <a:pPr algn="l" defTabSz="584200">
              <a:defRPr sz="1800" b="0">
                <a:solidFill>
                  <a:srgbClr val="FFFFFF"/>
                </a:solidFill>
                <a:latin typeface="Monaco"/>
                <a:ea typeface="Monaco"/>
                <a:cs typeface="Monaco"/>
                <a:sym typeface="Monaco"/>
              </a:defRPr>
            </a:pPr>
            <a:r>
              <a:rPr lang="en-US" dirty="0" err="1">
                <a:sym typeface="+mn-ea"/>
              </a:rPr>
              <a:t>multiqc ./*</a:t>
            </a:r>
          </a:p>
        </p:txBody>
      </p:sp>
      <p:sp>
        <p:nvSpPr>
          <p:cNvPr id="6"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Wei SHI</a:t>
            </a:r>
            <a:r>
              <a:rPr lang="zh-CN" altLang="en-US" dirty="0">
                <a:sym typeface="+mn-ea"/>
              </a:rPr>
              <a:t> </a:t>
            </a:r>
            <a:r>
              <a:rPr lang="en-US" altLang="zh-CN" dirty="0">
                <a:sym typeface="+mn-ea"/>
              </a:rPr>
              <a:t>&amp;</a:t>
            </a:r>
            <a:r>
              <a:rPr lang="zh-CN" altLang="en-US" dirty="0">
                <a:sym typeface="+mn-ea"/>
              </a:rPr>
              <a:t> </a:t>
            </a:r>
            <a:r>
              <a:rPr lang="en-US" dirty="0" err="1">
                <a:sym typeface="+mn-ea"/>
              </a:rPr>
              <a:t>Tianci</a:t>
            </a:r>
            <a:r>
              <a:rPr lang="en-US" dirty="0">
                <a:sym typeface="+mn-ea"/>
              </a:rPr>
              <a:t> KONG</a:t>
            </a:r>
            <a:endParaRPr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dirty="0"/>
              <a:t>Quality control</a:t>
            </a:r>
            <a:r>
              <a:rPr lang="en-US" dirty="0"/>
              <a:t> </a:t>
            </a:r>
            <a:r>
              <a:rPr lang="en-US" altLang="zh-CN" dirty="0">
                <a:sym typeface="+mn-ea"/>
              </a:rPr>
              <a:t>– 1. Sequencing quality</a:t>
            </a:r>
            <a:r>
              <a:rPr lang="zh-CN" altLang="en-US" dirty="0">
                <a:sym typeface="+mn-ea"/>
              </a:rPr>
              <a:t> </a:t>
            </a:r>
            <a:r>
              <a:rPr lang="en-US" altLang="zh-CN" dirty="0">
                <a:sym typeface="+mn-ea"/>
              </a:rPr>
              <a:t>(basic statistics)</a:t>
            </a:r>
            <a:endParaRPr lang="en-US" altLang="zh-CN" dirty="0"/>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35</a:t>
            </a:fld>
            <a:endParaRPr/>
          </a:p>
        </p:txBody>
      </p:sp>
      <p:sp>
        <p:nvSpPr>
          <p:cNvPr id="3" name="文本框 2"/>
          <p:cNvSpPr txBox="1"/>
          <p:nvPr/>
        </p:nvSpPr>
        <p:spPr>
          <a:xfrm>
            <a:off x="1210945" y="2051685"/>
            <a:ext cx="617093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Sequencing</a:t>
            </a:r>
            <a:r>
              <a:rPr lang="zh-CN" altLang="en-US" sz="3600" dirty="0">
                <a:sym typeface="+mn-ea"/>
              </a:rPr>
              <a:t> </a:t>
            </a:r>
            <a:r>
              <a:rPr lang="en-US" altLang="zh-CN" sz="3600" dirty="0">
                <a:sym typeface="+mn-ea"/>
              </a:rPr>
              <a:t>quality</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4" name="文本框 3"/>
          <p:cNvSpPr txBox="1"/>
          <p:nvPr/>
        </p:nvSpPr>
        <p:spPr>
          <a:xfrm>
            <a:off x="2856865" y="3081020"/>
            <a:ext cx="1333246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lang="en-GB" dirty="0">
                <a:latin typeface="Calibri" panose="020F0502020204030204" charset="0"/>
                <a:ea typeface="Calibri" panose="020F0502020204030204" charset="0"/>
                <a:cs typeface="Calibri" panose="020F0502020204030204" charset="0"/>
                <a:sym typeface="+mn-ea"/>
              </a:rPr>
              <a:t>Basic </a:t>
            </a:r>
            <a:r>
              <a:rPr lang="en-US" altLang="zh-CN" dirty="0">
                <a:latin typeface="Calibri" panose="020F0502020204030204" charset="0"/>
                <a:ea typeface="Calibri" panose="020F0502020204030204" charset="0"/>
                <a:cs typeface="Calibri" panose="020F0502020204030204" charset="0"/>
                <a:sym typeface="+mn-ea"/>
              </a:rPr>
              <a:t>Statistics</a:t>
            </a:r>
            <a:r>
              <a:rPr lang="zh-CN" altLang="en-US" dirty="0">
                <a:latin typeface="Calibri" panose="020F0502020204030204" charset="0"/>
                <a:ea typeface="Calibri" panose="020F0502020204030204" charset="0"/>
                <a:cs typeface="Calibri" panose="020F0502020204030204" charset="0"/>
                <a:sym typeface="+mn-ea"/>
              </a:rPr>
              <a:t> </a:t>
            </a:r>
            <a:r>
              <a:rPr lang="en-GB" dirty="0">
                <a:latin typeface="Calibri" panose="020F0502020204030204" charset="0"/>
                <a:ea typeface="Calibri" panose="020F0502020204030204" charset="0"/>
                <a:cs typeface="Calibri" panose="020F0502020204030204" charset="0"/>
                <a:sym typeface="+mn-ea"/>
              </a:rPr>
              <a:t>(total </a:t>
            </a:r>
            <a:r>
              <a:rPr lang="en-US" altLang="en-GB" dirty="0">
                <a:latin typeface="Calibri" panose="020F0502020204030204" charset="0"/>
                <a:ea typeface="Calibri" panose="020F0502020204030204" charset="0"/>
                <a:cs typeface="Calibri" panose="020F0502020204030204" charset="0"/>
                <a:sym typeface="+mn-ea"/>
              </a:rPr>
              <a:t>sequences</a:t>
            </a:r>
            <a:r>
              <a:rPr lang="en-GB" dirty="0">
                <a:latin typeface="Calibri" panose="020F0502020204030204" charset="0"/>
                <a:ea typeface="Calibri" panose="020F0502020204030204" charset="0"/>
                <a:cs typeface="Calibri" panose="020F0502020204030204" charset="0"/>
                <a:sym typeface="+mn-ea"/>
              </a:rPr>
              <a:t>, sequence length</a:t>
            </a:r>
            <a:r>
              <a:rPr lang="en-US" altLang="en-GB" dirty="0">
                <a:latin typeface="Calibri" panose="020F0502020204030204" charset="0"/>
                <a:ea typeface="Calibri" panose="020F0502020204030204" charset="0"/>
                <a:cs typeface="Calibri" panose="020F0502020204030204" charset="0"/>
                <a:sym typeface="+mn-ea"/>
              </a:rPr>
              <a:t>, %GC</a:t>
            </a:r>
            <a:r>
              <a:rPr lang="en-GB" dirty="0">
                <a:latin typeface="Calibri" panose="020F0502020204030204" charset="0"/>
                <a:ea typeface="Calibri" panose="020F0502020204030204" charset="0"/>
                <a:cs typeface="Calibri" panose="020F0502020204030204" charset="0"/>
                <a:sym typeface="+mn-ea"/>
              </a:rPr>
              <a:t>)</a:t>
            </a:r>
            <a:endParaRPr lang="en-US" altLang="zh-CN" dirty="0" err="1">
              <a:latin typeface="Calibri" panose="020F0502020204030204" charset="0"/>
              <a:ea typeface="宋体" panose="02010600030101010101" pitchFamily="2" charset="-122"/>
              <a:cs typeface="Calibri" panose="020F0502020204030204" charset="0"/>
              <a:sym typeface="+mn-ea"/>
            </a:endParaRPr>
          </a:p>
        </p:txBody>
      </p:sp>
      <p:pic>
        <p:nvPicPr>
          <p:cNvPr id="6" name="图片 5"/>
          <p:cNvPicPr>
            <a:picLocks noChangeAspect="1"/>
          </p:cNvPicPr>
          <p:nvPr/>
        </p:nvPicPr>
        <p:blipFill>
          <a:blip r:embed="rId2"/>
          <a:stretch>
            <a:fillRect/>
          </a:stretch>
        </p:blipFill>
        <p:spPr>
          <a:xfrm>
            <a:off x="2856865" y="4438015"/>
            <a:ext cx="9665335" cy="6005195"/>
          </a:xfrm>
          <a:prstGeom prst="rect">
            <a:avLst/>
          </a:prstGeom>
        </p:spPr>
      </p:pic>
      <p:sp>
        <p:nvSpPr>
          <p:cNvPr id="8" name="文本框 7"/>
          <p:cNvSpPr txBox="1"/>
          <p:nvPr/>
        </p:nvSpPr>
        <p:spPr>
          <a:xfrm>
            <a:off x="13267690" y="6960870"/>
            <a:ext cx="978027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algn="l">
              <a:buFont typeface="Wingdings" panose="05000000000000000000" pitchFamily="2" charset="2"/>
            </a:pPr>
            <a:r>
              <a:rPr lang="en-US" altLang="zh-CN" dirty="0">
                <a:latin typeface="Calibri" panose="020F0502020204030204" charset="0"/>
                <a:ea typeface="Calibri" panose="020F0502020204030204" charset="0"/>
                <a:cs typeface="Calibri" panose="020F0502020204030204" charset="0"/>
                <a:sym typeface="+mn-ea"/>
              </a:rPr>
              <a:t>%GC: </a:t>
            </a:r>
            <a:r>
              <a:rPr lang="zh-CN" altLang="en-US" dirty="0">
                <a:latin typeface="Calibri" panose="020F0502020204030204" charset="0"/>
                <a:ea typeface="Calibri" panose="020F0502020204030204" charset="0"/>
                <a:cs typeface="Calibri" panose="020F0502020204030204" charset="0"/>
                <a:sym typeface="+mn-ea"/>
              </a:rPr>
              <a:t>not less than </a:t>
            </a:r>
            <a:r>
              <a:rPr lang="en-US" altLang="zh-CN" dirty="0">
                <a:latin typeface="Calibri" panose="020F0502020204030204" charset="0"/>
                <a:ea typeface="Calibri" panose="020F0502020204030204" charset="0"/>
                <a:cs typeface="Calibri" panose="020F0502020204030204" charset="0"/>
                <a:sym typeface="+mn-ea"/>
              </a:rPr>
              <a:t>4</a:t>
            </a:r>
            <a:r>
              <a:rPr lang="zh-CN" altLang="en-US" dirty="0">
                <a:latin typeface="Calibri" panose="020F0502020204030204" charset="0"/>
                <a:ea typeface="Calibri" panose="020F0502020204030204" charset="0"/>
                <a:cs typeface="Calibri" panose="020F0502020204030204" charset="0"/>
                <a:sym typeface="+mn-ea"/>
              </a:rPr>
              <a:t>0%, </a:t>
            </a:r>
            <a:r>
              <a:rPr lang="en-US" altLang="zh-CN" dirty="0">
                <a:latin typeface="Calibri" panose="020F0502020204030204" charset="0"/>
                <a:ea typeface="Calibri" panose="020F0502020204030204" charset="0"/>
                <a:cs typeface="Calibri" panose="020F0502020204030204" charset="0"/>
                <a:sym typeface="+mn-ea"/>
              </a:rPr>
              <a:t>not </a:t>
            </a:r>
            <a:r>
              <a:rPr lang="zh-CN" altLang="en-US" dirty="0">
                <a:latin typeface="Calibri" panose="020F0502020204030204" charset="0"/>
                <a:ea typeface="Calibri" panose="020F0502020204030204" charset="0"/>
                <a:cs typeface="Calibri" panose="020F0502020204030204" charset="0"/>
                <a:sym typeface="+mn-ea"/>
              </a:rPr>
              <a:t>more </a:t>
            </a:r>
            <a:r>
              <a:rPr lang="en-US" altLang="zh-CN" dirty="0">
                <a:latin typeface="Calibri" panose="020F0502020204030204" charset="0"/>
                <a:ea typeface="Calibri" panose="020F0502020204030204" charset="0"/>
                <a:cs typeface="Calibri" panose="020F0502020204030204" charset="0"/>
                <a:sym typeface="+mn-ea"/>
              </a:rPr>
              <a:t>than 60%</a:t>
            </a:r>
            <a:r>
              <a:rPr lang="zh-CN" altLang="en-US" dirty="0">
                <a:latin typeface="Calibri" panose="020F0502020204030204" charset="0"/>
                <a:ea typeface="Calibri" panose="020F0502020204030204" charset="0"/>
                <a:cs typeface="Calibri" panose="020F0502020204030204" charset="0"/>
                <a:sym typeface="+mn-ea"/>
              </a:rPr>
              <a:t> is better</a:t>
            </a:r>
            <a:endParaRPr kumimoji="0" lang="zh-CN" altLang="en-US" b="1"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mn-ea"/>
            </a:endParaRPr>
          </a:p>
        </p:txBody>
      </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Wei SHI</a:t>
            </a:r>
            <a:r>
              <a:rPr lang="zh-CN" altLang="en-US" dirty="0">
                <a:sym typeface="+mn-ea"/>
              </a:rPr>
              <a:t> </a:t>
            </a:r>
            <a:r>
              <a:rPr lang="en-US" altLang="zh-CN" dirty="0">
                <a:sym typeface="+mn-ea"/>
              </a:rPr>
              <a:t>&amp;</a:t>
            </a:r>
            <a:r>
              <a:rPr lang="zh-CN" altLang="en-US" dirty="0">
                <a:sym typeface="+mn-ea"/>
              </a:rPr>
              <a:t> </a:t>
            </a:r>
            <a:r>
              <a:rPr lang="en-US" dirty="0" err="1">
                <a:sym typeface="+mn-ea"/>
              </a:rPr>
              <a:t>Tianci</a:t>
            </a:r>
            <a:r>
              <a:rPr lang="en-US" dirty="0">
                <a:sym typeface="+mn-ea"/>
              </a:rPr>
              <a:t> KONG</a:t>
            </a:r>
            <a:endParaRPr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
          </p:nvPr>
        </p:nvSpPr>
        <p:spPr/>
        <p:txBody>
          <a:bodyPr/>
          <a:lstStyle/>
          <a:p>
            <a:endParaRPr lang="zh-CN" altLang="en-US"/>
          </a:p>
        </p:txBody>
      </p:sp>
      <p:sp>
        <p:nvSpPr>
          <p:cNvPr id="127" name="Quality control"/>
          <p:cNvSpPr txBox="1">
            <a:spLocks noGrp="1"/>
          </p:cNvSpPr>
          <p:nvPr>
            <p:ph type="title"/>
          </p:nvPr>
        </p:nvSpPr>
        <p:spPr>
          <a:prstGeom prst="rect">
            <a:avLst/>
          </a:prstGeom>
        </p:spPr>
        <p:txBody>
          <a:bodyPr/>
          <a:lstStyle/>
          <a:p>
            <a:r>
              <a:rPr lang="en-US" dirty="0"/>
              <a:t>Quality control </a:t>
            </a:r>
            <a:r>
              <a:rPr lang="en-US" altLang="zh-CN" dirty="0">
                <a:sym typeface="+mn-ea"/>
              </a:rPr>
              <a:t>– 1. Sequencing quality (p</a:t>
            </a:r>
            <a:r>
              <a:rPr lang="en-GB" dirty="0">
                <a:ea typeface="Calibri" panose="020F0502020204030204" charset="0"/>
                <a:sym typeface="+mn-ea"/>
              </a:rPr>
              <a:t>er base sequence quality</a:t>
            </a:r>
            <a:r>
              <a:rPr lang="en-US" altLang="zh-CN" dirty="0">
                <a:ea typeface="Calibri" panose="020F0502020204030204" charset="0"/>
                <a:sym typeface="+mn-ea"/>
              </a:rPr>
              <a:t>)</a:t>
            </a:r>
            <a:endParaRPr dirty="0"/>
          </a:p>
        </p:txBody>
      </p:sp>
      <p:sp>
        <p:nvSpPr>
          <p:cNvPr id="128" name="Slide Number"/>
          <p:cNvSpPr txBox="1">
            <a:spLocks noGrp="1"/>
          </p:cNvSpPr>
          <p:nvPr>
            <p:ph type="sldNum" sz="quarter" idx="2"/>
          </p:nvPr>
        </p:nvSpPr>
        <p:spPr>
          <a:xfrm>
            <a:off x="23606561" y="13247543"/>
            <a:ext cx="453390" cy="480695"/>
          </a:xfrm>
          <a:prstGeom prst="rect">
            <a:avLst/>
          </a:prstGeom>
        </p:spPr>
        <p:txBody>
          <a:bodyPr/>
          <a:lstStyle/>
          <a:p>
            <a:fld id="{86CB4B4D-7CA3-9044-876B-883B54F8677D}" type="slidenum">
              <a:rPr/>
              <a:t>36</a:t>
            </a:fld>
            <a:endParaRPr/>
          </a:p>
        </p:txBody>
      </p:sp>
      <p:sp>
        <p:nvSpPr>
          <p:cNvPr id="3" name="文本框 2"/>
          <p:cNvSpPr txBox="1"/>
          <p:nvPr/>
        </p:nvSpPr>
        <p:spPr>
          <a:xfrm>
            <a:off x="1210945" y="2051685"/>
            <a:ext cx="617093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Sequencing</a:t>
            </a:r>
            <a:r>
              <a:rPr lang="zh-CN" altLang="en-US" sz="3600" dirty="0">
                <a:sym typeface="+mn-ea"/>
              </a:rPr>
              <a:t> </a:t>
            </a:r>
            <a:r>
              <a:rPr lang="en-US" altLang="zh-CN" sz="3600" dirty="0">
                <a:sym typeface="+mn-ea"/>
              </a:rPr>
              <a:t>quality</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4" name="文本框 3"/>
          <p:cNvSpPr txBox="1"/>
          <p:nvPr/>
        </p:nvSpPr>
        <p:spPr>
          <a:xfrm>
            <a:off x="2856865" y="3081020"/>
            <a:ext cx="1333246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lang="en-GB" dirty="0">
                <a:latin typeface="Calibri" panose="020F0502020204030204" charset="0"/>
                <a:ea typeface="Calibri" panose="020F0502020204030204" charset="0"/>
                <a:cs typeface="Calibri" panose="020F0502020204030204" charset="0"/>
                <a:sym typeface="+mn-ea"/>
              </a:rPr>
              <a:t>Per base sequence quality</a:t>
            </a:r>
            <a:endParaRPr lang="en-US" altLang="zh-CN" dirty="0" err="1">
              <a:latin typeface="Calibri" panose="020F0502020204030204" charset="0"/>
              <a:ea typeface="宋体" panose="02010600030101010101" pitchFamily="2" charset="-122"/>
              <a:cs typeface="Calibri" panose="020F0502020204030204" charset="0"/>
              <a:sym typeface="+mn-ea"/>
            </a:endParaRPr>
          </a:p>
        </p:txBody>
      </p:sp>
      <p:pic>
        <p:nvPicPr>
          <p:cNvPr id="7" name="图片 6" descr="imagesCAK2IJV2.jpg"/>
          <p:cNvPicPr>
            <a:picLocks noChangeAspect="1"/>
          </p:cNvPicPr>
          <p:nvPr/>
        </p:nvPicPr>
        <p:blipFill>
          <a:blip r:embed="rId2" cstate="print"/>
          <a:stretch>
            <a:fillRect/>
          </a:stretch>
        </p:blipFill>
        <p:spPr>
          <a:xfrm>
            <a:off x="6308090" y="3942715"/>
            <a:ext cx="1049655" cy="1056005"/>
          </a:xfrm>
          <a:prstGeom prst="rect">
            <a:avLst/>
          </a:prstGeom>
        </p:spPr>
      </p:pic>
      <p:pic>
        <p:nvPicPr>
          <p:cNvPr id="2" name="图片 1" descr="imagesCAIFWQ64.jpg"/>
          <p:cNvPicPr>
            <a:picLocks noChangeAspect="1"/>
          </p:cNvPicPr>
          <p:nvPr/>
        </p:nvPicPr>
        <p:blipFill>
          <a:blip r:embed="rId3" cstate="print"/>
          <a:stretch>
            <a:fillRect/>
          </a:stretch>
        </p:blipFill>
        <p:spPr>
          <a:xfrm>
            <a:off x="17050385" y="4048760"/>
            <a:ext cx="998220" cy="1049020"/>
          </a:xfrm>
          <a:prstGeom prst="rect">
            <a:avLst/>
          </a:prstGeom>
        </p:spPr>
      </p:pic>
      <p:pic>
        <p:nvPicPr>
          <p:cNvPr id="5" name="图片 4"/>
          <p:cNvPicPr>
            <a:picLocks noChangeAspect="1"/>
          </p:cNvPicPr>
          <p:nvPr/>
        </p:nvPicPr>
        <p:blipFill>
          <a:blip r:embed="rId4"/>
          <a:stretch>
            <a:fillRect/>
          </a:stretch>
        </p:blipFill>
        <p:spPr>
          <a:xfrm>
            <a:off x="1690370" y="5225415"/>
            <a:ext cx="10431145" cy="7533640"/>
          </a:xfrm>
          <a:prstGeom prst="rect">
            <a:avLst/>
          </a:prstGeom>
        </p:spPr>
      </p:pic>
      <p:pic>
        <p:nvPicPr>
          <p:cNvPr id="9" name="图片 8"/>
          <p:cNvPicPr>
            <a:picLocks noChangeAspect="1"/>
          </p:cNvPicPr>
          <p:nvPr/>
        </p:nvPicPr>
        <p:blipFill>
          <a:blip r:embed="rId5"/>
          <a:stretch>
            <a:fillRect/>
          </a:stretch>
        </p:blipFill>
        <p:spPr>
          <a:xfrm>
            <a:off x="12340590" y="5242560"/>
            <a:ext cx="10417810" cy="7524115"/>
          </a:xfrm>
          <a:prstGeom prst="rect">
            <a:avLst/>
          </a:prstGeom>
        </p:spPr>
      </p:pic>
      <p:sp>
        <p:nvSpPr>
          <p:cNvPr id="11"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Wei SHI</a:t>
            </a:r>
            <a:r>
              <a:rPr lang="zh-CN" altLang="en-US" dirty="0">
                <a:sym typeface="+mn-ea"/>
              </a:rPr>
              <a:t> </a:t>
            </a:r>
            <a:r>
              <a:rPr lang="en-US" altLang="zh-CN" dirty="0">
                <a:sym typeface="+mn-ea"/>
              </a:rPr>
              <a:t>&amp;</a:t>
            </a:r>
            <a:r>
              <a:rPr lang="zh-CN" altLang="en-US" dirty="0">
                <a:sym typeface="+mn-ea"/>
              </a:rPr>
              <a:t> </a:t>
            </a:r>
            <a:r>
              <a:rPr lang="en-US" dirty="0" err="1">
                <a:sym typeface="+mn-ea"/>
              </a:rPr>
              <a:t>Tianci</a:t>
            </a:r>
            <a:r>
              <a:rPr lang="en-US" dirty="0">
                <a:sym typeface="+mn-ea"/>
              </a:rPr>
              <a:t> KONG</a:t>
            </a:r>
            <a:endParaRPr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lang="en-US" dirty="0"/>
              <a:t>Quality control </a:t>
            </a:r>
            <a:r>
              <a:rPr lang="en-US" altLang="zh-CN" dirty="0">
                <a:sym typeface="+mn-ea"/>
              </a:rPr>
              <a:t>– 1. Sequencing quality (overrepresented sequences)</a:t>
            </a:r>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37</a:t>
            </a:fld>
            <a:endParaRPr/>
          </a:p>
        </p:txBody>
      </p:sp>
      <p:sp>
        <p:nvSpPr>
          <p:cNvPr id="3" name="文本框 2"/>
          <p:cNvSpPr txBox="1"/>
          <p:nvPr/>
        </p:nvSpPr>
        <p:spPr>
          <a:xfrm>
            <a:off x="1210945" y="2051685"/>
            <a:ext cx="617093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Sequencing</a:t>
            </a:r>
            <a:r>
              <a:rPr lang="zh-CN" altLang="en-US" sz="3600" dirty="0">
                <a:sym typeface="+mn-ea"/>
              </a:rPr>
              <a:t> </a:t>
            </a:r>
            <a:r>
              <a:rPr lang="en-US" altLang="zh-CN" sz="3600" dirty="0">
                <a:sym typeface="+mn-ea"/>
              </a:rPr>
              <a:t>quality</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4" name="文本框 3"/>
          <p:cNvSpPr txBox="1"/>
          <p:nvPr/>
        </p:nvSpPr>
        <p:spPr>
          <a:xfrm>
            <a:off x="2856865" y="3081020"/>
            <a:ext cx="1333246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lang="en-GB" dirty="0">
                <a:latin typeface="Calibri" panose="020F0502020204030204" charset="0"/>
                <a:ea typeface="Calibri" panose="020F0502020204030204" charset="0"/>
                <a:cs typeface="Calibri" panose="020F0502020204030204" charset="0"/>
                <a:sym typeface="+mn-ea"/>
              </a:rPr>
              <a:t>Overrepresented sequences</a:t>
            </a:r>
            <a:endParaRPr lang="en-US" altLang="zh-CN" dirty="0" err="1">
              <a:latin typeface="Calibri" panose="020F0502020204030204" charset="0"/>
              <a:ea typeface="宋体" panose="02010600030101010101" pitchFamily="2" charset="-122"/>
              <a:cs typeface="Calibri" panose="020F0502020204030204" charset="0"/>
              <a:sym typeface="+mn-ea"/>
            </a:endParaRPr>
          </a:p>
        </p:txBody>
      </p:sp>
      <p:pic>
        <p:nvPicPr>
          <p:cNvPr id="8" name="Picture 2"/>
          <p:cNvPicPr>
            <a:picLocks noChangeAspect="1" noChangeArrowheads="1"/>
          </p:cNvPicPr>
          <p:nvPr/>
        </p:nvPicPr>
        <p:blipFill>
          <a:blip r:embed="rId2" cstate="print"/>
          <a:srcRect b="8113"/>
          <a:stretch>
            <a:fillRect/>
          </a:stretch>
        </p:blipFill>
        <p:spPr bwMode="auto">
          <a:xfrm>
            <a:off x="3969385" y="4157980"/>
            <a:ext cx="14494510" cy="8440420"/>
          </a:xfrm>
          <a:prstGeom prst="rect">
            <a:avLst/>
          </a:prstGeom>
          <a:noFill/>
          <a:ln w="9525">
            <a:noFill/>
            <a:miter lim="800000"/>
            <a:headEnd/>
            <a:tailEnd/>
          </a:ln>
        </p:spPr>
      </p:pic>
      <p:sp>
        <p:nvSpPr>
          <p:cNvPr id="10" name="椭圆 5"/>
          <p:cNvSpPr/>
          <p:nvPr/>
        </p:nvSpPr>
        <p:spPr>
          <a:xfrm>
            <a:off x="4041775" y="5240655"/>
            <a:ext cx="10556240" cy="497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6"/>
          <p:cNvSpPr/>
          <p:nvPr/>
        </p:nvSpPr>
        <p:spPr>
          <a:xfrm>
            <a:off x="7298055" y="5755640"/>
            <a:ext cx="2111375" cy="497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7"/>
          <p:cNvSpPr/>
          <p:nvPr/>
        </p:nvSpPr>
        <p:spPr>
          <a:xfrm>
            <a:off x="7912735" y="6377305"/>
            <a:ext cx="1364615" cy="372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8"/>
          <p:cNvSpPr/>
          <p:nvPr/>
        </p:nvSpPr>
        <p:spPr>
          <a:xfrm>
            <a:off x="4069715" y="6858000"/>
            <a:ext cx="5339715" cy="497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9"/>
          <p:cNvSpPr/>
          <p:nvPr/>
        </p:nvSpPr>
        <p:spPr>
          <a:xfrm>
            <a:off x="7261860" y="7451725"/>
            <a:ext cx="1985010" cy="372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0"/>
          <p:cNvSpPr/>
          <p:nvPr/>
        </p:nvSpPr>
        <p:spPr>
          <a:xfrm>
            <a:off x="7025640" y="7992745"/>
            <a:ext cx="2233295" cy="372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1"/>
          <p:cNvSpPr/>
          <p:nvPr/>
        </p:nvSpPr>
        <p:spPr>
          <a:xfrm>
            <a:off x="7113270" y="8563610"/>
            <a:ext cx="2164080" cy="3251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2"/>
          <p:cNvSpPr/>
          <p:nvPr/>
        </p:nvSpPr>
        <p:spPr>
          <a:xfrm>
            <a:off x="7655560" y="9087485"/>
            <a:ext cx="1612900" cy="372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3"/>
          <p:cNvSpPr/>
          <p:nvPr/>
        </p:nvSpPr>
        <p:spPr>
          <a:xfrm>
            <a:off x="7049770" y="9610090"/>
            <a:ext cx="2233295" cy="372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4"/>
          <p:cNvSpPr/>
          <p:nvPr/>
        </p:nvSpPr>
        <p:spPr>
          <a:xfrm>
            <a:off x="7070090" y="10182225"/>
            <a:ext cx="2264410" cy="396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5"/>
          <p:cNvSpPr/>
          <p:nvPr/>
        </p:nvSpPr>
        <p:spPr>
          <a:xfrm>
            <a:off x="7038975" y="10643870"/>
            <a:ext cx="2235200" cy="497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16"/>
          <p:cNvSpPr/>
          <p:nvPr/>
        </p:nvSpPr>
        <p:spPr>
          <a:xfrm>
            <a:off x="7035165" y="11797665"/>
            <a:ext cx="2233295" cy="372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17"/>
          <p:cNvSpPr/>
          <p:nvPr/>
        </p:nvSpPr>
        <p:spPr>
          <a:xfrm>
            <a:off x="5054600" y="11158220"/>
            <a:ext cx="4222750" cy="497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5"/>
          <p:cNvSpPr/>
          <p:nvPr/>
        </p:nvSpPr>
        <p:spPr>
          <a:xfrm>
            <a:off x="15601315" y="5436870"/>
            <a:ext cx="1697355" cy="637540"/>
          </a:xfrm>
          <a:prstGeom prst="rect">
            <a:avLst/>
          </a:prstGeom>
        </p:spPr>
        <p:txBody>
          <a:bodyPr wrap="none">
            <a:noAutofit/>
          </a:bodyPr>
          <a:lstStyle/>
          <a:p>
            <a:r>
              <a:rPr lang="en-US" altLang="zh-CN" dirty="0">
                <a:solidFill>
                  <a:srgbClr val="FF0000"/>
                </a:solidFill>
              </a:rPr>
              <a:t>Adapter</a:t>
            </a:r>
            <a:endParaRPr lang="zh-CN" altLang="en-US" dirty="0">
              <a:solidFill>
                <a:srgbClr val="FF0000"/>
              </a:solidFill>
            </a:endParaRPr>
          </a:p>
        </p:txBody>
      </p:sp>
      <p:pic>
        <p:nvPicPr>
          <p:cNvPr id="24" name="图片 23" descr="imagesCAIFWQ64.jpg"/>
          <p:cNvPicPr>
            <a:picLocks noChangeAspect="1"/>
          </p:cNvPicPr>
          <p:nvPr/>
        </p:nvPicPr>
        <p:blipFill>
          <a:blip r:embed="rId3" cstate="print"/>
          <a:stretch>
            <a:fillRect/>
          </a:stretch>
        </p:blipFill>
        <p:spPr>
          <a:xfrm>
            <a:off x="16189325" y="8255635"/>
            <a:ext cx="1000760" cy="1051560"/>
          </a:xfrm>
          <a:prstGeom prst="rect">
            <a:avLst/>
          </a:prstGeom>
        </p:spPr>
      </p:pic>
      <p:sp>
        <p:nvSpPr>
          <p:cNvPr id="26"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Wei SHI</a:t>
            </a:r>
            <a:r>
              <a:rPr lang="zh-CN" altLang="en-US" dirty="0">
                <a:sym typeface="+mn-ea"/>
              </a:rPr>
              <a:t> </a:t>
            </a:r>
            <a:r>
              <a:rPr lang="en-US" altLang="zh-CN" dirty="0">
                <a:sym typeface="+mn-ea"/>
              </a:rPr>
              <a:t>&amp;</a:t>
            </a:r>
            <a:r>
              <a:rPr lang="zh-CN" altLang="en-US" dirty="0">
                <a:sym typeface="+mn-ea"/>
              </a:rPr>
              <a:t> </a:t>
            </a:r>
            <a:r>
              <a:rPr lang="en-US" dirty="0" err="1">
                <a:sym typeface="+mn-ea"/>
              </a:rPr>
              <a:t>Tianci</a:t>
            </a:r>
            <a:r>
              <a:rPr lang="en-US" dirty="0">
                <a:sym typeface="+mn-ea"/>
              </a:rPr>
              <a:t> KONG</a:t>
            </a:r>
            <a:endParaRPr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lang="en-US" dirty="0"/>
              <a:t>Quality control </a:t>
            </a:r>
            <a:r>
              <a:rPr lang="en-US" altLang="zh-CN" dirty="0">
                <a:sym typeface="+mn-ea"/>
              </a:rPr>
              <a:t>– 1. Sequencing quality (d</a:t>
            </a:r>
            <a:r>
              <a:rPr lang="en-GB" dirty="0" err="1">
                <a:sym typeface="+mn-ea"/>
              </a:rPr>
              <a:t>uplication</a:t>
            </a:r>
            <a:r>
              <a:rPr lang="en-GB" dirty="0">
                <a:sym typeface="+mn-ea"/>
              </a:rPr>
              <a:t> level</a:t>
            </a:r>
            <a:r>
              <a:rPr lang="en-US" altLang="zh-CN" dirty="0">
                <a:sym typeface="+mn-ea"/>
              </a:rPr>
              <a:t>)</a:t>
            </a:r>
            <a:endParaRPr dirty="0"/>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38</a:t>
            </a:fld>
            <a:endParaRPr/>
          </a:p>
        </p:txBody>
      </p:sp>
      <p:sp>
        <p:nvSpPr>
          <p:cNvPr id="3" name="文本框 2"/>
          <p:cNvSpPr txBox="1"/>
          <p:nvPr/>
        </p:nvSpPr>
        <p:spPr>
          <a:xfrm>
            <a:off x="1210945" y="2051685"/>
            <a:ext cx="617093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Sequencing</a:t>
            </a:r>
            <a:r>
              <a:rPr lang="zh-CN" altLang="en-US" sz="3600" dirty="0">
                <a:sym typeface="+mn-ea"/>
              </a:rPr>
              <a:t> </a:t>
            </a:r>
            <a:r>
              <a:rPr lang="en-US" altLang="zh-CN" sz="3600" dirty="0">
                <a:sym typeface="+mn-ea"/>
              </a:rPr>
              <a:t>quality</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4" name="文本框 3"/>
          <p:cNvSpPr txBox="1"/>
          <p:nvPr/>
        </p:nvSpPr>
        <p:spPr>
          <a:xfrm>
            <a:off x="2856865" y="3081020"/>
            <a:ext cx="1333246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lang="en-GB" dirty="0">
                <a:latin typeface="Calibri" panose="020F0502020204030204" charset="0"/>
                <a:ea typeface="Calibri" panose="020F0502020204030204" charset="0"/>
                <a:cs typeface="Calibri" panose="020F0502020204030204" charset="0"/>
                <a:sym typeface="+mn-ea"/>
              </a:rPr>
              <a:t>Duplication level</a:t>
            </a:r>
            <a:endParaRPr lang="en-US" altLang="zh-CN" dirty="0" err="1">
              <a:latin typeface="Calibri" panose="020F0502020204030204" charset="0"/>
              <a:ea typeface="宋体" panose="02010600030101010101" pitchFamily="2" charset="-122"/>
              <a:cs typeface="Calibri" panose="020F0502020204030204" charset="0"/>
              <a:sym typeface="+mn-ea"/>
            </a:endParaRPr>
          </a:p>
        </p:txBody>
      </p:sp>
      <p:pic>
        <p:nvPicPr>
          <p:cNvPr id="2"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2115" y="4903470"/>
            <a:ext cx="8934450" cy="789241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60655" y="4939665"/>
            <a:ext cx="8366125" cy="7892415"/>
          </a:xfrm>
          <a:prstGeom prst="rect">
            <a:avLst/>
          </a:prstGeom>
        </p:spPr>
      </p:pic>
      <p:pic>
        <p:nvPicPr>
          <p:cNvPr id="6" name="图片 5" descr="imagesCAK2IJV2.jpg"/>
          <p:cNvPicPr>
            <a:picLocks noChangeAspect="1"/>
          </p:cNvPicPr>
          <p:nvPr/>
        </p:nvPicPr>
        <p:blipFill>
          <a:blip r:embed="rId4" cstate="print"/>
          <a:stretch>
            <a:fillRect/>
          </a:stretch>
        </p:blipFill>
        <p:spPr>
          <a:xfrm>
            <a:off x="6965315" y="3691255"/>
            <a:ext cx="1262380" cy="1268730"/>
          </a:xfrm>
          <a:prstGeom prst="rect">
            <a:avLst/>
          </a:prstGeom>
        </p:spPr>
      </p:pic>
      <p:pic>
        <p:nvPicPr>
          <p:cNvPr id="7" name="图片 6" descr="imagesCAIFWQ64.jpg"/>
          <p:cNvPicPr>
            <a:picLocks noChangeAspect="1"/>
          </p:cNvPicPr>
          <p:nvPr/>
        </p:nvPicPr>
        <p:blipFill>
          <a:blip r:embed="rId5" cstate="print"/>
          <a:stretch>
            <a:fillRect/>
          </a:stretch>
        </p:blipFill>
        <p:spPr>
          <a:xfrm>
            <a:off x="16442690" y="3641090"/>
            <a:ext cx="1202055" cy="1262380"/>
          </a:xfrm>
          <a:prstGeom prst="rect">
            <a:avLst/>
          </a:prstGeom>
        </p:spPr>
      </p:pic>
      <p:sp>
        <p:nvSpPr>
          <p:cNvPr id="21"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Wei SHI</a:t>
            </a:r>
            <a:r>
              <a:rPr lang="zh-CN" altLang="en-US" dirty="0">
                <a:sym typeface="+mn-ea"/>
              </a:rPr>
              <a:t> </a:t>
            </a:r>
            <a:r>
              <a:rPr lang="en-US" altLang="zh-CN" dirty="0">
                <a:sym typeface="+mn-ea"/>
              </a:rPr>
              <a:t>&amp;</a:t>
            </a:r>
            <a:r>
              <a:rPr lang="zh-CN" altLang="en-US" dirty="0">
                <a:sym typeface="+mn-ea"/>
              </a:rPr>
              <a:t> </a:t>
            </a:r>
            <a:r>
              <a:rPr lang="en-US" dirty="0" err="1">
                <a:sym typeface="+mn-ea"/>
              </a:rPr>
              <a:t>Tianci</a:t>
            </a:r>
            <a:r>
              <a:rPr lang="en-US" dirty="0">
                <a:sym typeface="+mn-ea"/>
              </a:rPr>
              <a:t> KONG</a:t>
            </a:r>
            <a:endParaRPr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dirty="0"/>
              <a:t>Quality control</a:t>
            </a:r>
            <a:r>
              <a:rPr lang="zh-CN" altLang="en-US" dirty="0"/>
              <a:t> </a:t>
            </a:r>
            <a:r>
              <a:rPr lang="en-US" altLang="zh-CN" dirty="0"/>
              <a:t>– 2. Library quality</a:t>
            </a:r>
            <a:r>
              <a:rPr lang="zh-CN" altLang="en-US" dirty="0"/>
              <a:t> </a:t>
            </a:r>
            <a:r>
              <a:rPr lang="en-US" altLang="zh-CN" dirty="0"/>
              <a:t>(tools)</a:t>
            </a:r>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39</a:t>
            </a:fld>
            <a:endParaRPr/>
          </a:p>
        </p:txBody>
      </p:sp>
      <p:sp>
        <p:nvSpPr>
          <p:cNvPr id="3" name="文本框 2"/>
          <p:cNvSpPr txBox="1"/>
          <p:nvPr/>
        </p:nvSpPr>
        <p:spPr>
          <a:xfrm>
            <a:off x="1210945" y="2051685"/>
            <a:ext cx="617093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a:t>
            </a:r>
            <a:r>
              <a:rPr lang="en-US" sz="3600" dirty="0">
                <a:sym typeface="+mn-ea"/>
              </a:rPr>
              <a:t>Library</a:t>
            </a:r>
            <a:r>
              <a:rPr lang="zh-CN" altLang="en-US" sz="3600" dirty="0">
                <a:sym typeface="+mn-ea"/>
              </a:rPr>
              <a:t> </a:t>
            </a:r>
            <a:r>
              <a:rPr lang="en-US" altLang="zh-CN" sz="3600" dirty="0">
                <a:sym typeface="+mn-ea"/>
              </a:rPr>
              <a:t>quality</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4" name="文本框 3"/>
          <p:cNvSpPr txBox="1"/>
          <p:nvPr/>
        </p:nvSpPr>
        <p:spPr>
          <a:xfrm>
            <a:off x="2856865" y="3081020"/>
            <a:ext cx="1333246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panose="020B0604020202020204"/>
              </a:rPr>
              <a:t>：</a:t>
            </a:r>
            <a:r>
              <a:rPr lang="en-US" altLang="zh-CN" dirty="0">
                <a:latin typeface="Calibri" panose="020F0502020204030204" charset="0"/>
                <a:ea typeface="Calibri" panose="020F0502020204030204" charset="0"/>
                <a:cs typeface="Calibri" panose="020F0502020204030204" charset="0"/>
                <a:sym typeface="+mn-ea"/>
              </a:rPr>
              <a:t>Hisat2, RNA-</a:t>
            </a:r>
            <a:r>
              <a:rPr lang="en-US" altLang="zh-CN" dirty="0" err="1">
                <a:latin typeface="Calibri" panose="020F0502020204030204" charset="0"/>
                <a:ea typeface="Calibri" panose="020F0502020204030204" charset="0"/>
                <a:cs typeface="Calibri" panose="020F0502020204030204" charset="0"/>
                <a:sym typeface="+mn-ea"/>
              </a:rPr>
              <a:t>SeQC</a:t>
            </a:r>
            <a:r>
              <a:rPr lang="zh-CN" altLang="en-US" dirty="0">
                <a:latin typeface="Calibri" panose="020F0502020204030204" charset="0"/>
                <a:ea typeface="Calibri" panose="020F0502020204030204" charset="0"/>
                <a:cs typeface="Calibri" panose="020F0502020204030204" charset="0"/>
                <a:sym typeface="+mn-ea"/>
              </a:rPr>
              <a:t> </a:t>
            </a:r>
            <a:r>
              <a:rPr lang="en-US" altLang="zh-CN" dirty="0">
                <a:latin typeface="Calibri" panose="020F0502020204030204" charset="0"/>
                <a:ea typeface="Calibri" panose="020F0502020204030204" charset="0"/>
                <a:cs typeface="Calibri" panose="020F0502020204030204" charset="0"/>
                <a:sym typeface="+mn-ea"/>
              </a:rPr>
              <a:t>(</a:t>
            </a:r>
            <a:r>
              <a:rPr lang="zh-CN" altLang="en-US" dirty="0">
                <a:latin typeface="Calibri" panose="020F0502020204030204" charset="0"/>
                <a:ea typeface="Calibri" panose="020F0502020204030204" charset="0"/>
                <a:cs typeface="Calibri" panose="020F0502020204030204" charset="0"/>
                <a:sym typeface="+mn-ea"/>
                <a:hlinkClick r:id="rId2"/>
              </a:rPr>
              <a:t>http://rseqc.sourceforge.net/</a:t>
            </a:r>
            <a:r>
              <a:rPr lang="zh-CN" altLang="en-US" dirty="0">
                <a:latin typeface="Calibri" panose="020F0502020204030204" charset="0"/>
                <a:ea typeface="Calibri" panose="020F0502020204030204" charset="0"/>
                <a:cs typeface="Calibri" panose="020F0502020204030204" charset="0"/>
                <a:sym typeface="+mn-ea"/>
              </a:rPr>
              <a:t> </a:t>
            </a:r>
            <a:r>
              <a:rPr lang="en-US" altLang="zh-CN" dirty="0">
                <a:latin typeface="Calibri" panose="020F0502020204030204" charset="0"/>
                <a:ea typeface="Calibri" panose="020F0502020204030204" charset="0"/>
                <a:cs typeface="Calibri" panose="020F0502020204030204" charset="0"/>
                <a:sym typeface="+mn-ea"/>
              </a:rPr>
              <a:t>)</a:t>
            </a:r>
            <a:endParaRPr lang="en-US" altLang="zh-CN" dirty="0" err="1">
              <a:latin typeface="Calibri" panose="020F0502020204030204" charset="0"/>
              <a:ea typeface="宋体" panose="02010600030101010101" pitchFamily="2" charset="-122"/>
              <a:cs typeface="Calibri" panose="020F0502020204030204" charset="0"/>
              <a:sym typeface="+mn-ea"/>
            </a:endParaRPr>
          </a:p>
        </p:txBody>
      </p:sp>
      <p:sp>
        <p:nvSpPr>
          <p:cNvPr id="5" name="Content Placeholder 2"/>
          <p:cNvSpPr>
            <a:spLocks noGrp="1"/>
          </p:cNvSpPr>
          <p:nvPr>
            <p:ph idx="1"/>
          </p:nvPr>
        </p:nvSpPr>
        <p:spPr>
          <a:xfrm>
            <a:off x="2856865" y="3714750"/>
            <a:ext cx="13977620" cy="5914390"/>
          </a:xfrm>
        </p:spPr>
        <p:txBody>
          <a:bodyPr>
            <a:normAutofit/>
          </a:bodyPr>
          <a:lstStyle/>
          <a:p>
            <a:pPr lvl="0">
              <a:buFont typeface="Wingdings" panose="05000000000000000000" pitchFamily="2" charset="2"/>
              <a:buChar char="Ø"/>
            </a:pPr>
            <a:r>
              <a:rPr lang="en-GB" sz="4000" b="1" dirty="0">
                <a:latin typeface="Calibri" panose="020F0502020204030204" charset="0"/>
                <a:ea typeface="Calibri" panose="020F0502020204030204" charset="0"/>
                <a:cs typeface="Calibri" panose="020F0502020204030204" charset="0"/>
              </a:rPr>
              <a:t>Information </a:t>
            </a:r>
            <a:r>
              <a:rPr lang="en-US" altLang="zh-CN" sz="4000" b="1" dirty="0">
                <a:latin typeface="Calibri" panose="020F0502020204030204" charset="0"/>
                <a:ea typeface="Calibri" panose="020F0502020204030204" charset="0"/>
                <a:cs typeface="Calibri" panose="020F0502020204030204" charset="0"/>
              </a:rPr>
              <a:t>can</a:t>
            </a:r>
            <a:r>
              <a:rPr lang="zh-CN" altLang="en-US" sz="4000" b="1" dirty="0">
                <a:latin typeface="Calibri" panose="020F0502020204030204" charset="0"/>
                <a:ea typeface="Calibri" panose="020F0502020204030204" charset="0"/>
                <a:cs typeface="Calibri" panose="020F0502020204030204" charset="0"/>
              </a:rPr>
              <a:t> </a:t>
            </a:r>
            <a:r>
              <a:rPr lang="en-US" altLang="zh-CN" sz="4000" b="1" dirty="0">
                <a:latin typeface="Calibri" panose="020F0502020204030204" charset="0"/>
                <a:ea typeface="Calibri" panose="020F0502020204030204" charset="0"/>
                <a:cs typeface="Calibri" panose="020F0502020204030204" charset="0"/>
              </a:rPr>
              <a:t>be</a:t>
            </a:r>
            <a:r>
              <a:rPr lang="zh-CN" altLang="en-US" sz="4000" b="1" dirty="0">
                <a:latin typeface="Calibri" panose="020F0502020204030204" charset="0"/>
                <a:ea typeface="Calibri" panose="020F0502020204030204" charset="0"/>
                <a:cs typeface="Calibri" panose="020F0502020204030204" charset="0"/>
              </a:rPr>
              <a:t> </a:t>
            </a:r>
            <a:r>
              <a:rPr lang="en-GB" sz="4000" b="1" dirty="0">
                <a:latin typeface="Calibri" panose="020F0502020204030204" charset="0"/>
                <a:ea typeface="Calibri" panose="020F0502020204030204" charset="0"/>
                <a:cs typeface="Calibri" panose="020F0502020204030204" charset="0"/>
              </a:rPr>
              <a:t>check</a:t>
            </a:r>
            <a:r>
              <a:rPr lang="en-US" altLang="zh-CN" sz="4000" b="1" dirty="0" err="1">
                <a:latin typeface="Calibri" panose="020F0502020204030204" charset="0"/>
                <a:ea typeface="Calibri" panose="020F0502020204030204" charset="0"/>
                <a:cs typeface="Calibri" panose="020F0502020204030204" charset="0"/>
              </a:rPr>
              <a:t>ed</a:t>
            </a:r>
            <a:r>
              <a:rPr lang="en-GB" sz="4000" b="1" dirty="0">
                <a:latin typeface="Calibri" panose="020F0502020204030204" charset="0"/>
                <a:ea typeface="Calibri" panose="020F0502020204030204" charset="0"/>
                <a:cs typeface="Calibri" panose="020F0502020204030204" charset="0"/>
              </a:rPr>
              <a:t> </a:t>
            </a:r>
          </a:p>
          <a:p>
            <a:r>
              <a:rPr lang="en-GB" sz="4000" dirty="0">
                <a:latin typeface="Calibri" panose="020F0502020204030204" charset="0"/>
                <a:ea typeface="Calibri" panose="020F0502020204030204" charset="0"/>
                <a:cs typeface="Calibri" panose="020F0502020204030204" charset="0"/>
                <a:sym typeface="+mn-ea"/>
              </a:rPr>
              <a:t>Percentage of reads properly mapped or uniquely mapped</a:t>
            </a:r>
            <a:endParaRPr lang="en-GB" sz="4000" dirty="0">
              <a:latin typeface="Calibri" panose="020F0502020204030204" charset="0"/>
              <a:ea typeface="Calibri" panose="020F0502020204030204" charset="0"/>
              <a:cs typeface="Calibri" panose="020F0502020204030204" charset="0"/>
            </a:endParaRPr>
          </a:p>
          <a:p>
            <a:r>
              <a:rPr lang="en-US" altLang="zh-CN" sz="4000" dirty="0">
                <a:latin typeface="Calibri" panose="020F0502020204030204" charset="0"/>
                <a:ea typeface="Calibri" panose="020F0502020204030204" charset="0"/>
                <a:cs typeface="Calibri" panose="020F0502020204030204" charset="0"/>
                <a:sym typeface="+mn-ea"/>
              </a:rPr>
              <a:t>Reads distribution</a:t>
            </a:r>
            <a:endParaRPr lang="en-GB" sz="4000" dirty="0">
              <a:latin typeface="Calibri" panose="020F0502020204030204" charset="0"/>
              <a:ea typeface="Calibri" panose="020F0502020204030204" charset="0"/>
              <a:cs typeface="Calibri" panose="020F0502020204030204" charset="0"/>
            </a:endParaRPr>
          </a:p>
          <a:p>
            <a:pPr marL="0" indent="0">
              <a:buNone/>
            </a:pPr>
            <a:r>
              <a:rPr lang="zh-CN" altLang="en-US" sz="4000" dirty="0">
                <a:latin typeface="Calibri" panose="020F0502020204030204" charset="0"/>
                <a:ea typeface="Calibri" panose="020F0502020204030204" charset="0"/>
                <a:cs typeface="Calibri" panose="020F0502020204030204" charset="0"/>
              </a:rPr>
              <a:t>   </a:t>
            </a:r>
            <a:r>
              <a:rPr lang="en-US" altLang="zh-CN" sz="4000" dirty="0">
                <a:latin typeface="Calibri" panose="020F0502020204030204" charset="0"/>
                <a:ea typeface="Calibri" panose="020F0502020204030204" charset="0"/>
                <a:cs typeface="Calibri" panose="020F0502020204030204" charset="0"/>
              </a:rPr>
              <a:t>e</a:t>
            </a:r>
            <a:r>
              <a:rPr lang="en-GB" sz="4000" dirty="0" err="1">
                <a:latin typeface="Calibri" panose="020F0502020204030204" charset="0"/>
                <a:ea typeface="Calibri" panose="020F0502020204030204" charset="0"/>
                <a:cs typeface="Calibri" panose="020F0502020204030204" charset="0"/>
              </a:rPr>
              <a:t>tc</a:t>
            </a:r>
            <a:r>
              <a:rPr lang="en-GB" sz="4000" dirty="0">
                <a:latin typeface="Calibri" panose="020F0502020204030204" charset="0"/>
                <a:ea typeface="Calibri" panose="020F0502020204030204" charset="0"/>
                <a:cs typeface="Calibri" panose="020F0502020204030204" charset="0"/>
              </a:rPr>
              <a:t>.</a:t>
            </a:r>
            <a:endParaRPr lang="en-US" sz="4000" dirty="0">
              <a:latin typeface="Calibri" panose="020F0502020204030204" charset="0"/>
              <a:ea typeface="Calibri" panose="020F0502020204030204" charset="0"/>
              <a:cs typeface="Calibri" panose="020F0502020204030204" charset="0"/>
            </a:endParaRPr>
          </a:p>
        </p:txBody>
      </p:sp>
      <p:sp>
        <p:nvSpPr>
          <p:cNvPr id="6"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Wei SHI</a:t>
            </a:r>
            <a:r>
              <a:rPr lang="zh-CN" altLang="en-US" dirty="0">
                <a:sym typeface="+mn-ea"/>
              </a:rPr>
              <a:t> </a:t>
            </a:r>
            <a:r>
              <a:rPr lang="en-US" altLang="zh-CN" dirty="0">
                <a:sym typeface="+mn-ea"/>
              </a:rPr>
              <a:t>&amp;</a:t>
            </a:r>
            <a:r>
              <a:rPr lang="zh-CN" altLang="en-US" dirty="0">
                <a:sym typeface="+mn-ea"/>
              </a:rPr>
              <a:t> </a:t>
            </a:r>
            <a:r>
              <a:rPr lang="en-US" dirty="0" err="1">
                <a:sym typeface="+mn-ea"/>
              </a:rPr>
              <a:t>Tianci</a:t>
            </a:r>
            <a:r>
              <a:rPr lang="en-US" dirty="0">
                <a:sym typeface="+mn-ea"/>
              </a:rPr>
              <a:t> KONG</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把高通量测序技术应用到由 RNA 逆转录生成的 cDNA 上，从而获得来自不同基因的RNA 片段在特定样本中的含量，这就是 RNA测序（RNA-seq）。"/>
          <p:cNvSpPr txBox="1">
            <a:spLocks noGrp="1"/>
          </p:cNvSpPr>
          <p:nvPr>
            <p:ph type="body" idx="1"/>
          </p:nvPr>
        </p:nvSpPr>
        <p:spPr>
          <a:prstGeom prst="rect">
            <a:avLst/>
          </a:prstGeom>
        </p:spPr>
        <p:txBody>
          <a:bodyPr/>
          <a:lstStyle>
            <a:lvl1pPr marL="694690" indent="-694690" defTabSz="825500">
              <a:lnSpc>
                <a:spcPts val="10000"/>
              </a:lnSpc>
              <a:spcBef>
                <a:spcPts val="0"/>
              </a:spcBef>
              <a:defRPr sz="5000" b="1">
                <a:latin typeface="Times New Roman" panose="02020603050405020304"/>
                <a:ea typeface="Times New Roman" panose="02020603050405020304"/>
                <a:cs typeface="Times New Roman" panose="02020603050405020304"/>
                <a:sym typeface="Times New Roman" panose="02020603050405020304"/>
              </a:defRPr>
            </a:lvl1pPr>
          </a:lstStyle>
          <a:p>
            <a:pPr marL="610870" indent="-610870" defTabSz="821690">
              <a:lnSpc>
                <a:spcPct val="120000"/>
              </a:lnSpc>
              <a:spcBef>
                <a:spcPts val="3000"/>
              </a:spcBef>
            </a:pPr>
            <a:r>
              <a:rPr sz="4000" b="0" dirty="0">
                <a:latin typeface="Arial" panose="020B0604020202020204" pitchFamily="34" charset="0"/>
                <a:ea typeface="+mn-ea"/>
                <a:cs typeface="Arial" panose="020B0604020202020204" pitchFamily="34" charset="0"/>
                <a:sym typeface="Helvetica" panose="020B0604020202020204"/>
              </a:rPr>
              <a:t>RNA sequencing (RNA-seq) is the process of applying high-throughput sequencing technology to cDNA generated by RNA reverse transcription to obtain the content of RNA fragments from different genes in a specific sample.</a:t>
            </a:r>
          </a:p>
        </p:txBody>
      </p:sp>
      <p:sp>
        <p:nvSpPr>
          <p:cNvPr id="156" name="RNA-seq"/>
          <p:cNvSpPr txBox="1">
            <a:spLocks noGrp="1"/>
          </p:cNvSpPr>
          <p:nvPr>
            <p:ph type="title"/>
          </p:nvPr>
        </p:nvSpPr>
        <p:spPr>
          <a:prstGeom prst="rect">
            <a:avLst/>
          </a:prstGeom>
        </p:spPr>
        <p:txBody>
          <a:bodyPr/>
          <a:lstStyle/>
          <a:p>
            <a:pPr lvl="1"/>
            <a:r>
              <a:t>RNA-seq</a:t>
            </a:r>
          </a:p>
        </p:txBody>
      </p:sp>
      <p:sp>
        <p:nvSpPr>
          <p:cNvPr id="2" name="Slide Number"/>
          <p:cNvSpPr txBox="1"/>
          <p:nvPr/>
        </p:nvSpPr>
        <p:spPr>
          <a:xfrm>
            <a:off x="23677774" y="132475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2200" b="1" i="0" u="none" strike="noStrike" cap="none" spc="0" normalizeH="0" baseline="0">
                <a:ln>
                  <a:noFill/>
                </a:ln>
                <a:solidFill>
                  <a:srgbClr val="E67D13"/>
                </a:solidFill>
                <a:effectLst/>
                <a:uFillTx/>
                <a:latin typeface="+mn-lt"/>
                <a:ea typeface="+mn-ea"/>
                <a:cs typeface="+mn-cs"/>
                <a:sym typeface="Helvetica" panose="020B06040202020202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a:lstStyle>
          <a:p>
            <a:fld id="{86CB4B4D-7CA3-9044-876B-883B54F8677D}" type="slidenum">
              <a:rPr lang="en-US" smtClean="0"/>
              <a:t>4</a:t>
            </a:fld>
            <a:endParaRPr lang="en-US"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lang="en-US" dirty="0"/>
              <a:t>Quality control</a:t>
            </a:r>
            <a:r>
              <a:rPr lang="en-US" altLang="zh-CN" dirty="0"/>
              <a:t> – 2. Library quality (</a:t>
            </a:r>
            <a:r>
              <a:rPr lang="en-US" altLang="zh-CN" dirty="0">
                <a:sym typeface="+mn-ea"/>
              </a:rPr>
              <a:t>mapping</a:t>
            </a:r>
            <a:r>
              <a:rPr lang="zh-CN" altLang="en-US" dirty="0">
                <a:sym typeface="+mn-ea"/>
              </a:rPr>
              <a:t> </a:t>
            </a:r>
            <a:r>
              <a:rPr lang="en-US" altLang="zh-CN" dirty="0">
                <a:sym typeface="+mn-ea"/>
              </a:rPr>
              <a:t>summary)</a:t>
            </a:r>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40</a:t>
            </a:fld>
            <a:endParaRPr/>
          </a:p>
        </p:txBody>
      </p:sp>
      <p:sp>
        <p:nvSpPr>
          <p:cNvPr id="3" name="文本框 2"/>
          <p:cNvSpPr txBox="1"/>
          <p:nvPr/>
        </p:nvSpPr>
        <p:spPr>
          <a:xfrm>
            <a:off x="1210945" y="2051685"/>
            <a:ext cx="617093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a:t>
            </a:r>
            <a:r>
              <a:rPr lang="en-US" sz="3600" dirty="0">
                <a:sym typeface="+mn-ea"/>
              </a:rPr>
              <a:t>Library</a:t>
            </a:r>
            <a:r>
              <a:rPr lang="zh-CN" altLang="en-US" sz="3600" dirty="0">
                <a:sym typeface="+mn-ea"/>
              </a:rPr>
              <a:t> </a:t>
            </a:r>
            <a:r>
              <a:rPr lang="en-US" altLang="zh-CN" sz="3600" dirty="0">
                <a:sym typeface="+mn-ea"/>
              </a:rPr>
              <a:t>quality</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4" name="文本框 3"/>
          <p:cNvSpPr txBox="1"/>
          <p:nvPr/>
        </p:nvSpPr>
        <p:spPr>
          <a:xfrm>
            <a:off x="2856865" y="3081020"/>
            <a:ext cx="1333246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lang="en-GB" dirty="0">
                <a:latin typeface="Calibri" panose="020F0502020204030204" charset="0"/>
                <a:ea typeface="Calibri" panose="020F0502020204030204" charset="0"/>
                <a:cs typeface="Calibri" panose="020F0502020204030204" charset="0"/>
                <a:sym typeface="+mn-ea"/>
              </a:rPr>
              <a:t>Percentage of reads properly mapped or uniquely mapped</a:t>
            </a:r>
            <a:endParaRPr lang="en-US" altLang="zh-CN" dirty="0" err="1">
              <a:latin typeface="Calibri" panose="020F0502020204030204" charset="0"/>
              <a:ea typeface="宋体" panose="02010600030101010101" pitchFamily="2" charset="-122"/>
              <a:cs typeface="Calibri" panose="020F0502020204030204" charset="0"/>
              <a:sym typeface="+mn-ea"/>
            </a:endParaRPr>
          </a:p>
        </p:txBody>
      </p:sp>
      <p:sp>
        <p:nvSpPr>
          <p:cNvPr id="8" name="Content Placeholder 2"/>
          <p:cNvSpPr>
            <a:spLocks noGrp="1"/>
          </p:cNvSpPr>
          <p:nvPr>
            <p:ph idx="1"/>
          </p:nvPr>
        </p:nvSpPr>
        <p:spPr>
          <a:xfrm>
            <a:off x="1107440" y="3891915"/>
            <a:ext cx="12977495" cy="5744845"/>
          </a:xfrm>
        </p:spPr>
        <p:txBody>
          <a:bodyPr>
            <a:normAutofit fontScale="85000" lnSpcReduction="20000"/>
          </a:bodyPr>
          <a:lstStyle/>
          <a:p>
            <a:pPr>
              <a:buFont typeface="Wingdings" panose="05000000000000000000" pitchFamily="2" charset="2"/>
              <a:buChar char="Ø"/>
            </a:pPr>
            <a:r>
              <a:rPr lang="en-US" altLang="zh-CN" b="1" dirty="0">
                <a:latin typeface="Calibri" panose="020F0502020204030204" charset="0"/>
                <a:ea typeface="Calibri" panose="020F0502020204030204" charset="0"/>
                <a:cs typeface="Calibri" panose="020F0502020204030204" charset="0"/>
              </a:rPr>
              <a:t>Command</a:t>
            </a:r>
            <a:r>
              <a:rPr lang="zh-CN" altLang="en-US" b="1" dirty="0">
                <a:latin typeface="Calibri" panose="020F0502020204030204" charset="0"/>
                <a:ea typeface="Calibri" panose="020F0502020204030204" charset="0"/>
                <a:cs typeface="Calibri" panose="020F0502020204030204" charset="0"/>
              </a:rPr>
              <a:t> </a:t>
            </a:r>
            <a:r>
              <a:rPr lang="en-US" altLang="zh-CN" b="1" dirty="0">
                <a:latin typeface="Calibri" panose="020F0502020204030204" charset="0"/>
                <a:ea typeface="Calibri" panose="020F0502020204030204" charset="0"/>
                <a:cs typeface="Calibri" panose="020F0502020204030204" charset="0"/>
              </a:rPr>
              <a:t>line</a:t>
            </a:r>
            <a:r>
              <a:rPr lang="zh-CN" altLang="en-US" b="1" dirty="0">
                <a:latin typeface="Calibri" panose="020F0502020204030204" charset="0"/>
                <a:ea typeface="Calibri" panose="020F0502020204030204" charset="0"/>
                <a:cs typeface="Calibri" panose="020F0502020204030204" charset="0"/>
              </a:rPr>
              <a:t> </a:t>
            </a:r>
            <a:r>
              <a:rPr lang="en-US" altLang="zh-CN" b="1" dirty="0">
                <a:latin typeface="Calibri" panose="020F0502020204030204" charset="0"/>
                <a:ea typeface="Calibri" panose="020F0502020204030204" charset="0"/>
                <a:cs typeface="Calibri" panose="020F0502020204030204" charset="0"/>
              </a:rPr>
              <a:t>usage</a:t>
            </a:r>
            <a:r>
              <a:rPr lang="en-US" altLang="zh-CN" dirty="0">
                <a:latin typeface="Calibri" panose="020F0502020204030204" charset="0"/>
                <a:ea typeface="Calibri" panose="020F0502020204030204" charset="0"/>
                <a:cs typeface="Calibri" panose="020F0502020204030204" charset="0"/>
              </a:rPr>
              <a:t>:</a:t>
            </a:r>
          </a:p>
          <a:p>
            <a:pPr marL="0" indent="0">
              <a:buNone/>
            </a:pPr>
            <a:r>
              <a:rPr lang="zh-CN" altLang="en-US" dirty="0">
                <a:latin typeface="Calibri" panose="020F0502020204030204" charset="0"/>
                <a:ea typeface="Calibri" panose="020F0502020204030204" charset="0"/>
                <a:cs typeface="Calibri" panose="020F0502020204030204" charset="0"/>
              </a:rPr>
              <a:t>    </a:t>
            </a:r>
            <a:r>
              <a:rPr lang="en-US" altLang="zh-CN" dirty="0">
                <a:latin typeface="Calibri" panose="020F0502020204030204" charset="0"/>
                <a:ea typeface="Calibri" panose="020F0502020204030204" charset="0"/>
                <a:cs typeface="Calibri" panose="020F0502020204030204" charset="0"/>
              </a:rPr>
              <a:t>  </a:t>
            </a:r>
          </a:p>
          <a:p>
            <a:pPr>
              <a:buFont typeface="Wingdings" panose="05000000000000000000" pitchFamily="2" charset="2"/>
              <a:buChar char="Ø"/>
            </a:pPr>
            <a:r>
              <a:rPr lang="en-US" altLang="zh-CN" b="1" dirty="0">
                <a:latin typeface="Calibri" panose="020F0502020204030204" charset="0"/>
                <a:ea typeface="Calibri" panose="020F0502020204030204" charset="0"/>
                <a:cs typeface="Calibri" panose="020F0502020204030204" charset="0"/>
              </a:rPr>
              <a:t>Typical</a:t>
            </a:r>
            <a:r>
              <a:rPr lang="zh-CN" altLang="en-US" b="1" dirty="0">
                <a:latin typeface="Calibri" panose="020F0502020204030204" charset="0"/>
                <a:ea typeface="Calibri" panose="020F0502020204030204" charset="0"/>
                <a:cs typeface="Calibri" panose="020F0502020204030204" charset="0"/>
              </a:rPr>
              <a:t> </a:t>
            </a:r>
            <a:r>
              <a:rPr lang="en-US" altLang="zh-CN" b="1" dirty="0">
                <a:latin typeface="Calibri" panose="020F0502020204030204" charset="0"/>
                <a:ea typeface="Calibri" panose="020F0502020204030204" charset="0"/>
                <a:cs typeface="Calibri" panose="020F0502020204030204" charset="0"/>
              </a:rPr>
              <a:t>Parameter</a:t>
            </a:r>
            <a:r>
              <a:rPr lang="en-US" altLang="zh-CN" dirty="0">
                <a:latin typeface="Calibri" panose="020F0502020204030204" charset="0"/>
                <a:ea typeface="Calibri" panose="020F0502020204030204" charset="0"/>
                <a:cs typeface="Calibri" panose="020F0502020204030204" charset="0"/>
              </a:rPr>
              <a:t>:</a:t>
            </a:r>
          </a:p>
          <a:p>
            <a:pPr marL="0" indent="0">
              <a:buFont typeface="Wingdings" panose="05000000000000000000" pitchFamily="2" charset="2"/>
              <a:buNone/>
            </a:pPr>
            <a:endParaRPr lang="en-US" altLang="zh-CN" dirty="0">
              <a:latin typeface="Calibri" panose="020F0502020204030204" charset="0"/>
              <a:ea typeface="Calibri" panose="020F0502020204030204" charset="0"/>
              <a:cs typeface="Calibri" panose="020F0502020204030204" charset="0"/>
            </a:endParaRPr>
          </a:p>
          <a:p>
            <a:pPr marL="0" indent="0">
              <a:buFont typeface="Wingdings" panose="05000000000000000000" pitchFamily="2" charset="2"/>
              <a:buNone/>
            </a:pPr>
            <a:endParaRPr lang="en-US" altLang="zh-CN" dirty="0">
              <a:latin typeface="Calibri" panose="020F0502020204030204" charset="0"/>
              <a:ea typeface="Calibri" panose="020F0502020204030204" charset="0"/>
              <a:cs typeface="Calibri" panose="020F0502020204030204" charset="0"/>
            </a:endParaRPr>
          </a:p>
          <a:p>
            <a:pPr marL="0" indent="0">
              <a:buFont typeface="Wingdings" panose="05000000000000000000" pitchFamily="2" charset="2"/>
              <a:buNone/>
            </a:pPr>
            <a:endParaRPr lang="en-US" altLang="zh-CN" dirty="0">
              <a:latin typeface="Calibri" panose="020F0502020204030204" charset="0"/>
              <a:ea typeface="Calibri" panose="020F0502020204030204" charset="0"/>
              <a:cs typeface="Calibri" panose="020F0502020204030204" charset="0"/>
            </a:endParaRPr>
          </a:p>
          <a:p>
            <a:pPr>
              <a:buFont typeface="Wingdings" panose="05000000000000000000" pitchFamily="2" charset="2"/>
              <a:buChar char="Ø"/>
            </a:pPr>
            <a:r>
              <a:rPr lang="en-GB" b="1" dirty="0">
                <a:latin typeface="Calibri" panose="020F0502020204030204" charset="0"/>
                <a:ea typeface="Calibri" panose="020F0502020204030204" charset="0"/>
                <a:cs typeface="Calibri" panose="020F0502020204030204" charset="0"/>
                <a:sym typeface="+mn-ea"/>
              </a:rPr>
              <a:t>Output format</a:t>
            </a:r>
            <a:r>
              <a:rPr lang="en-US" altLang="en-GB" dirty="0">
                <a:latin typeface="Calibri" panose="020F0502020204030204" charset="0"/>
                <a:ea typeface="Calibri" panose="020F0502020204030204" charset="0"/>
                <a:cs typeface="Calibri" panose="020F0502020204030204" charset="0"/>
                <a:sym typeface="+mn-ea"/>
              </a:rPr>
              <a:t>:</a:t>
            </a:r>
          </a:p>
        </p:txBody>
      </p:sp>
      <p:sp>
        <p:nvSpPr>
          <p:cNvPr id="9" name="文本框 8"/>
          <p:cNvSpPr txBox="1"/>
          <p:nvPr/>
        </p:nvSpPr>
        <p:spPr>
          <a:xfrm>
            <a:off x="5511800" y="11977370"/>
            <a:ext cx="1239393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algn="l">
              <a:buFont typeface="Wingdings" panose="05000000000000000000" pitchFamily="2" charset="2"/>
            </a:pPr>
            <a:r>
              <a:rPr lang="en-US" altLang="en-GB" dirty="0">
                <a:latin typeface="Calibri" panose="020F0502020204030204" charset="0"/>
                <a:ea typeface="Calibri" panose="020F0502020204030204" charset="0"/>
                <a:cs typeface="Calibri" panose="020F0502020204030204" charset="0"/>
                <a:sym typeface="+mn-ea"/>
              </a:rPr>
              <a:t>M</a:t>
            </a:r>
            <a:r>
              <a:rPr lang="en-GB" dirty="0">
                <a:latin typeface="Calibri" panose="020F0502020204030204" charset="0"/>
                <a:ea typeface="Calibri" panose="020F0502020204030204" charset="0"/>
                <a:cs typeface="Calibri" panose="020F0502020204030204" charset="0"/>
                <a:sym typeface="+mn-ea"/>
              </a:rPr>
              <a:t>apped</a:t>
            </a:r>
            <a:r>
              <a:rPr lang="en-US" altLang="en-GB" dirty="0">
                <a:latin typeface="Calibri" panose="020F0502020204030204" charset="0"/>
                <a:ea typeface="Calibri" panose="020F0502020204030204" charset="0"/>
                <a:cs typeface="Calibri" panose="020F0502020204030204" charset="0"/>
                <a:sym typeface="+mn-ea"/>
              </a:rPr>
              <a:t> reads</a:t>
            </a:r>
            <a:r>
              <a:rPr lang="zh-CN" altLang="en-US" dirty="0">
                <a:latin typeface="Calibri" panose="020F0502020204030204" charset="0"/>
                <a:ea typeface="Calibri" panose="020F0502020204030204" charset="0"/>
                <a:cs typeface="Calibri" panose="020F0502020204030204" charset="0"/>
                <a:sym typeface="+mn-ea"/>
              </a:rPr>
              <a:t>: not less than 60%, more higher is better(&gt;80%)</a:t>
            </a:r>
            <a:endParaRPr kumimoji="0" lang="zh-CN" altLang="en-US" b="1"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mn-ea"/>
            </a:endParaRPr>
          </a:p>
        </p:txBody>
      </p:sp>
      <p:pic>
        <p:nvPicPr>
          <p:cNvPr id="14" name="图片 13"/>
          <p:cNvPicPr>
            <a:picLocks noChangeAspect="1"/>
          </p:cNvPicPr>
          <p:nvPr/>
        </p:nvPicPr>
        <p:blipFill>
          <a:blip r:embed="rId2"/>
          <a:stretch>
            <a:fillRect/>
          </a:stretch>
        </p:blipFill>
        <p:spPr>
          <a:xfrm>
            <a:off x="1724025" y="9799955"/>
            <a:ext cx="12452350" cy="2014220"/>
          </a:xfrm>
          <a:prstGeom prst="rect">
            <a:avLst/>
          </a:prstGeom>
        </p:spPr>
      </p:pic>
      <p:sp>
        <p:nvSpPr>
          <p:cNvPr id="15" name="椭圆 14"/>
          <p:cNvSpPr/>
          <p:nvPr/>
        </p:nvSpPr>
        <p:spPr>
          <a:xfrm>
            <a:off x="1608455" y="11369040"/>
            <a:ext cx="1384300" cy="445135"/>
          </a:xfrm>
          <a:prstGeom prst="ellipse">
            <a:avLst/>
          </a:prstGeom>
          <a:noFill/>
          <a:ln w="12700" cap="flat">
            <a:solidFill>
              <a:srgbClr val="FF0000"/>
            </a:solidFill>
            <a:miter lim="400000"/>
          </a:ln>
          <a:extLst>
            <a:ext uri="{909E8E84-426E-40DD-AFC4-6F175D3DCCD1}">
              <a14:hiddenFill xmlns:a14="http://schemas.microsoft.com/office/drawing/2010/main">
                <a:solidFill>
                  <a:schemeClr val="accent1"/>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16" name="RunRNAseq /datapath \…"/>
          <p:cNvSpPr txBox="1"/>
          <p:nvPr/>
        </p:nvSpPr>
        <p:spPr>
          <a:xfrm>
            <a:off x="1723995" y="4471264"/>
            <a:ext cx="19440000" cy="93218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altLang="zh-CN" dirty="0"/>
          </a:p>
          <a:p>
            <a:pPr algn="l" defTabSz="584200">
              <a:defRPr sz="1800" b="0">
                <a:solidFill>
                  <a:srgbClr val="FFFFFF"/>
                </a:solidFill>
                <a:latin typeface="Monaco"/>
                <a:ea typeface="Monaco"/>
                <a:cs typeface="Monaco"/>
                <a:sym typeface="Monaco"/>
              </a:defRPr>
            </a:pPr>
            <a:r>
              <a:rPr lang="en-US" altLang="zh-CN" dirty="0">
                <a:sym typeface="+mn-ea"/>
              </a:rPr>
              <a:t>hisat2 [options]* -x &lt;ht2-idx&gt; {-1 &lt;m1&gt; -2 &lt;m2&gt; | -U &lt;r&gt;} [-S &lt;sam&gt;]</a:t>
            </a:r>
            <a:endParaRPr lang="en-US" altLang="zh-CN" dirty="0"/>
          </a:p>
        </p:txBody>
      </p:sp>
      <p:graphicFrame>
        <p:nvGraphicFramePr>
          <p:cNvPr id="17" name="Table 1"/>
          <p:cNvGraphicFramePr/>
          <p:nvPr/>
        </p:nvGraphicFramePr>
        <p:xfrm>
          <a:off x="1656687" y="6189361"/>
          <a:ext cx="19440000" cy="2609850"/>
        </p:xfrm>
        <a:graphic>
          <a:graphicData uri="http://schemas.openxmlformats.org/drawingml/2006/table">
            <a:tbl>
              <a:tblPr>
                <a:tableStyleId>{33BA23B1-9221-436E-865A-0063620EA4FD}</a:tableStyleId>
              </a:tblPr>
              <a:tblGrid>
                <a:gridCol w="6045764">
                  <a:extLst>
                    <a:ext uri="{9D8B030D-6E8A-4147-A177-3AD203B41FA5}">
                      <a16:colId xmlns:a16="http://schemas.microsoft.com/office/drawing/2014/main" val="20000"/>
                    </a:ext>
                  </a:extLst>
                </a:gridCol>
                <a:gridCol w="13394236">
                  <a:extLst>
                    <a:ext uri="{9D8B030D-6E8A-4147-A177-3AD203B41FA5}">
                      <a16:colId xmlns:a16="http://schemas.microsoft.com/office/drawing/2014/main" val="20001"/>
                    </a:ext>
                  </a:extLst>
                </a:gridCol>
              </a:tblGrid>
              <a:tr h="521970">
                <a:tc>
                  <a:txBody>
                    <a:bodyPr/>
                    <a:lstStyle/>
                    <a:p>
                      <a:pPr algn="l" defTabSz="584200">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ht2-idx</a:t>
                      </a:r>
                      <a:r>
                        <a:rPr sz="1800" dirty="0" err="1">
                          <a:solidFill>
                            <a:srgbClr val="FFFFFF"/>
                          </a:solidFill>
                          <a:latin typeface="Monaco"/>
                          <a:ea typeface="Monaco"/>
                          <a:cs typeface="Monaco"/>
                          <a:sym typeface="+mn-ea"/>
                        </a:rPr>
                        <a:t>&gt;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Index filename prefix (minus trailing .X.ht2)</a:t>
                      </a:r>
                      <a:r>
                        <a:rPr b="0" dirty="0"/>
                        <a:t> </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521970">
                <a:tc>
                  <a:txBody>
                    <a:bodyPr/>
                    <a:lstStyle/>
                    <a:p>
                      <a:pPr algn="l" defTabSz="584200">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m1</a:t>
                      </a:r>
                      <a:r>
                        <a:rPr sz="1800" dirty="0" err="1">
                          <a:solidFill>
                            <a:srgbClr val="FFFFFF"/>
                          </a:solidFill>
                          <a:latin typeface="Monaco"/>
                          <a:ea typeface="Monaco"/>
                          <a:cs typeface="Monaco"/>
                          <a:sym typeface="+mn-ea"/>
                        </a:rPr>
                        <a:t>&gt;</a:t>
                      </a:r>
                      <a:endParaRPr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Files with #1 mates, paired with files in &lt;m2&gt;</a:t>
                      </a:r>
                      <a:endParaRPr b="0" dirty="0"/>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521970">
                <a:tc>
                  <a:txBody>
                    <a:bodyPr/>
                    <a:lstStyle/>
                    <a:p>
                      <a:pPr algn="l" defTabSz="584200">
                        <a:buNone/>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m2</a:t>
                      </a:r>
                      <a:r>
                        <a:rPr sz="1800" dirty="0" err="1">
                          <a:solidFill>
                            <a:srgbClr val="FFFFFF"/>
                          </a:solidFill>
                          <a:latin typeface="Monaco"/>
                          <a:ea typeface="Monaco"/>
                          <a:cs typeface="Monaco"/>
                          <a:sym typeface="+mn-ea"/>
                        </a:rPr>
                        <a:t>&gt;</a:t>
                      </a:r>
                      <a:endParaRPr lang="zh-CN" altLang="en-US"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sz="1800" b="0" dirty="0">
                          <a:sym typeface="+mn-ea"/>
                        </a:rPr>
                        <a:t>Files with #2 mates, paired with files in &lt;m1&gt;</a:t>
                      </a:r>
                      <a:endParaRPr b="0" dirty="0"/>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521970">
                <a:tc>
                  <a:txBody>
                    <a:bodyPr/>
                    <a:lstStyle/>
                    <a:p>
                      <a:pPr algn="l" defTabSz="584200">
                        <a:buNone/>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r</a:t>
                      </a:r>
                      <a:r>
                        <a:rPr sz="1800" dirty="0" err="1">
                          <a:solidFill>
                            <a:srgbClr val="FFFFFF"/>
                          </a:solidFill>
                          <a:latin typeface="Monaco"/>
                          <a:ea typeface="Monaco"/>
                          <a:cs typeface="Monaco"/>
                          <a:sym typeface="+mn-ea"/>
                        </a:rPr>
                        <a:t>&gt;</a:t>
                      </a:r>
                      <a:endParaRPr lang="zh-CN" altLang="en-US"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sz="1800" b="0" dirty="0">
                          <a:sym typeface="+mn-ea"/>
                        </a:rPr>
                        <a:t>Files with unpaired reads</a:t>
                      </a:r>
                      <a:endParaRPr b="0" dirty="0"/>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r h="521970">
                <a:tc>
                  <a:txBody>
                    <a:bodyPr/>
                    <a:lstStyle/>
                    <a:p>
                      <a:pPr algn="l" defTabSz="584200">
                        <a:buNone/>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sam</a:t>
                      </a:r>
                      <a:r>
                        <a:rPr sz="1800" dirty="0" err="1">
                          <a:solidFill>
                            <a:srgbClr val="FFFFFF"/>
                          </a:solidFill>
                          <a:latin typeface="Monaco"/>
                          <a:ea typeface="Monaco"/>
                          <a:cs typeface="Monaco"/>
                          <a:sym typeface="+mn-ea"/>
                        </a:rPr>
                        <a:t>&gt;</a:t>
                      </a:r>
                      <a:endParaRPr lang="zh-CN" altLang="en-US"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sz="1800" b="0" dirty="0">
                          <a:sym typeface="+mn-ea"/>
                        </a:rPr>
                        <a:t>File for SAM output</a:t>
                      </a:r>
                      <a:endParaRPr b="0" dirty="0"/>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4"/>
                  </a:ext>
                </a:extLst>
              </a:tr>
            </a:tbl>
          </a:graphicData>
        </a:graphic>
      </p:graphicFrame>
      <p:sp>
        <p:nvSpPr>
          <p:cNvPr id="19"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Wei SHI</a:t>
            </a:r>
            <a:r>
              <a:rPr lang="zh-CN" altLang="en-US" dirty="0">
                <a:sym typeface="+mn-ea"/>
              </a:rPr>
              <a:t> </a:t>
            </a:r>
            <a:r>
              <a:rPr lang="en-US" altLang="zh-CN" dirty="0">
                <a:sym typeface="+mn-ea"/>
              </a:rPr>
              <a:t>&amp;</a:t>
            </a:r>
            <a:r>
              <a:rPr lang="zh-CN" altLang="en-US" dirty="0">
                <a:sym typeface="+mn-ea"/>
              </a:rPr>
              <a:t> </a:t>
            </a:r>
            <a:r>
              <a:rPr lang="en-US" dirty="0" err="1">
                <a:sym typeface="+mn-ea"/>
              </a:rPr>
              <a:t>Tianci</a:t>
            </a:r>
            <a:r>
              <a:rPr lang="en-US" dirty="0">
                <a:sym typeface="+mn-ea"/>
              </a:rPr>
              <a:t> KONG</a:t>
            </a:r>
            <a:endParaRPr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lang="en-US" dirty="0"/>
              <a:t>Quality control</a:t>
            </a:r>
            <a:r>
              <a:rPr lang="en-US" altLang="zh-CN" dirty="0"/>
              <a:t> – 2. Library quality (r</a:t>
            </a:r>
            <a:r>
              <a:rPr lang="en-US" altLang="zh-CN" dirty="0">
                <a:sym typeface="+mn-ea"/>
              </a:rPr>
              <a:t>eads distribution)</a:t>
            </a:r>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41</a:t>
            </a:fld>
            <a:endParaRPr/>
          </a:p>
        </p:txBody>
      </p:sp>
      <p:sp>
        <p:nvSpPr>
          <p:cNvPr id="3" name="文本框 2"/>
          <p:cNvSpPr txBox="1"/>
          <p:nvPr/>
        </p:nvSpPr>
        <p:spPr>
          <a:xfrm>
            <a:off x="1210945" y="2051685"/>
            <a:ext cx="617093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a:t>
            </a:r>
            <a:r>
              <a:rPr lang="en-US" sz="3600" dirty="0">
                <a:sym typeface="+mn-ea"/>
              </a:rPr>
              <a:t>Library</a:t>
            </a:r>
            <a:r>
              <a:rPr lang="zh-CN" altLang="en-US" sz="3600" dirty="0">
                <a:sym typeface="+mn-ea"/>
              </a:rPr>
              <a:t> </a:t>
            </a:r>
            <a:r>
              <a:rPr lang="en-US" altLang="zh-CN" sz="3600" dirty="0">
                <a:sym typeface="+mn-ea"/>
              </a:rPr>
              <a:t>quality</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4" name="文本框 3"/>
          <p:cNvSpPr txBox="1"/>
          <p:nvPr/>
        </p:nvSpPr>
        <p:spPr>
          <a:xfrm>
            <a:off x="2856865" y="3081020"/>
            <a:ext cx="426910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dirty="0">
                <a:latin typeface="Calibri" panose="020F0502020204030204" charset="0"/>
                <a:ea typeface="Calibri" panose="020F0502020204030204" charset="0"/>
                <a:cs typeface="Calibri" panose="020F0502020204030204" charset="0"/>
                <a:sym typeface="+mn-ea"/>
              </a:rPr>
              <a:t>Reads distribution</a:t>
            </a:r>
            <a:endParaRPr lang="en-US" altLang="zh-CN" dirty="0" err="1">
              <a:latin typeface="Calibri" panose="020F0502020204030204" charset="0"/>
              <a:ea typeface="宋体" panose="02010600030101010101" pitchFamily="2" charset="-122"/>
              <a:cs typeface="Calibri" panose="020F0502020204030204" charset="0"/>
              <a:sym typeface="+mn-ea"/>
            </a:endParaRPr>
          </a:p>
        </p:txBody>
      </p:sp>
      <p:sp>
        <p:nvSpPr>
          <p:cNvPr id="8" name="Content Placeholder 2"/>
          <p:cNvSpPr>
            <a:spLocks noGrp="1"/>
          </p:cNvSpPr>
          <p:nvPr>
            <p:ph idx="1"/>
          </p:nvPr>
        </p:nvSpPr>
        <p:spPr>
          <a:xfrm>
            <a:off x="1107440" y="3891915"/>
            <a:ext cx="14893925" cy="4465955"/>
          </a:xfrm>
        </p:spPr>
        <p:txBody>
          <a:bodyPr>
            <a:normAutofit fontScale="87500" lnSpcReduction="10000"/>
          </a:bodyPr>
          <a:lstStyle/>
          <a:p>
            <a:pPr>
              <a:buFont typeface="Wingdings" panose="05000000000000000000" pitchFamily="2" charset="2"/>
              <a:buChar char="Ø"/>
            </a:pPr>
            <a:r>
              <a:rPr lang="en-US" altLang="zh-CN" b="1" dirty="0">
                <a:latin typeface="Calibri" panose="020F0502020204030204" charset="0"/>
                <a:ea typeface="Calibri" panose="020F0502020204030204" charset="0"/>
                <a:cs typeface="Calibri" panose="020F0502020204030204" charset="0"/>
              </a:rPr>
              <a:t>Command</a:t>
            </a:r>
            <a:r>
              <a:rPr lang="zh-CN" altLang="en-US" b="1" dirty="0">
                <a:latin typeface="Calibri" panose="020F0502020204030204" charset="0"/>
                <a:ea typeface="Calibri" panose="020F0502020204030204" charset="0"/>
                <a:cs typeface="Calibri" panose="020F0502020204030204" charset="0"/>
              </a:rPr>
              <a:t> </a:t>
            </a:r>
            <a:r>
              <a:rPr lang="en-US" altLang="zh-CN" b="1" dirty="0">
                <a:latin typeface="Calibri" panose="020F0502020204030204" charset="0"/>
                <a:ea typeface="Calibri" panose="020F0502020204030204" charset="0"/>
                <a:cs typeface="Calibri" panose="020F0502020204030204" charset="0"/>
              </a:rPr>
              <a:t>line</a:t>
            </a:r>
            <a:r>
              <a:rPr lang="zh-CN" altLang="en-US" b="1" dirty="0">
                <a:latin typeface="Calibri" panose="020F0502020204030204" charset="0"/>
                <a:ea typeface="Calibri" panose="020F0502020204030204" charset="0"/>
                <a:cs typeface="Calibri" panose="020F0502020204030204" charset="0"/>
              </a:rPr>
              <a:t> </a:t>
            </a:r>
            <a:r>
              <a:rPr lang="en-US" altLang="zh-CN" b="1" dirty="0">
                <a:latin typeface="Calibri" panose="020F0502020204030204" charset="0"/>
                <a:ea typeface="Calibri" panose="020F0502020204030204" charset="0"/>
                <a:cs typeface="Calibri" panose="020F0502020204030204" charset="0"/>
              </a:rPr>
              <a:t>usage</a:t>
            </a:r>
            <a:r>
              <a:rPr lang="en-US" altLang="zh-CN" dirty="0">
                <a:latin typeface="Calibri" panose="020F0502020204030204" charset="0"/>
                <a:ea typeface="Calibri" panose="020F0502020204030204" charset="0"/>
                <a:cs typeface="Calibri" panose="020F0502020204030204" charset="0"/>
              </a:rPr>
              <a:t>:</a:t>
            </a:r>
          </a:p>
          <a:p>
            <a:pPr marL="0" indent="0">
              <a:buNone/>
            </a:pPr>
            <a:r>
              <a:rPr lang="zh-CN" altLang="en-US" dirty="0">
                <a:latin typeface="Calibri" panose="020F0502020204030204" charset="0"/>
                <a:ea typeface="Calibri" panose="020F0502020204030204" charset="0"/>
                <a:cs typeface="Calibri" panose="020F0502020204030204" charset="0"/>
              </a:rPr>
              <a:t>    </a:t>
            </a:r>
            <a:r>
              <a:rPr lang="en-US" altLang="zh-CN" dirty="0">
                <a:latin typeface="Calibri" panose="020F0502020204030204" charset="0"/>
                <a:ea typeface="Calibri" panose="020F0502020204030204" charset="0"/>
                <a:cs typeface="Calibri" panose="020F0502020204030204" charset="0"/>
              </a:rPr>
              <a:t>   </a:t>
            </a:r>
          </a:p>
          <a:p>
            <a:pPr>
              <a:buFont typeface="Wingdings" panose="05000000000000000000" pitchFamily="2" charset="2"/>
              <a:buChar char="Ø"/>
            </a:pPr>
            <a:r>
              <a:rPr lang="en-US" altLang="zh-CN" b="1" dirty="0">
                <a:latin typeface="Calibri" panose="020F0502020204030204" charset="0"/>
                <a:ea typeface="Calibri" panose="020F0502020204030204" charset="0"/>
                <a:cs typeface="Calibri" panose="020F0502020204030204" charset="0"/>
              </a:rPr>
              <a:t>Typical</a:t>
            </a:r>
            <a:r>
              <a:rPr lang="zh-CN" altLang="en-US" b="1" dirty="0">
                <a:latin typeface="Calibri" panose="020F0502020204030204" charset="0"/>
                <a:ea typeface="Calibri" panose="020F0502020204030204" charset="0"/>
                <a:cs typeface="Calibri" panose="020F0502020204030204" charset="0"/>
              </a:rPr>
              <a:t> </a:t>
            </a:r>
            <a:r>
              <a:rPr lang="en-US" altLang="zh-CN" b="1" dirty="0">
                <a:latin typeface="Calibri" panose="020F0502020204030204" charset="0"/>
                <a:ea typeface="Calibri" panose="020F0502020204030204" charset="0"/>
                <a:cs typeface="Calibri" panose="020F0502020204030204" charset="0"/>
              </a:rPr>
              <a:t>Parameter</a:t>
            </a:r>
            <a:r>
              <a:rPr lang="en-US" altLang="zh-CN" dirty="0">
                <a:latin typeface="Calibri" panose="020F0502020204030204" charset="0"/>
                <a:ea typeface="Calibri" panose="020F0502020204030204" charset="0"/>
                <a:cs typeface="Calibri" panose="020F0502020204030204" charset="0"/>
              </a:rPr>
              <a:t>:</a:t>
            </a:r>
          </a:p>
          <a:p>
            <a:pPr marL="0" indent="0">
              <a:buFont typeface="Wingdings" panose="05000000000000000000" pitchFamily="2" charset="2"/>
              <a:buNone/>
            </a:pPr>
            <a:endParaRPr lang="en-US" altLang="zh-CN" dirty="0">
              <a:latin typeface="Calibri" panose="020F0502020204030204" charset="0"/>
              <a:ea typeface="Calibri" panose="020F0502020204030204" charset="0"/>
              <a:cs typeface="Calibri" panose="020F0502020204030204" charset="0"/>
            </a:endParaRPr>
          </a:p>
          <a:p>
            <a:pPr>
              <a:buFont typeface="Wingdings" panose="05000000000000000000" pitchFamily="2" charset="2"/>
              <a:buChar char="Ø"/>
            </a:pPr>
            <a:r>
              <a:rPr lang="en-GB" b="1" dirty="0">
                <a:latin typeface="Calibri" panose="020F0502020204030204" charset="0"/>
                <a:ea typeface="Calibri" panose="020F0502020204030204" charset="0"/>
                <a:cs typeface="Calibri" panose="020F0502020204030204" charset="0"/>
                <a:sym typeface="+mn-ea"/>
              </a:rPr>
              <a:t>Output format</a:t>
            </a:r>
            <a:r>
              <a:rPr lang="en-US" altLang="en-GB" dirty="0">
                <a:latin typeface="Calibri" panose="020F0502020204030204" charset="0"/>
                <a:ea typeface="Calibri" panose="020F0502020204030204" charset="0"/>
                <a:cs typeface="Calibri" panose="020F0502020204030204" charset="0"/>
                <a:sym typeface="+mn-ea"/>
              </a:rPr>
              <a:t>:</a:t>
            </a:r>
          </a:p>
        </p:txBody>
      </p:sp>
      <p:pic>
        <p:nvPicPr>
          <p:cNvPr id="2" name="图片 1"/>
          <p:cNvPicPr>
            <a:picLocks noChangeAspect="1"/>
          </p:cNvPicPr>
          <p:nvPr/>
        </p:nvPicPr>
        <p:blipFill>
          <a:blip r:embed="rId2"/>
          <a:stretch>
            <a:fillRect/>
          </a:stretch>
        </p:blipFill>
        <p:spPr>
          <a:xfrm>
            <a:off x="1476375" y="8187690"/>
            <a:ext cx="9272270" cy="4422775"/>
          </a:xfrm>
          <a:prstGeom prst="rect">
            <a:avLst/>
          </a:prstGeom>
        </p:spPr>
      </p:pic>
      <p:sp>
        <p:nvSpPr>
          <p:cNvPr id="5" name="文本框 4"/>
          <p:cNvSpPr txBox="1"/>
          <p:nvPr/>
        </p:nvSpPr>
        <p:spPr>
          <a:xfrm>
            <a:off x="11556365" y="8978265"/>
            <a:ext cx="1025017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dirty="0">
                <a:latin typeface="Calibri" panose="020F0502020204030204" charset="0"/>
                <a:ea typeface="Calibri" panose="020F0502020204030204" charset="0"/>
                <a:cs typeface="Calibri" panose="020F0502020204030204" charset="0"/>
                <a:sym typeface="+mn-ea"/>
              </a:rPr>
              <a:t>    Exon</a:t>
            </a:r>
            <a:r>
              <a:rPr lang="zh-CN" altLang="en-US" dirty="0">
                <a:latin typeface="Calibri" panose="020F0502020204030204" charset="0"/>
                <a:ea typeface="Calibri" panose="020F0502020204030204" charset="0"/>
                <a:cs typeface="Calibri" panose="020F0502020204030204" charset="0"/>
                <a:sym typeface="+mn-ea"/>
              </a:rPr>
              <a:t> percentage = </a:t>
            </a:r>
            <a:r>
              <a:rPr lang="en-US" altLang="zh-CN" dirty="0">
                <a:latin typeface="Calibri" panose="020F0502020204030204" charset="0"/>
                <a:ea typeface="Calibri" panose="020F0502020204030204" charset="0"/>
                <a:cs typeface="Calibri" panose="020F0502020204030204" charset="0"/>
                <a:sym typeface="+mn-ea"/>
              </a:rPr>
              <a:t>Exon</a:t>
            </a:r>
            <a:r>
              <a:rPr lang="zh-CN" altLang="en-US" dirty="0">
                <a:latin typeface="Calibri" panose="020F0502020204030204" charset="0"/>
                <a:ea typeface="Calibri" panose="020F0502020204030204" charset="0"/>
                <a:cs typeface="Calibri" panose="020F0502020204030204" charset="0"/>
                <a:sym typeface="+mn-ea"/>
              </a:rPr>
              <a:t> </a:t>
            </a:r>
            <a:r>
              <a:rPr lang="en-US" altLang="zh-CN" dirty="0">
                <a:latin typeface="Calibri" panose="020F0502020204030204" charset="0"/>
                <a:ea typeface="Calibri" panose="020F0502020204030204" charset="0"/>
                <a:cs typeface="Calibri" panose="020F0502020204030204" charset="0"/>
                <a:sym typeface="+mn-ea"/>
              </a:rPr>
              <a:t>Tags</a:t>
            </a:r>
            <a:r>
              <a:rPr lang="zh-CN" altLang="en-US" dirty="0">
                <a:latin typeface="Calibri" panose="020F0502020204030204" charset="0"/>
                <a:ea typeface="Calibri" panose="020F0502020204030204" charset="0"/>
                <a:cs typeface="Calibri" panose="020F0502020204030204" charset="0"/>
                <a:sym typeface="+mn-ea"/>
              </a:rPr>
              <a:t> / Total Tags</a:t>
            </a:r>
            <a:endParaRPr lang="en-US" altLang="zh-CN" dirty="0">
              <a:latin typeface="Calibri" panose="020F0502020204030204" charset="0"/>
              <a:ea typeface="Calibri" panose="020F0502020204030204" charset="0"/>
              <a:cs typeface="Calibri" panose="020F0502020204030204" charset="0"/>
            </a:endParaRPr>
          </a:p>
          <a:p>
            <a:pPr marL="0" marR="0" indent="0" algn="l" defTabSz="821690" rtl="0" fontAlgn="auto" latinLnBrk="0" hangingPunct="0">
              <a:lnSpc>
                <a:spcPct val="100000"/>
              </a:lnSpc>
              <a:spcBef>
                <a:spcPts val="0"/>
              </a:spcBef>
              <a:spcAft>
                <a:spcPts val="0"/>
              </a:spcAft>
              <a:buClrTx/>
              <a:buSzTx/>
              <a:buFontTx/>
              <a:buNone/>
            </a:pPr>
            <a:r>
              <a:rPr lang="en-US" altLang="zh-CN" dirty="0">
                <a:latin typeface="Calibri" panose="020F0502020204030204" charset="0"/>
                <a:ea typeface="Calibri" panose="020F0502020204030204" charset="0"/>
                <a:cs typeface="Calibri" panose="020F0502020204030204" charset="0"/>
                <a:sym typeface="+mn-ea"/>
              </a:rPr>
              <a:t>    </a:t>
            </a:r>
            <a:r>
              <a:rPr lang="zh-CN" altLang="en-US" dirty="0">
                <a:latin typeface="Calibri" panose="020F0502020204030204" charset="0"/>
                <a:ea typeface="Calibri" panose="020F0502020204030204" charset="0"/>
                <a:cs typeface="Calibri" panose="020F0502020204030204" charset="0"/>
                <a:sym typeface="+mn-ea"/>
              </a:rPr>
              <a:t>Intron percentage = Introns Tag_count/Total Tages</a:t>
            </a:r>
            <a:endParaRPr kumimoji="0" lang="zh-CN" altLang="en-US" b="1"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mn-ea"/>
            </a:endParaRPr>
          </a:p>
        </p:txBody>
      </p:sp>
      <p:sp>
        <p:nvSpPr>
          <p:cNvPr id="6" name="文本框 5"/>
          <p:cNvSpPr txBox="1"/>
          <p:nvPr/>
        </p:nvSpPr>
        <p:spPr>
          <a:xfrm>
            <a:off x="11903075" y="10632440"/>
            <a:ext cx="1201674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dirty="0">
                <a:latin typeface="Calibri" panose="020F0502020204030204" charset="0"/>
                <a:ea typeface="Calibri" panose="020F0502020204030204" charset="0"/>
                <a:cs typeface="Calibri" panose="020F0502020204030204" charset="0"/>
                <a:sym typeface="+mn-ea"/>
              </a:rPr>
              <a:t>CDS percentage is more high such as &gt;40% while Intron percentage is low, such as no more than 20%.</a:t>
            </a:r>
            <a:endParaRPr kumimoji="0" lang="en-US" altLang="zh-CN" b="1"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mn-ea"/>
            </a:endParaRPr>
          </a:p>
        </p:txBody>
      </p:sp>
      <p:sp>
        <p:nvSpPr>
          <p:cNvPr id="7" name="RunRNAseq /datapath \…"/>
          <p:cNvSpPr txBox="1"/>
          <p:nvPr/>
        </p:nvSpPr>
        <p:spPr>
          <a:xfrm>
            <a:off x="1556990" y="4545559"/>
            <a:ext cx="19440000" cy="93218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dirty="0"/>
          </a:p>
          <a:p>
            <a:pPr algn="l" defTabSz="584200">
              <a:defRPr sz="1800" b="0">
                <a:solidFill>
                  <a:srgbClr val="FFFFFF"/>
                </a:solidFill>
                <a:latin typeface="Monaco"/>
                <a:ea typeface="Monaco"/>
                <a:cs typeface="Monaco"/>
                <a:sym typeface="Monaco"/>
              </a:defRPr>
            </a:pPr>
            <a:r>
              <a:rPr dirty="0" err="1">
                <a:sym typeface="+mn-ea"/>
              </a:rPr>
              <a:t>read_distribution.py -i &lt;bam&gt; -r &lt;refseq&gt; &gt; dirstribution.txt</a:t>
            </a:r>
            <a:endParaRPr dirty="0" err="1"/>
          </a:p>
        </p:txBody>
      </p:sp>
      <p:graphicFrame>
        <p:nvGraphicFramePr>
          <p:cNvPr id="15" name="Table 1"/>
          <p:cNvGraphicFramePr/>
          <p:nvPr/>
        </p:nvGraphicFramePr>
        <p:xfrm>
          <a:off x="1530957" y="6374781"/>
          <a:ext cx="19440000" cy="1043839"/>
        </p:xfrm>
        <a:graphic>
          <a:graphicData uri="http://schemas.openxmlformats.org/drawingml/2006/table">
            <a:tbl>
              <a:tblPr>
                <a:tableStyleId>{33BA23B1-9221-436E-865A-0063620EA4FD}</a:tableStyleId>
              </a:tblPr>
              <a:tblGrid>
                <a:gridCol w="6045806">
                  <a:extLst>
                    <a:ext uri="{9D8B030D-6E8A-4147-A177-3AD203B41FA5}">
                      <a16:colId xmlns:a16="http://schemas.microsoft.com/office/drawing/2014/main" val="20000"/>
                    </a:ext>
                  </a:extLst>
                </a:gridCol>
                <a:gridCol w="13394194">
                  <a:extLst>
                    <a:ext uri="{9D8B030D-6E8A-4147-A177-3AD203B41FA5}">
                      <a16:colId xmlns:a16="http://schemas.microsoft.com/office/drawing/2014/main" val="20001"/>
                    </a:ext>
                  </a:extLst>
                </a:gridCol>
              </a:tblGrid>
              <a:tr h="521869">
                <a:tc>
                  <a:txBody>
                    <a:bodyPr/>
                    <a:lstStyle/>
                    <a:p>
                      <a:pPr algn="l" defTabSz="584200">
                        <a:defRPr sz="1800"/>
                      </a:pPr>
                      <a:r>
                        <a:rPr sz="1800" dirty="0" err="1">
                          <a:solidFill>
                            <a:srgbClr val="FFFFFF"/>
                          </a:solidFill>
                          <a:latin typeface="Monaco"/>
                          <a:ea typeface="Monaco"/>
                          <a:cs typeface="Monaco"/>
                          <a:sym typeface="+mn-ea"/>
                        </a:rPr>
                        <a:t>&lt;bam&gt;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BAM file after mapped</a:t>
                      </a:r>
                      <a:r>
                        <a:rPr b="0" dirty="0"/>
                        <a:t> </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521970">
                <a:tc>
                  <a:txBody>
                    <a:bodyPr/>
                    <a:lstStyle/>
                    <a:p>
                      <a:pPr algn="l" defTabSz="584200">
                        <a:defRPr sz="1800"/>
                      </a:pPr>
                      <a:r>
                        <a:rPr sz="1800" dirty="0" err="1">
                          <a:solidFill>
                            <a:srgbClr val="FFFFFF"/>
                          </a:solidFill>
                          <a:latin typeface="Monaco"/>
                          <a:ea typeface="Monaco"/>
                          <a:cs typeface="Monaco"/>
                          <a:sym typeface="+mn-ea"/>
                        </a:rPr>
                        <a:t>&lt;refseq&gt;</a:t>
                      </a:r>
                      <a:endParaRPr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The reference sequence file used in the mapping process</a:t>
                      </a:r>
                      <a:r>
                        <a:rPr b="0" dirty="0"/>
                        <a:t> </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bl>
          </a:graphicData>
        </a:graphic>
      </p:graphicFrame>
      <p:sp>
        <p:nvSpPr>
          <p:cNvPr id="14"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Wei SHI</a:t>
            </a:r>
            <a:r>
              <a:rPr lang="zh-CN" altLang="en-US" dirty="0">
                <a:sym typeface="+mn-ea"/>
              </a:rPr>
              <a:t> </a:t>
            </a:r>
            <a:r>
              <a:rPr lang="en-US" altLang="zh-CN" dirty="0">
                <a:sym typeface="+mn-ea"/>
              </a:rPr>
              <a:t>&amp;</a:t>
            </a:r>
            <a:r>
              <a:rPr lang="zh-CN" altLang="en-US" dirty="0">
                <a:sym typeface="+mn-ea"/>
              </a:rPr>
              <a:t> </a:t>
            </a:r>
            <a:r>
              <a:rPr lang="en-US" dirty="0" err="1">
                <a:sym typeface="+mn-ea"/>
              </a:rPr>
              <a:t>Tianci</a:t>
            </a:r>
            <a:r>
              <a:rPr lang="en-US" dirty="0">
                <a:sym typeface="+mn-ea"/>
              </a:rPr>
              <a:t> KONG</a:t>
            </a:r>
            <a:endParaRPr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dirty="0"/>
              <a:t>Quality control</a:t>
            </a:r>
            <a:r>
              <a:rPr lang="zh-CN" altLang="en-US" dirty="0"/>
              <a:t> </a:t>
            </a:r>
            <a:r>
              <a:rPr lang="en-US" altLang="zh-CN" dirty="0">
                <a:sym typeface="+mn-ea"/>
              </a:rPr>
              <a:t>– 3. Replicate quality</a:t>
            </a:r>
            <a:r>
              <a:rPr lang="zh-CN" altLang="en-US" dirty="0">
                <a:sym typeface="+mn-ea"/>
              </a:rPr>
              <a:t> </a:t>
            </a:r>
            <a:r>
              <a:rPr lang="en-US" altLang="zh-CN" dirty="0">
                <a:sym typeface="+mn-ea"/>
              </a:rPr>
              <a:t>(tools)</a:t>
            </a:r>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42</a:t>
            </a:fld>
            <a:endParaRPr/>
          </a:p>
        </p:txBody>
      </p:sp>
      <p:sp>
        <p:nvSpPr>
          <p:cNvPr id="3" name="文本框 2"/>
          <p:cNvSpPr txBox="1"/>
          <p:nvPr/>
        </p:nvSpPr>
        <p:spPr>
          <a:xfrm>
            <a:off x="1210945" y="2051685"/>
            <a:ext cx="617093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Replicate</a:t>
            </a:r>
            <a:r>
              <a:rPr lang="zh-CN" altLang="en-US" sz="3600" dirty="0">
                <a:sym typeface="+mn-ea"/>
              </a:rPr>
              <a:t> </a:t>
            </a:r>
            <a:r>
              <a:rPr lang="en-US" altLang="zh-CN" sz="3600" dirty="0">
                <a:sym typeface="+mn-ea"/>
              </a:rPr>
              <a:t>quality</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4" name="文本框 3"/>
          <p:cNvSpPr txBox="1"/>
          <p:nvPr/>
        </p:nvSpPr>
        <p:spPr>
          <a:xfrm>
            <a:off x="2856865" y="3081020"/>
            <a:ext cx="1333246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panose="020B0604020202020204"/>
              </a:rPr>
              <a:t>Tools</a:t>
            </a:r>
            <a:r>
              <a:rPr kumimoji="0" lang="zh-CN" altLang="en-US" sz="3200" b="1" i="0" u="none" strike="noStrike" cap="none" spc="0" normalizeH="0" baseline="0">
                <a:ln>
                  <a:noFill/>
                </a:ln>
                <a:solidFill>
                  <a:srgbClr val="000000"/>
                </a:solidFill>
                <a:effectLst/>
                <a:uFillTx/>
                <a:latin typeface="+mn-lt"/>
                <a:ea typeface="+mn-ea"/>
                <a:cs typeface="+mn-cs"/>
                <a:sym typeface="Helvetica" panose="020B0604020202020204"/>
              </a:rPr>
              <a:t>：</a:t>
            </a:r>
            <a:r>
              <a:rPr kumimoji="0" lang="en-US" altLang="zh-CN" sz="3200" b="1" i="0" u="none" strike="noStrike" cap="none" spc="0" normalizeH="0" baseline="0">
                <a:ln>
                  <a:noFill/>
                </a:ln>
                <a:solidFill>
                  <a:srgbClr val="000000"/>
                </a:solidFill>
                <a:effectLst/>
                <a:uFillTx/>
                <a:latin typeface="+mn-lt"/>
                <a:ea typeface="+mn-ea"/>
                <a:cs typeface="+mn-cs"/>
                <a:sym typeface="Helvetica" panose="020B0604020202020204"/>
              </a:rPr>
              <a:t>/mnt/shiwei/bin/</a:t>
            </a:r>
            <a:r>
              <a:rPr lang="en-US" dirty="0" err="1">
                <a:latin typeface="Calibri" panose="020F0502020204030204" charset="0"/>
                <a:ea typeface="Calibri" panose="020F0502020204030204" charset="0"/>
                <a:cs typeface="Calibri" panose="020F0502020204030204" charset="0"/>
                <a:sym typeface="+mn-ea"/>
              </a:rPr>
              <a:t>BulkRNAseqRep.sh</a:t>
            </a:r>
            <a:endParaRPr lang="en-US" dirty="0" err="1">
              <a:latin typeface="Calibri" panose="020F0502020204030204" charset="0"/>
              <a:ea typeface="宋体" panose="02010600030101010101" pitchFamily="2" charset="-122"/>
              <a:cs typeface="Calibri" panose="020F0502020204030204" charset="0"/>
              <a:sym typeface="+mn-ea"/>
            </a:endParaRPr>
          </a:p>
        </p:txBody>
      </p:sp>
      <p:sp>
        <p:nvSpPr>
          <p:cNvPr id="5" name="Content Placeholder 2"/>
          <p:cNvSpPr>
            <a:spLocks noGrp="1"/>
          </p:cNvSpPr>
          <p:nvPr>
            <p:ph idx="1"/>
          </p:nvPr>
        </p:nvSpPr>
        <p:spPr>
          <a:xfrm>
            <a:off x="2856865" y="3714750"/>
            <a:ext cx="17673955" cy="8399780"/>
          </a:xfrm>
        </p:spPr>
        <p:txBody>
          <a:bodyPr>
            <a:normAutofit/>
          </a:bodyPr>
          <a:lstStyle/>
          <a:p>
            <a:pPr lvl="0">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rPr>
              <a:t>Information </a:t>
            </a:r>
            <a:r>
              <a:rPr lang="en-US" altLang="zh-CN" sz="3600" b="1" dirty="0">
                <a:latin typeface="Calibri" panose="020F0502020204030204" charset="0"/>
                <a:ea typeface="Calibri" panose="020F0502020204030204" charset="0"/>
                <a:cs typeface="Calibri" panose="020F0502020204030204" charset="0"/>
              </a:rPr>
              <a:t>can</a:t>
            </a:r>
            <a:r>
              <a:rPr lang="zh-CN" altLang="en-US" sz="3600" b="1" dirty="0">
                <a:latin typeface="Calibri" panose="020F0502020204030204" charset="0"/>
                <a:ea typeface="Calibri" panose="020F0502020204030204" charset="0"/>
                <a:cs typeface="Calibri" panose="020F0502020204030204" charset="0"/>
              </a:rPr>
              <a:t> </a:t>
            </a:r>
            <a:r>
              <a:rPr lang="en-US" altLang="zh-CN" sz="3600" b="1" dirty="0">
                <a:latin typeface="Calibri" panose="020F0502020204030204" charset="0"/>
                <a:ea typeface="Calibri" panose="020F0502020204030204" charset="0"/>
                <a:cs typeface="Calibri" panose="020F0502020204030204" charset="0"/>
              </a:rPr>
              <a:t>be</a:t>
            </a:r>
            <a:r>
              <a:rPr lang="zh-CN" altLang="en-US" sz="3600" b="1" dirty="0">
                <a:latin typeface="Calibri" panose="020F0502020204030204" charset="0"/>
                <a:ea typeface="Calibri" panose="020F0502020204030204" charset="0"/>
                <a:cs typeface="Calibri" panose="020F0502020204030204" charset="0"/>
              </a:rPr>
              <a:t> </a:t>
            </a:r>
            <a:r>
              <a:rPr lang="en-GB" sz="3600" b="1" dirty="0">
                <a:latin typeface="Calibri" panose="020F0502020204030204" charset="0"/>
                <a:ea typeface="Calibri" panose="020F0502020204030204" charset="0"/>
                <a:cs typeface="Calibri" panose="020F0502020204030204" charset="0"/>
              </a:rPr>
              <a:t>check</a:t>
            </a:r>
            <a:r>
              <a:rPr lang="en-US" altLang="zh-CN" sz="3600" b="1" dirty="0" err="1">
                <a:latin typeface="Calibri" panose="020F0502020204030204" charset="0"/>
                <a:ea typeface="Calibri" panose="020F0502020204030204" charset="0"/>
                <a:cs typeface="Calibri" panose="020F0502020204030204" charset="0"/>
              </a:rPr>
              <a:t>ed:</a:t>
            </a:r>
            <a:endParaRPr lang="en-GB"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r>
              <a:rPr lang="en-US" sz="3600" dirty="0">
                <a:latin typeface="Calibri" panose="020F0502020204030204" charset="0"/>
                <a:ea typeface="Calibri" panose="020F0502020204030204" charset="0"/>
                <a:cs typeface="Calibri" panose="020F0502020204030204" charset="0"/>
                <a:sym typeface="+mn-ea"/>
              </a:rPr>
              <a:t>    </a:t>
            </a:r>
            <a:r>
              <a:rPr lang="en-US" sz="2400" dirty="0">
                <a:latin typeface="Calibri" panose="020F0502020204030204" charset="0"/>
                <a:ea typeface="Calibri" panose="020F0502020204030204" charset="0"/>
                <a:cs typeface="Calibri" panose="020F0502020204030204" charset="0"/>
                <a:sym typeface="+mn-ea"/>
              </a:rPr>
              <a:t>E</a:t>
            </a:r>
            <a:r>
              <a:rPr sz="2400" dirty="0">
                <a:latin typeface="Calibri" panose="020F0502020204030204" charset="0"/>
                <a:ea typeface="Calibri" panose="020F0502020204030204" charset="0"/>
                <a:cs typeface="Calibri" panose="020F0502020204030204" charset="0"/>
                <a:sym typeface="+mn-ea"/>
              </a:rPr>
              <a:t>liminate experimental errors and enhance the credibility of the results.</a:t>
            </a:r>
            <a:endParaRPr lang="en-GB" altLang="en-GB" sz="2400" b="1" dirty="0">
              <a:latin typeface="Calibri" panose="020F0502020204030204" charset="0"/>
              <a:ea typeface="Calibri" panose="020F0502020204030204" charset="0"/>
              <a:cs typeface="Calibri" panose="020F0502020204030204" charset="0"/>
            </a:endParaRPr>
          </a:p>
          <a:p>
            <a:pPr lvl="0">
              <a:buFont typeface="Wingdings" panose="05000000000000000000" pitchFamily="2" charset="2"/>
              <a:buChar char="Ø"/>
            </a:pPr>
            <a:r>
              <a:rPr lang="en-US" altLang="en-GB" sz="3600" b="1" dirty="0">
                <a:latin typeface="Calibri" panose="020F0502020204030204" charset="0"/>
                <a:ea typeface="Calibri" panose="020F0502020204030204" charset="0"/>
                <a:cs typeface="Calibri" panose="020F0502020204030204" charset="0"/>
              </a:rPr>
              <a:t>In</a:t>
            </a:r>
            <a:r>
              <a:rPr lang="en-GB" sz="3600" b="1" dirty="0">
                <a:latin typeface="Calibri" panose="020F0502020204030204" charset="0"/>
                <a:ea typeface="Calibri" panose="020F0502020204030204" charset="0"/>
                <a:cs typeface="Calibri" panose="020F0502020204030204" charset="0"/>
                <a:sym typeface="+mn-ea"/>
              </a:rPr>
              <a:t>put command line</a:t>
            </a:r>
            <a:r>
              <a:rPr lang="en-US" altLang="en-GB" sz="3600" b="1" dirty="0">
                <a:latin typeface="Calibri" panose="020F0502020204030204" charset="0"/>
                <a:ea typeface="Calibri" panose="020F0502020204030204" charset="0"/>
                <a:cs typeface="Calibri" panose="020F0502020204030204" charset="0"/>
                <a:sym typeface="+mn-ea"/>
              </a:rPr>
              <a:t>:</a:t>
            </a:r>
          </a:p>
          <a:p>
            <a:pPr marL="0" lvl="0" indent="0">
              <a:buFont typeface="Wingdings" panose="05000000000000000000" pitchFamily="2" charset="2"/>
              <a:buNone/>
            </a:pPr>
            <a:endParaRPr lang="en-US" altLang="en-GB" sz="3600" b="1" dirty="0">
              <a:latin typeface="Calibri" panose="020F0502020204030204" charset="0"/>
              <a:ea typeface="Calibri" panose="020F0502020204030204" charset="0"/>
              <a:cs typeface="Calibri" panose="020F0502020204030204" charset="0"/>
              <a:sym typeface="+mn-ea"/>
            </a:endParaRPr>
          </a:p>
          <a:p>
            <a:pPr marL="0" lvl="0" indent="0">
              <a:buFont typeface="Wingdings" panose="05000000000000000000" pitchFamily="2" charset="2"/>
              <a:buNone/>
            </a:pPr>
            <a:endParaRPr lang="en-US" altLang="en-GB" sz="3600" b="1" dirty="0">
              <a:latin typeface="Calibri" panose="020F0502020204030204" charset="0"/>
              <a:ea typeface="Calibri" panose="020F0502020204030204" charset="0"/>
              <a:cs typeface="Calibri" panose="020F0502020204030204" charset="0"/>
              <a:sym typeface="+mn-ea"/>
            </a:endParaRPr>
          </a:p>
          <a:p>
            <a:pPr lvl="0">
              <a:buFont typeface="Wingdings" panose="05000000000000000000" pitchFamily="2" charset="2"/>
              <a:buChar char="Ø"/>
            </a:pPr>
            <a:r>
              <a:rPr lang="en-US" altLang="zh-CN" sz="3555" b="1" dirty="0">
                <a:latin typeface="Calibri" panose="020F0502020204030204" charset="0"/>
                <a:ea typeface="Calibri" panose="020F0502020204030204" charset="0"/>
                <a:cs typeface="Calibri" panose="020F0502020204030204" charset="0"/>
                <a:sym typeface="+mn-ea"/>
              </a:rPr>
              <a:t>Typical</a:t>
            </a:r>
            <a:r>
              <a:rPr lang="zh-CN" altLang="en-US" sz="3555" b="1" dirty="0">
                <a:latin typeface="Calibri" panose="020F0502020204030204" charset="0"/>
                <a:ea typeface="Calibri" panose="020F0502020204030204" charset="0"/>
                <a:cs typeface="Calibri" panose="020F0502020204030204" charset="0"/>
                <a:sym typeface="+mn-ea"/>
              </a:rPr>
              <a:t> </a:t>
            </a:r>
            <a:r>
              <a:rPr lang="en-US" altLang="zh-CN" sz="3555" b="1" dirty="0">
                <a:latin typeface="Calibri" panose="020F0502020204030204" charset="0"/>
                <a:ea typeface="Calibri" panose="020F0502020204030204" charset="0"/>
                <a:cs typeface="Calibri" panose="020F0502020204030204" charset="0"/>
                <a:sym typeface="+mn-ea"/>
              </a:rPr>
              <a:t>Parameter</a:t>
            </a:r>
            <a:r>
              <a:rPr lang="en-US" altLang="en-GB" sz="3555" b="1" dirty="0">
                <a:latin typeface="Calibri" panose="020F0502020204030204" charset="0"/>
                <a:ea typeface="Calibri" panose="020F0502020204030204" charset="0"/>
                <a:cs typeface="Calibri" panose="020F0502020204030204" charset="0"/>
                <a:sym typeface="+mn-ea"/>
              </a:rPr>
              <a:t>:</a:t>
            </a:r>
            <a:endParaRPr sz="3555" dirty="0">
              <a:latin typeface="Calibri" panose="020F0502020204030204" charset="0"/>
              <a:ea typeface="Calibri" panose="020F0502020204030204" charset="0"/>
              <a:cs typeface="Calibri" panose="020F0502020204030204" charset="0"/>
            </a:endParaRPr>
          </a:p>
          <a:p>
            <a:pPr marL="0" indent="0">
              <a:buNone/>
            </a:pPr>
            <a:endParaRPr sz="2600" dirty="0">
              <a:latin typeface="Calibri" panose="020F0502020204030204" charset="0"/>
              <a:ea typeface="Calibri" panose="020F0502020204030204" charset="0"/>
              <a:cs typeface="Calibri" panose="020F0502020204030204" charset="0"/>
            </a:endParaRPr>
          </a:p>
          <a:p>
            <a:pPr marL="0" indent="0">
              <a:buNone/>
            </a:pPr>
            <a:endParaRPr sz="2600" dirty="0">
              <a:latin typeface="Calibri" panose="020F0502020204030204" charset="0"/>
              <a:ea typeface="Calibri" panose="020F0502020204030204" charset="0"/>
              <a:cs typeface="Calibri" panose="020F0502020204030204" charset="0"/>
            </a:endParaRPr>
          </a:p>
          <a:p>
            <a:pPr>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rPr>
              <a:t>Output format:</a:t>
            </a:r>
            <a:r>
              <a:rPr lang="en-GB" sz="4400" b="1" dirty="0">
                <a:latin typeface="Calibri" panose="020F0502020204030204" charset="0"/>
                <a:ea typeface="Calibri" panose="020F0502020204030204" charset="0"/>
                <a:cs typeface="Calibri" panose="020F0502020204030204" charset="0"/>
              </a:rPr>
              <a:t> </a:t>
            </a:r>
            <a:r>
              <a:rPr sz="2600" dirty="0">
                <a:sym typeface="+mn-ea"/>
              </a:rPr>
              <a:t>PCA</a:t>
            </a:r>
            <a:r>
              <a:rPr lang="en-US" sz="2600" dirty="0">
                <a:sym typeface="+mn-ea"/>
              </a:rPr>
              <a:t> graph and Correlation graph</a:t>
            </a:r>
          </a:p>
        </p:txBody>
      </p:sp>
      <p:sp>
        <p:nvSpPr>
          <p:cNvPr id="8" name="RunRNAseq /datapath \…"/>
          <p:cNvSpPr txBox="1"/>
          <p:nvPr/>
        </p:nvSpPr>
        <p:spPr>
          <a:xfrm>
            <a:off x="3076771" y="6546148"/>
            <a:ext cx="19440000" cy="176339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dirty="0"/>
              <a:t>#</a:t>
            </a:r>
            <a:r>
              <a:rPr lang="zh-CN" altLang="en-US" dirty="0"/>
              <a:t> </a:t>
            </a:r>
            <a:r>
              <a:rPr lang="en-US" altLang="zh-CN" dirty="0"/>
              <a:t>bash</a:t>
            </a:r>
          </a:p>
          <a:p>
            <a:pPr algn="l" defTabSz="584200">
              <a:defRPr sz="1800" b="0">
                <a:solidFill>
                  <a:srgbClr val="FFFFFF"/>
                </a:solidFill>
                <a:latin typeface="Monaco"/>
                <a:ea typeface="Monaco"/>
                <a:cs typeface="Monaco"/>
                <a:sym typeface="Monaco"/>
              </a:defRPr>
            </a:pPr>
            <a:endParaRPr lang="en-US" dirty="0"/>
          </a:p>
          <a:p>
            <a:pPr algn="l" defTabSz="584200">
              <a:defRPr sz="1800" b="0">
                <a:solidFill>
                  <a:srgbClr val="FFFFFF"/>
                </a:solidFill>
                <a:latin typeface="Monaco"/>
                <a:ea typeface="Monaco"/>
                <a:cs typeface="Monaco"/>
                <a:sym typeface="Monaco"/>
              </a:defRPr>
            </a:pPr>
            <a:r>
              <a:rPr lang="en-US" dirty="0" err="1"/>
              <a:t>bash</a:t>
            </a:r>
            <a:r>
              <a:rPr dirty="0"/>
              <a:t> /</a:t>
            </a:r>
            <a:r>
              <a:rPr lang="en-US" dirty="0"/>
              <a:t>mnt/shiwei/bin/BulkRNAseqRep.sh</a:t>
            </a:r>
            <a:r>
              <a:rPr dirty="0"/>
              <a:t> \</a:t>
            </a:r>
          </a:p>
          <a:p>
            <a:pPr algn="l" defTabSz="584200">
              <a:defRPr sz="1800" b="0">
                <a:solidFill>
                  <a:srgbClr val="FFFFFF"/>
                </a:solidFill>
                <a:latin typeface="Monaco"/>
                <a:ea typeface="Monaco"/>
                <a:cs typeface="Monaco"/>
                <a:sym typeface="Monaco"/>
              </a:defRPr>
            </a:pPr>
            <a:r>
              <a:rPr dirty="0"/>
              <a:t>          </a:t>
            </a:r>
            <a:r>
              <a:rPr lang="en-US" dirty="0"/>
              <a:t>-i &lt;input_file&gt;</a:t>
            </a:r>
            <a:r>
              <a:rPr dirty="0"/>
              <a:t> \</a:t>
            </a:r>
          </a:p>
          <a:p>
            <a:pPr algn="l" defTabSz="584200">
              <a:defRPr sz="1800" b="0">
                <a:solidFill>
                  <a:srgbClr val="FFFFFF"/>
                </a:solidFill>
                <a:latin typeface="Monaco"/>
                <a:ea typeface="Monaco"/>
                <a:cs typeface="Monaco"/>
                <a:sym typeface="Monaco"/>
              </a:defRPr>
            </a:pPr>
            <a:r>
              <a:rPr dirty="0"/>
              <a:t>          </a:t>
            </a:r>
            <a:r>
              <a:rPr lang="en-US" dirty="0"/>
              <a:t>-o &lt;output_dir&gt;</a:t>
            </a:r>
            <a:r>
              <a:rPr dirty="0"/>
              <a:t> \</a:t>
            </a:r>
          </a:p>
          <a:p>
            <a:pPr algn="l" defTabSz="584200">
              <a:defRPr sz="1800" b="0">
                <a:solidFill>
                  <a:srgbClr val="FFFFFF"/>
                </a:solidFill>
                <a:latin typeface="Monaco"/>
                <a:ea typeface="Monaco"/>
                <a:cs typeface="Monaco"/>
                <a:sym typeface="Monaco"/>
              </a:defRPr>
            </a:pPr>
            <a:r>
              <a:rPr dirty="0"/>
              <a:t>          </a:t>
            </a:r>
            <a:r>
              <a:rPr lang="en-US" dirty="0"/>
              <a:t>-r &lt;prefix&gt;</a:t>
            </a:r>
            <a:endParaRPr dirty="0"/>
          </a:p>
        </p:txBody>
      </p:sp>
      <p:graphicFrame>
        <p:nvGraphicFramePr>
          <p:cNvPr id="17" name="Table 1"/>
          <p:cNvGraphicFramePr/>
          <p:nvPr/>
        </p:nvGraphicFramePr>
        <p:xfrm>
          <a:off x="3076771" y="9400972"/>
          <a:ext cx="19440000" cy="1565910"/>
        </p:xfrm>
        <a:graphic>
          <a:graphicData uri="http://schemas.openxmlformats.org/drawingml/2006/table">
            <a:tbl>
              <a:tblPr>
                <a:tableStyleId>{33BA23B1-9221-436E-865A-0063620EA4FD}</a:tableStyleId>
              </a:tblPr>
              <a:tblGrid>
                <a:gridCol w="6045764">
                  <a:extLst>
                    <a:ext uri="{9D8B030D-6E8A-4147-A177-3AD203B41FA5}">
                      <a16:colId xmlns:a16="http://schemas.microsoft.com/office/drawing/2014/main" val="20000"/>
                    </a:ext>
                  </a:extLst>
                </a:gridCol>
                <a:gridCol w="13394236">
                  <a:extLst>
                    <a:ext uri="{9D8B030D-6E8A-4147-A177-3AD203B41FA5}">
                      <a16:colId xmlns:a16="http://schemas.microsoft.com/office/drawing/2014/main" val="20001"/>
                    </a:ext>
                  </a:extLst>
                </a:gridCol>
              </a:tblGrid>
              <a:tr h="521970">
                <a:tc>
                  <a:txBody>
                    <a:bodyPr/>
                    <a:lstStyle/>
                    <a:p>
                      <a:pPr algn="l" defTabSz="584200">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input_file</a:t>
                      </a:r>
                      <a:r>
                        <a:rPr sz="1800" dirty="0" err="1">
                          <a:solidFill>
                            <a:srgbClr val="FFFFFF"/>
                          </a:solidFill>
                          <a:latin typeface="Monaco"/>
                          <a:ea typeface="Monaco"/>
                          <a:cs typeface="Monaco"/>
                          <a:sym typeface="+mn-ea"/>
                        </a:rPr>
                        <a:t>&gt;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b="0" dirty="0"/>
                        <a:t>FPKM expression level files (. csv format) for all samples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521970">
                <a:tc>
                  <a:txBody>
                    <a:bodyPr/>
                    <a:lstStyle/>
                    <a:p>
                      <a:pPr algn="l" defTabSz="584200">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output_dir</a:t>
                      </a:r>
                      <a:r>
                        <a:rPr sz="1800" dirty="0" err="1">
                          <a:solidFill>
                            <a:srgbClr val="FFFFFF"/>
                          </a:solidFill>
                          <a:latin typeface="Monaco"/>
                          <a:ea typeface="Monaco"/>
                          <a:cs typeface="Monaco"/>
                          <a:sym typeface="+mn-ea"/>
                        </a:rPr>
                        <a:t>&gt;</a:t>
                      </a:r>
                      <a:endParaRPr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Directory of output files (end does not support '/')</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521970">
                <a:tc>
                  <a:txBody>
                    <a:bodyPr/>
                    <a:lstStyle/>
                    <a:p>
                      <a:pPr algn="l" defTabSz="584200">
                        <a:buNone/>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prefix</a:t>
                      </a:r>
                      <a:r>
                        <a:rPr sz="1800" dirty="0" err="1">
                          <a:solidFill>
                            <a:srgbClr val="FFFFFF"/>
                          </a:solidFill>
                          <a:latin typeface="Monaco"/>
                          <a:ea typeface="Monaco"/>
                          <a:cs typeface="Monaco"/>
                          <a:sym typeface="+mn-ea"/>
                        </a:rPr>
                        <a:t>&gt;</a:t>
                      </a:r>
                      <a:endParaRPr lang="zh-CN" altLang="en-US"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sz="1800" b="0" dirty="0">
                          <a:sym typeface="+mn-ea"/>
                        </a:rPr>
                        <a:t>Characters representing repeated experiments (do not need to consider '_', and must be at the end of the file name)</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bl>
          </a:graphicData>
        </a:graphic>
      </p:graphicFrame>
      <p:sp>
        <p:nvSpPr>
          <p:cNvPr id="6"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Wei SHI</a:t>
            </a:r>
            <a:r>
              <a:rPr lang="zh-CN" altLang="en-US" dirty="0">
                <a:sym typeface="+mn-ea"/>
              </a:rPr>
              <a:t> </a:t>
            </a:r>
            <a:r>
              <a:rPr lang="en-US" altLang="zh-CN" dirty="0">
                <a:sym typeface="+mn-ea"/>
              </a:rPr>
              <a:t>&amp;</a:t>
            </a:r>
            <a:r>
              <a:rPr lang="zh-CN" altLang="en-US" dirty="0">
                <a:sym typeface="+mn-ea"/>
              </a:rPr>
              <a:t> </a:t>
            </a:r>
            <a:r>
              <a:rPr lang="en-US" dirty="0" err="1">
                <a:sym typeface="+mn-ea"/>
              </a:rPr>
              <a:t>Tianci</a:t>
            </a:r>
            <a:r>
              <a:rPr lang="en-US" dirty="0">
                <a:sym typeface="+mn-ea"/>
              </a:rPr>
              <a:t> KONG</a:t>
            </a:r>
            <a:endParaRPr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lang="en-US" dirty="0"/>
              <a:t>Quality control</a:t>
            </a:r>
            <a:r>
              <a:rPr lang="en-US" altLang="zh-CN" dirty="0"/>
              <a:t> </a:t>
            </a:r>
            <a:r>
              <a:rPr lang="en-US" altLang="zh-CN" dirty="0">
                <a:sym typeface="+mn-ea"/>
              </a:rPr>
              <a:t>– 3. Replicate quality (examples)</a:t>
            </a:r>
            <a:endParaRPr dirty="0"/>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43</a:t>
            </a:fld>
            <a:endParaRPr/>
          </a:p>
        </p:txBody>
      </p:sp>
      <p:sp>
        <p:nvSpPr>
          <p:cNvPr id="3" name="文本框 2"/>
          <p:cNvSpPr txBox="1"/>
          <p:nvPr/>
        </p:nvSpPr>
        <p:spPr>
          <a:xfrm>
            <a:off x="1210945" y="2051685"/>
            <a:ext cx="617093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Replicate</a:t>
            </a:r>
            <a:r>
              <a:rPr lang="zh-CN" altLang="en-US" sz="3600" dirty="0">
                <a:sym typeface="+mn-ea"/>
              </a:rPr>
              <a:t> </a:t>
            </a:r>
            <a:r>
              <a:rPr lang="en-US" altLang="zh-CN" sz="3600" dirty="0">
                <a:sym typeface="+mn-ea"/>
              </a:rPr>
              <a:t>quality</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pic>
        <p:nvPicPr>
          <p:cNvPr id="8" name="图片 7"/>
          <p:cNvPicPr>
            <a:picLocks noChangeAspect="1"/>
          </p:cNvPicPr>
          <p:nvPr/>
        </p:nvPicPr>
        <p:blipFill>
          <a:blip r:embed="rId2"/>
          <a:srcRect l="3071" b="4076"/>
          <a:stretch>
            <a:fillRect/>
          </a:stretch>
        </p:blipFill>
        <p:spPr>
          <a:xfrm>
            <a:off x="4116705" y="3997325"/>
            <a:ext cx="6619240" cy="6544945"/>
          </a:xfrm>
          <a:prstGeom prst="rect">
            <a:avLst/>
          </a:prstGeom>
        </p:spPr>
      </p:pic>
      <p:sp>
        <p:nvSpPr>
          <p:cNvPr id="9" name="文本框 8"/>
          <p:cNvSpPr txBox="1"/>
          <p:nvPr/>
        </p:nvSpPr>
        <p:spPr>
          <a:xfrm>
            <a:off x="5552440" y="11434445"/>
            <a:ext cx="1332992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rgbClr val="000000"/>
                </a:solidFill>
                <a:effectLst/>
                <a:uFillTx/>
                <a:latin typeface="+mn-lt"/>
                <a:ea typeface="+mn-ea"/>
                <a:cs typeface="+mn-cs"/>
                <a:sym typeface="Helvetica" panose="020B0604020202020204"/>
              </a:rPr>
              <a:t>The same sample should be clustered together in the PCA graph</a:t>
            </a:r>
          </a:p>
        </p:txBody>
      </p:sp>
      <p:pic>
        <p:nvPicPr>
          <p:cNvPr id="12" name="图片 11"/>
          <p:cNvPicPr>
            <a:picLocks noChangeAspect="1"/>
          </p:cNvPicPr>
          <p:nvPr/>
        </p:nvPicPr>
        <p:blipFill>
          <a:blip r:embed="rId3"/>
          <a:srcRect l="2726" b="3612"/>
          <a:stretch>
            <a:fillRect/>
          </a:stretch>
        </p:blipFill>
        <p:spPr>
          <a:xfrm>
            <a:off x="13007340" y="4085590"/>
            <a:ext cx="6616700" cy="6456680"/>
          </a:xfrm>
          <a:prstGeom prst="rect">
            <a:avLst/>
          </a:prstGeom>
        </p:spPr>
      </p:pic>
      <p:sp>
        <p:nvSpPr>
          <p:cNvPr id="15"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Wei SHI</a:t>
            </a:r>
            <a:r>
              <a:rPr lang="zh-CN" altLang="en-US" dirty="0">
                <a:sym typeface="+mn-ea"/>
              </a:rPr>
              <a:t> </a:t>
            </a:r>
            <a:r>
              <a:rPr lang="en-US" altLang="zh-CN" dirty="0">
                <a:sym typeface="+mn-ea"/>
              </a:rPr>
              <a:t>&amp;</a:t>
            </a:r>
            <a:r>
              <a:rPr lang="zh-CN" altLang="en-US" dirty="0">
                <a:sym typeface="+mn-ea"/>
              </a:rPr>
              <a:t> </a:t>
            </a:r>
            <a:r>
              <a:rPr lang="en-US" dirty="0" err="1">
                <a:sym typeface="+mn-ea"/>
              </a:rPr>
              <a:t>Tianci</a:t>
            </a:r>
            <a:r>
              <a:rPr lang="en-US" dirty="0">
                <a:sym typeface="+mn-ea"/>
              </a:rPr>
              <a:t> KONG</a:t>
            </a:r>
            <a:endParaRPr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lang="en-US" dirty="0"/>
              <a:t>Quality control</a:t>
            </a:r>
            <a:r>
              <a:rPr lang="en-US" altLang="zh-CN" dirty="0"/>
              <a:t> </a:t>
            </a:r>
            <a:r>
              <a:rPr lang="en-US" altLang="zh-CN" dirty="0">
                <a:sym typeface="+mn-ea"/>
              </a:rPr>
              <a:t>– 3. Replicate quality (examples)</a:t>
            </a:r>
            <a:endParaRPr dirty="0"/>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44</a:t>
            </a:fld>
            <a:endParaRPr/>
          </a:p>
        </p:txBody>
      </p:sp>
      <p:sp>
        <p:nvSpPr>
          <p:cNvPr id="3" name="文本框 2"/>
          <p:cNvSpPr txBox="1"/>
          <p:nvPr/>
        </p:nvSpPr>
        <p:spPr>
          <a:xfrm>
            <a:off x="1210945" y="2051685"/>
            <a:ext cx="617093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Replicate</a:t>
            </a:r>
            <a:r>
              <a:rPr lang="zh-CN" altLang="en-US" sz="3600" dirty="0">
                <a:sym typeface="+mn-ea"/>
              </a:rPr>
              <a:t> </a:t>
            </a:r>
            <a:r>
              <a:rPr lang="en-US" altLang="zh-CN" sz="3600" dirty="0">
                <a:sym typeface="+mn-ea"/>
              </a:rPr>
              <a:t>quality</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9" name="文本框 8"/>
          <p:cNvSpPr txBox="1"/>
          <p:nvPr/>
        </p:nvSpPr>
        <p:spPr>
          <a:xfrm>
            <a:off x="5552440" y="11434445"/>
            <a:ext cx="1332992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rgbClr val="000000"/>
                </a:solidFill>
                <a:effectLst/>
                <a:uFillTx/>
                <a:latin typeface="+mn-lt"/>
                <a:ea typeface="+mn-ea"/>
                <a:cs typeface="+mn-cs"/>
                <a:sym typeface="Helvetica" panose="020B0604020202020204"/>
              </a:rPr>
              <a:t>The same sample should be adjacent in the x-axis or y-axis, and the correlation should be the highest</a:t>
            </a:r>
          </a:p>
        </p:txBody>
      </p:sp>
      <p:pic>
        <p:nvPicPr>
          <p:cNvPr id="2" name="图片 1"/>
          <p:cNvPicPr>
            <a:picLocks noChangeAspect="1"/>
          </p:cNvPicPr>
          <p:nvPr/>
        </p:nvPicPr>
        <p:blipFill>
          <a:blip r:embed="rId2"/>
          <a:stretch>
            <a:fillRect/>
          </a:stretch>
        </p:blipFill>
        <p:spPr>
          <a:xfrm>
            <a:off x="2994660" y="4046220"/>
            <a:ext cx="8110220" cy="7280275"/>
          </a:xfrm>
          <a:prstGeom prst="rect">
            <a:avLst/>
          </a:prstGeom>
        </p:spPr>
      </p:pic>
      <p:pic>
        <p:nvPicPr>
          <p:cNvPr id="4" name="图片 3"/>
          <p:cNvPicPr>
            <a:picLocks noChangeAspect="1"/>
          </p:cNvPicPr>
          <p:nvPr/>
        </p:nvPicPr>
        <p:blipFill>
          <a:blip r:embed="rId3"/>
          <a:stretch>
            <a:fillRect/>
          </a:stretch>
        </p:blipFill>
        <p:spPr>
          <a:xfrm>
            <a:off x="12192000" y="4119880"/>
            <a:ext cx="8352790" cy="7392035"/>
          </a:xfrm>
          <a:prstGeom prst="rect">
            <a:avLst/>
          </a:prstGeom>
        </p:spPr>
      </p:pic>
      <p:sp>
        <p:nvSpPr>
          <p:cNvPr id="6"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Wei SHI</a:t>
            </a:r>
            <a:r>
              <a:rPr lang="zh-CN" altLang="en-US" dirty="0">
                <a:sym typeface="+mn-ea"/>
              </a:rPr>
              <a:t> </a:t>
            </a:r>
            <a:r>
              <a:rPr lang="en-US" altLang="zh-CN" dirty="0">
                <a:sym typeface="+mn-ea"/>
              </a:rPr>
              <a:t>&amp;</a:t>
            </a:r>
            <a:r>
              <a:rPr lang="zh-CN" altLang="en-US" dirty="0">
                <a:sym typeface="+mn-ea"/>
              </a:rPr>
              <a:t> </a:t>
            </a:r>
            <a:r>
              <a:rPr lang="en-US" dirty="0" err="1">
                <a:sym typeface="+mn-ea"/>
              </a:rPr>
              <a:t>Tianci</a:t>
            </a:r>
            <a:r>
              <a:rPr lang="en-US" dirty="0">
                <a:sym typeface="+mn-ea"/>
              </a:rPr>
              <a:t> KONG</a:t>
            </a:r>
            <a:endParaRPr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31758-F122-A0F0-36B8-A0EB8722F2D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50B1BE-3ABC-F7C8-4F32-E3DA96B780F4}"/>
              </a:ext>
            </a:extLst>
          </p:cNvPr>
          <p:cNvSpPr>
            <a:spLocks noGrp="1"/>
          </p:cNvSpPr>
          <p:nvPr>
            <p:ph type="body" idx="1"/>
          </p:nvPr>
        </p:nvSpPr>
        <p:spPr>
          <a:xfrm>
            <a:off x="1250315" y="1827530"/>
            <a:ext cx="6442075" cy="1037590"/>
          </a:xfrm>
        </p:spPr>
        <p:txBody>
          <a:bodyPr>
            <a:normAutofit/>
          </a:bodyPr>
          <a:lstStyle/>
          <a:p>
            <a:pPr marL="0" indent="0">
              <a:buNone/>
            </a:pPr>
            <a:r>
              <a:rPr lang="en-US" sz="3600" b="1" dirty="0"/>
              <a:t>- QC</a:t>
            </a:r>
            <a:endParaRPr lang="en-US" altLang="zh-CN" sz="3600" dirty="0"/>
          </a:p>
        </p:txBody>
      </p:sp>
      <p:sp>
        <p:nvSpPr>
          <p:cNvPr id="3" name="Title 2">
            <a:extLst>
              <a:ext uri="{FF2B5EF4-FFF2-40B4-BE49-F238E27FC236}">
                <a16:creationId xmlns:a16="http://schemas.microsoft.com/office/drawing/2014/main" id="{E485902A-C565-8D8F-44BF-6C6C3BA9A8C3}"/>
              </a:ext>
            </a:extLst>
          </p:cNvPr>
          <p:cNvSpPr>
            <a:spLocks noGrp="1"/>
          </p:cNvSpPr>
          <p:nvPr>
            <p:ph type="title"/>
          </p:nvPr>
        </p:nvSpPr>
        <p:spPr/>
        <p:txBody>
          <a:bodyPr/>
          <a:lstStyle/>
          <a:p>
            <a:r>
              <a:rPr lang="en-US" altLang="zh-CN" dirty="0"/>
              <a:t>Quality control</a:t>
            </a:r>
            <a:endParaRPr lang="zh-CN" altLang="en-US" sz="4400" dirty="0"/>
          </a:p>
        </p:txBody>
      </p:sp>
      <p:sp>
        <p:nvSpPr>
          <p:cNvPr id="4" name="文本框 3">
            <a:extLst>
              <a:ext uri="{FF2B5EF4-FFF2-40B4-BE49-F238E27FC236}">
                <a16:creationId xmlns:a16="http://schemas.microsoft.com/office/drawing/2014/main" id="{D51193BF-F73E-24DB-75B8-AF1C63C458D1}"/>
              </a:ext>
            </a:extLst>
          </p:cNvPr>
          <p:cNvSpPr txBox="1"/>
          <p:nvPr/>
        </p:nvSpPr>
        <p:spPr>
          <a:xfrm>
            <a:off x="1451610" y="291368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BF928F37-39F9-A533-AF73-C7E97FA176C3}"/>
              </a:ext>
            </a:extLst>
          </p:cNvPr>
          <p:cNvSpPr txBox="1"/>
          <p:nvPr/>
        </p:nvSpPr>
        <p:spPr>
          <a:xfrm>
            <a:off x="1758950" y="4323055"/>
            <a:ext cx="10048738" cy="1779571"/>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bulkRNA</a:t>
            </a:r>
            <a:r>
              <a:rPr lang="en-US" altLang="zh-CN" sz="2400" dirty="0"/>
              <a:t> QC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/data/1.RNA/2.QC/fpkm.csv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/result/1.RNA/2.QC/combat \</a:t>
            </a:r>
          </a:p>
          <a:p>
            <a:pPr algn="l" defTabSz="584200">
              <a:defRPr sz="1800" b="0">
                <a:solidFill>
                  <a:srgbClr val="FFFFFF"/>
                </a:solidFill>
                <a:latin typeface="Monaco"/>
                <a:ea typeface="Monaco"/>
                <a:cs typeface="Monaco"/>
                <a:sym typeface="Monaco"/>
              </a:defRPr>
            </a:pPr>
            <a:r>
              <a:rPr lang="en-US" altLang="zh-CN" sz="2400" dirty="0"/>
              <a:t>--group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/data/1.RNA/2.QC/group.csv --batch combat</a:t>
            </a:r>
          </a:p>
        </p:txBody>
      </p:sp>
      <p:sp>
        <p:nvSpPr>
          <p:cNvPr id="8" name="Content Placeholder 2">
            <a:extLst>
              <a:ext uri="{FF2B5EF4-FFF2-40B4-BE49-F238E27FC236}">
                <a16:creationId xmlns:a16="http://schemas.microsoft.com/office/drawing/2014/main" id="{BE6910F8-210A-0A39-EC7A-ADC648745A28}"/>
              </a:ext>
            </a:extLst>
          </p:cNvPr>
          <p:cNvSpPr>
            <a:spLocks noGrp="1"/>
          </p:cNvSpPr>
          <p:nvPr/>
        </p:nvSpPr>
        <p:spPr>
          <a:xfrm>
            <a:off x="1758950" y="6328134"/>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B7EBE04A-272A-6B8F-23FB-C3EF46B18ED1}"/>
              </a:ext>
            </a:extLst>
          </p:cNvPr>
          <p:cNvSpPr>
            <a:spLocks noGrp="1"/>
          </p:cNvSpPr>
          <p:nvPr/>
        </p:nvSpPr>
        <p:spPr>
          <a:xfrm>
            <a:off x="1758950" y="357960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7" name="表格 6">
            <a:extLst>
              <a:ext uri="{FF2B5EF4-FFF2-40B4-BE49-F238E27FC236}">
                <a16:creationId xmlns:a16="http://schemas.microsoft.com/office/drawing/2014/main" id="{F9648E24-37C9-1DB7-13B3-274842DFFFA4}"/>
              </a:ext>
            </a:extLst>
          </p:cNvPr>
          <p:cNvGraphicFramePr>
            <a:graphicFrameLocks noGrp="1"/>
          </p:cNvGraphicFramePr>
          <p:nvPr>
            <p:extLst>
              <p:ext uri="{D42A27DB-BD31-4B8C-83A1-F6EECF244321}">
                <p14:modId xmlns:p14="http://schemas.microsoft.com/office/powerpoint/2010/main" val="1620811729"/>
              </p:ext>
            </p:extLst>
          </p:nvPr>
        </p:nvGraphicFramePr>
        <p:xfrm>
          <a:off x="1517871" y="7151094"/>
          <a:ext cx="11803477" cy="3891577"/>
        </p:xfrm>
        <a:graphic>
          <a:graphicData uri="http://schemas.openxmlformats.org/drawingml/2006/table">
            <a:tbl>
              <a:tblPr>
                <a:tableStyleId>{5940675A-B579-460E-94D1-54222C63F5DA}</a:tableStyleId>
              </a:tblPr>
              <a:tblGrid>
                <a:gridCol w="2137922">
                  <a:extLst>
                    <a:ext uri="{9D8B030D-6E8A-4147-A177-3AD203B41FA5}">
                      <a16:colId xmlns:a16="http://schemas.microsoft.com/office/drawing/2014/main" val="4183115027"/>
                    </a:ext>
                  </a:extLst>
                </a:gridCol>
                <a:gridCol w="6303216">
                  <a:extLst>
                    <a:ext uri="{9D8B030D-6E8A-4147-A177-3AD203B41FA5}">
                      <a16:colId xmlns:a16="http://schemas.microsoft.com/office/drawing/2014/main" val="2201164355"/>
                    </a:ext>
                  </a:extLst>
                </a:gridCol>
                <a:gridCol w="3362339">
                  <a:extLst>
                    <a:ext uri="{9D8B030D-6E8A-4147-A177-3AD203B41FA5}">
                      <a16:colId xmlns:a16="http://schemas.microsoft.com/office/drawing/2014/main" val="756671283"/>
                    </a:ext>
                  </a:extLst>
                </a:gridCol>
              </a:tblGrid>
              <a:tr h="471329">
                <a:tc>
                  <a:txBody>
                    <a:bodyPr/>
                    <a:lstStyle/>
                    <a:p>
                      <a:pPr marL="0" marR="0" algn="ctr">
                        <a:buNone/>
                      </a:pPr>
                      <a:r>
                        <a:rPr lang="zh-CN" altLang="en-US" sz="2000" b="1" kern="100" dirty="0">
                          <a:effectLst/>
                        </a:rPr>
                        <a:t>参数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描述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默认值</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991449365"/>
                  </a:ext>
                </a:extLst>
              </a:tr>
              <a:tr h="680841">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输入基因表达文件（</a:t>
                      </a: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fpkm</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或</a:t>
                      </a: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count）csv</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文件，列名为</a:t>
                      </a: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sample，</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行名为</a:t>
                      </a: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gene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496416813"/>
                  </a:ext>
                </a:extLst>
              </a:tr>
              <a:tr h="471329">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存放输出结果的位置（结尾无‘</a:t>
                      </a: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87910295"/>
                  </a:ext>
                </a:extLst>
              </a:tr>
              <a:tr h="833892">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--group</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分组相关信息</a:t>
                      </a: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csv</a:t>
                      </a: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895996547"/>
                  </a:ext>
                </a:extLst>
              </a:tr>
              <a:tr h="471329">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--batch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处理批次效应的方法</a:t>
                      </a: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no,combat,removeBatchEffect）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no</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63950176"/>
                  </a:ext>
                </a:extLst>
              </a:tr>
              <a:tr h="471329">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--height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画图高度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30066490"/>
                  </a:ext>
                </a:extLst>
              </a:tr>
              <a:tr h="471329">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--width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画图宽度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12</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243739720"/>
                  </a:ext>
                </a:extLst>
              </a:tr>
            </a:tbl>
          </a:graphicData>
        </a:graphic>
      </p:graphicFrame>
      <p:pic>
        <p:nvPicPr>
          <p:cNvPr id="10" name="图片 9">
            <a:extLst>
              <a:ext uri="{FF2B5EF4-FFF2-40B4-BE49-F238E27FC236}">
                <a16:creationId xmlns:a16="http://schemas.microsoft.com/office/drawing/2014/main" id="{AF077503-DED9-C128-43ED-702D4187B5C1}"/>
              </a:ext>
            </a:extLst>
          </p:cNvPr>
          <p:cNvPicPr>
            <a:picLocks noChangeAspect="1"/>
          </p:cNvPicPr>
          <p:nvPr/>
        </p:nvPicPr>
        <p:blipFill>
          <a:blip r:embed="rId3"/>
          <a:stretch>
            <a:fillRect/>
          </a:stretch>
        </p:blipFill>
        <p:spPr>
          <a:xfrm>
            <a:off x="13863797" y="2577671"/>
            <a:ext cx="5064125" cy="4068445"/>
          </a:xfrm>
          <a:prstGeom prst="rect">
            <a:avLst/>
          </a:prstGeom>
          <a:noFill/>
          <a:ln>
            <a:noFill/>
          </a:ln>
        </p:spPr>
      </p:pic>
      <p:pic>
        <p:nvPicPr>
          <p:cNvPr id="11" name="图片 10">
            <a:extLst>
              <a:ext uri="{FF2B5EF4-FFF2-40B4-BE49-F238E27FC236}">
                <a16:creationId xmlns:a16="http://schemas.microsoft.com/office/drawing/2014/main" id="{86DA07F8-09FD-9BD3-248B-4F5E141C880C}"/>
              </a:ext>
            </a:extLst>
          </p:cNvPr>
          <p:cNvPicPr>
            <a:picLocks noChangeAspect="1"/>
          </p:cNvPicPr>
          <p:nvPr/>
        </p:nvPicPr>
        <p:blipFill>
          <a:blip r:embed="rId4"/>
          <a:stretch>
            <a:fillRect/>
          </a:stretch>
        </p:blipFill>
        <p:spPr>
          <a:xfrm>
            <a:off x="19203672" y="2712083"/>
            <a:ext cx="4994910" cy="4025900"/>
          </a:xfrm>
          <a:prstGeom prst="rect">
            <a:avLst/>
          </a:prstGeom>
          <a:noFill/>
          <a:ln>
            <a:noFill/>
          </a:ln>
        </p:spPr>
      </p:pic>
      <p:pic>
        <p:nvPicPr>
          <p:cNvPr id="12" name="图片 11">
            <a:extLst>
              <a:ext uri="{FF2B5EF4-FFF2-40B4-BE49-F238E27FC236}">
                <a16:creationId xmlns:a16="http://schemas.microsoft.com/office/drawing/2014/main" id="{C79A31F3-A700-7D01-856F-93ED5E3BBADE}"/>
              </a:ext>
            </a:extLst>
          </p:cNvPr>
          <p:cNvPicPr>
            <a:picLocks noChangeAspect="1"/>
          </p:cNvPicPr>
          <p:nvPr/>
        </p:nvPicPr>
        <p:blipFill>
          <a:blip r:embed="rId5"/>
          <a:stretch>
            <a:fillRect/>
          </a:stretch>
        </p:blipFill>
        <p:spPr>
          <a:xfrm>
            <a:off x="13654247" y="6858000"/>
            <a:ext cx="5273675" cy="4003675"/>
          </a:xfrm>
          <a:prstGeom prst="rect">
            <a:avLst/>
          </a:prstGeom>
          <a:noFill/>
          <a:ln>
            <a:noFill/>
          </a:ln>
        </p:spPr>
      </p:pic>
      <p:pic>
        <p:nvPicPr>
          <p:cNvPr id="14" name="图片 13">
            <a:extLst>
              <a:ext uri="{FF2B5EF4-FFF2-40B4-BE49-F238E27FC236}">
                <a16:creationId xmlns:a16="http://schemas.microsoft.com/office/drawing/2014/main" id="{E080ABC2-6217-9A93-DDE5-050F500B5450}"/>
              </a:ext>
            </a:extLst>
          </p:cNvPr>
          <p:cNvPicPr>
            <a:picLocks noChangeAspect="1"/>
          </p:cNvPicPr>
          <p:nvPr/>
        </p:nvPicPr>
        <p:blipFill>
          <a:blip r:embed="rId6"/>
          <a:stretch>
            <a:fillRect/>
          </a:stretch>
        </p:blipFill>
        <p:spPr>
          <a:xfrm>
            <a:off x="19066829" y="7126323"/>
            <a:ext cx="5268595" cy="4032885"/>
          </a:xfrm>
          <a:prstGeom prst="rect">
            <a:avLst/>
          </a:prstGeom>
          <a:noFill/>
          <a:ln>
            <a:noFill/>
          </a:ln>
        </p:spPr>
      </p:pic>
      <p:pic>
        <p:nvPicPr>
          <p:cNvPr id="18" name="图片 17">
            <a:extLst>
              <a:ext uri="{FF2B5EF4-FFF2-40B4-BE49-F238E27FC236}">
                <a16:creationId xmlns:a16="http://schemas.microsoft.com/office/drawing/2014/main" id="{D5F8A550-48CD-EFD5-587A-7BFE450D7418}"/>
              </a:ext>
            </a:extLst>
          </p:cNvPr>
          <p:cNvPicPr>
            <a:picLocks noChangeAspect="1"/>
          </p:cNvPicPr>
          <p:nvPr/>
        </p:nvPicPr>
        <p:blipFill>
          <a:blip r:embed="rId7"/>
          <a:stretch>
            <a:fillRect/>
          </a:stretch>
        </p:blipFill>
        <p:spPr>
          <a:xfrm>
            <a:off x="17861892" y="11260427"/>
            <a:ext cx="2409873" cy="1032803"/>
          </a:xfrm>
          <a:prstGeom prst="rect">
            <a:avLst/>
          </a:prstGeom>
        </p:spPr>
      </p:pic>
    </p:spTree>
    <p:extLst>
      <p:ext uri="{BB962C8B-B14F-4D97-AF65-F5344CB8AC3E}">
        <p14:creationId xmlns:p14="http://schemas.microsoft.com/office/powerpoint/2010/main" val="76762477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different methods…"/>
          <p:cNvSpPr txBox="1">
            <a:spLocks noGrp="1"/>
          </p:cNvSpPr>
          <p:nvPr>
            <p:ph type="body" idx="1"/>
          </p:nvPr>
        </p:nvSpPr>
        <p:spPr>
          <a:prstGeom prst="rect">
            <a:avLst/>
          </a:prstGeom>
        </p:spPr>
        <p:txBody>
          <a:bodyPr/>
          <a:lstStyle/>
          <a:p>
            <a:r>
              <a:rPr dirty="0"/>
              <a:t>different methods</a:t>
            </a:r>
            <a:endParaRPr lang="en-US" dirty="0"/>
          </a:p>
          <a:p>
            <a:pPr lvl="1"/>
            <a:r>
              <a:rPr lang="en-US" altLang="zh-CN" dirty="0"/>
              <a:t>DESeq2</a:t>
            </a:r>
          </a:p>
          <a:p>
            <a:pPr lvl="1"/>
            <a:r>
              <a:rPr lang="en-US" altLang="zh-CN" dirty="0"/>
              <a:t>GFOLD</a:t>
            </a:r>
          </a:p>
          <a:p>
            <a:pPr lvl="1"/>
            <a:r>
              <a:rPr lang="en-US" altLang="zh-CN" dirty="0"/>
              <a:t>Adjusted</a:t>
            </a:r>
            <a:r>
              <a:rPr lang="zh-CN" altLang="en-US" dirty="0"/>
              <a:t> </a:t>
            </a:r>
            <a:r>
              <a:rPr lang="en-US" altLang="zh-CN" dirty="0" err="1"/>
              <a:t>t.test</a:t>
            </a:r>
            <a:endParaRPr dirty="0"/>
          </a:p>
          <a:p>
            <a:r>
              <a:rPr dirty="0"/>
              <a:t>plots</a:t>
            </a:r>
          </a:p>
          <a:p>
            <a:pPr lvl="1"/>
            <a:r>
              <a:rPr dirty="0"/>
              <a:t>volcano plot</a:t>
            </a:r>
            <a:r>
              <a:rPr lang="zh-CN" altLang="en-US" dirty="0"/>
              <a:t> </a:t>
            </a:r>
            <a:r>
              <a:rPr lang="en-US" altLang="zh-CN" dirty="0"/>
              <a:t>(Fig4a)</a:t>
            </a:r>
            <a:endParaRPr dirty="0"/>
          </a:p>
          <a:p>
            <a:pPr lvl="1"/>
            <a:r>
              <a:rPr lang="en-US" dirty="0"/>
              <a:t>H</a:t>
            </a:r>
            <a:r>
              <a:rPr dirty="0"/>
              <a:t>eatmap</a:t>
            </a:r>
            <a:r>
              <a:rPr lang="zh-CN" altLang="en-US" dirty="0"/>
              <a:t> </a:t>
            </a:r>
            <a:r>
              <a:rPr lang="en-US" altLang="zh-CN" dirty="0"/>
              <a:t>(Fig4e</a:t>
            </a:r>
            <a:r>
              <a:rPr lang="zh-CN" altLang="en-US" dirty="0"/>
              <a:t> </a:t>
            </a:r>
            <a:r>
              <a:rPr lang="en-US" altLang="zh-CN" dirty="0" err="1"/>
              <a:t>GeneExpressionHeatmap</a:t>
            </a:r>
            <a:r>
              <a:rPr lang="en-US" altLang="zh-CN" dirty="0"/>
              <a:t>)</a:t>
            </a:r>
            <a:endParaRPr dirty="0"/>
          </a:p>
        </p:txBody>
      </p:sp>
      <p:sp>
        <p:nvSpPr>
          <p:cNvPr id="131" name="Differential Expressed Gene Detection"/>
          <p:cNvSpPr txBox="1">
            <a:spLocks noGrp="1"/>
          </p:cNvSpPr>
          <p:nvPr>
            <p:ph type="title"/>
          </p:nvPr>
        </p:nvSpPr>
        <p:spPr>
          <a:prstGeom prst="rect">
            <a:avLst/>
          </a:prstGeom>
        </p:spPr>
        <p:txBody>
          <a:bodyPr/>
          <a:lstStyle/>
          <a:p>
            <a:r>
              <a:rPr dirty="0"/>
              <a:t>Differential Expressed Gene Detection</a:t>
            </a:r>
            <a:r>
              <a:rPr lang="en-US" altLang="zh-CN" dirty="0"/>
              <a:t> (</a:t>
            </a:r>
            <a:r>
              <a:rPr lang="en-US" dirty="0" err="1"/>
              <a:t>Tianci</a:t>
            </a:r>
            <a:r>
              <a:rPr lang="en-US" dirty="0"/>
              <a:t> KONG</a:t>
            </a:r>
            <a:r>
              <a:rPr lang="en-US" altLang="zh-CN" dirty="0"/>
              <a:t> &amp;</a:t>
            </a:r>
            <a:r>
              <a:rPr lang="zh-CN" altLang="en-US" dirty="0"/>
              <a:t> </a:t>
            </a:r>
            <a:r>
              <a:rPr lang="en-US" dirty="0" err="1"/>
              <a:t>Tiancheng</a:t>
            </a:r>
            <a:r>
              <a:rPr lang="en-US" dirty="0"/>
              <a:t> Yu</a:t>
            </a:r>
            <a:r>
              <a:rPr lang="en-US" altLang="zh-CN" dirty="0"/>
              <a:t>)</a:t>
            </a:r>
            <a:endParaRPr dirty="0"/>
          </a:p>
        </p:txBody>
      </p:sp>
      <p:sp>
        <p:nvSpPr>
          <p:cNvPr id="13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46</a:t>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47</a:t>
            </a:fld>
            <a:endParaRPr/>
          </a:p>
        </p:txBody>
      </p:sp>
      <p:sp>
        <p:nvSpPr>
          <p:cNvPr id="7" name="文本框 6"/>
          <p:cNvSpPr txBox="1"/>
          <p:nvPr/>
        </p:nvSpPr>
        <p:spPr>
          <a:xfrm>
            <a:off x="1110018" y="2324614"/>
            <a:ext cx="22163964" cy="1200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3600" b="0" dirty="0"/>
              <a:t>When analyzing differential expression of genes (DEGs), several statistical indicators are used to measure the significance and magnitude of gene expression changes between conditions. The key indicators include:</a:t>
            </a:r>
            <a:endParaRPr lang="zh-CN" altLang="en-US" sz="3600" b="0" dirty="0"/>
          </a:p>
        </p:txBody>
      </p:sp>
      <p:sp>
        <p:nvSpPr>
          <p:cNvPr id="2" name="TextBox 9"/>
          <p:cNvSpPr txBox="1"/>
          <p:nvPr/>
        </p:nvSpPr>
        <p:spPr>
          <a:xfrm>
            <a:off x="16311880" y="12534265"/>
            <a:ext cx="76771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Tianci KONG &amp; Tiancheng Yu</a:t>
            </a:r>
          </a:p>
        </p:txBody>
      </p:sp>
      <p:graphicFrame>
        <p:nvGraphicFramePr>
          <p:cNvPr id="3" name="表格 2"/>
          <p:cNvGraphicFramePr>
            <a:graphicFrameLocks noGrp="1"/>
          </p:cNvGraphicFramePr>
          <p:nvPr/>
        </p:nvGraphicFramePr>
        <p:xfrm>
          <a:off x="1730188" y="3743948"/>
          <a:ext cx="20923623" cy="8634617"/>
        </p:xfrm>
        <a:graphic>
          <a:graphicData uri="http://schemas.openxmlformats.org/drawingml/2006/table">
            <a:tbl>
              <a:tblPr firstRow="1" bandRow="1">
                <a:tableStyleId>{5C22544A-7EE6-4342-B048-85BDC9FD1C3A}</a:tableStyleId>
              </a:tblPr>
              <a:tblGrid>
                <a:gridCol w="6974541">
                  <a:extLst>
                    <a:ext uri="{9D8B030D-6E8A-4147-A177-3AD203B41FA5}">
                      <a16:colId xmlns:a16="http://schemas.microsoft.com/office/drawing/2014/main" val="20000"/>
                    </a:ext>
                  </a:extLst>
                </a:gridCol>
                <a:gridCol w="6974541">
                  <a:extLst>
                    <a:ext uri="{9D8B030D-6E8A-4147-A177-3AD203B41FA5}">
                      <a16:colId xmlns:a16="http://schemas.microsoft.com/office/drawing/2014/main" val="20001"/>
                    </a:ext>
                  </a:extLst>
                </a:gridCol>
                <a:gridCol w="6974541">
                  <a:extLst>
                    <a:ext uri="{9D8B030D-6E8A-4147-A177-3AD203B41FA5}">
                      <a16:colId xmlns:a16="http://schemas.microsoft.com/office/drawing/2014/main" val="20002"/>
                    </a:ext>
                  </a:extLst>
                </a:gridCol>
              </a:tblGrid>
              <a:tr h="2155608">
                <a:tc>
                  <a:txBody>
                    <a:bodyPr/>
                    <a:lstStyle/>
                    <a:p>
                      <a:r>
                        <a:rPr lang="en-US" altLang="zh-CN" sz="3600" dirty="0"/>
                        <a:t>Indicator</a:t>
                      </a:r>
                      <a:endParaRPr lang="zh-CN" altLang="en-US" sz="3600" dirty="0"/>
                    </a:p>
                  </a:txBody>
                  <a:tcPr anchor="ctr">
                    <a:solidFill>
                      <a:schemeClr val="tx1">
                        <a:lumMod val="75000"/>
                        <a:lumOff val="25000"/>
                      </a:schemeClr>
                    </a:solidFill>
                  </a:tcPr>
                </a:tc>
                <a:tc>
                  <a:txBody>
                    <a:bodyPr/>
                    <a:lstStyle/>
                    <a:p>
                      <a:r>
                        <a:rPr lang="en-US" altLang="zh-CN" sz="3600" dirty="0"/>
                        <a:t>Definition</a:t>
                      </a:r>
                      <a:endParaRPr lang="zh-CN" altLang="en-US" sz="3600" dirty="0"/>
                    </a:p>
                  </a:txBody>
                  <a:tcPr anchor="ctr">
                    <a:solidFill>
                      <a:schemeClr val="tx1">
                        <a:lumMod val="75000"/>
                        <a:lumOff val="25000"/>
                      </a:schemeClr>
                    </a:solidFill>
                  </a:tcPr>
                </a:tc>
                <a:tc>
                  <a:txBody>
                    <a:bodyPr/>
                    <a:lstStyle/>
                    <a:p>
                      <a:r>
                        <a:rPr lang="en-US" altLang="zh-CN" sz="3600" dirty="0"/>
                        <a:t>Interpretation</a:t>
                      </a:r>
                      <a:endParaRPr lang="zh-CN" altLang="en-US" sz="3600" dirty="0"/>
                    </a:p>
                  </a:txBody>
                  <a:tcPr anchor="ctr">
                    <a:solidFill>
                      <a:schemeClr val="tx1">
                        <a:lumMod val="75000"/>
                        <a:lumOff val="25000"/>
                      </a:schemeClr>
                    </a:solidFill>
                  </a:tcPr>
                </a:tc>
                <a:extLst>
                  <a:ext uri="{0D108BD9-81ED-4DB2-BD59-A6C34878D82A}">
                    <a16:rowId xmlns:a16="http://schemas.microsoft.com/office/drawing/2014/main" val="10000"/>
                  </a:ext>
                </a:extLst>
              </a:tr>
              <a:tr h="2167793">
                <a:tc>
                  <a:txBody>
                    <a:bodyPr/>
                    <a:lstStyle/>
                    <a:p>
                      <a:r>
                        <a:rPr lang="en-US" altLang="zh-CN" sz="3600" b="0" dirty="0"/>
                        <a:t>Fold Change (FC)</a:t>
                      </a:r>
                      <a:endParaRPr lang="zh-CN" altLang="en-US" sz="3600" b="0" dirty="0"/>
                    </a:p>
                  </a:txBody>
                  <a:tcPr anchor="ctr">
                    <a:solidFill>
                      <a:schemeClr val="tx2">
                        <a:lumMod val="20000"/>
                        <a:lumOff val="80000"/>
                      </a:schemeClr>
                    </a:solidFill>
                  </a:tcPr>
                </a:tc>
                <a:tc>
                  <a:txBody>
                    <a:bodyPr/>
                    <a:lstStyle/>
                    <a:p>
                      <a:pPr algn="l"/>
                      <a:r>
                        <a:rPr lang="en-US" altLang="zh-CN" sz="2800" b="0" dirty="0"/>
                        <a:t>Measures the ratio of expression levels between two conditions (e.g., treated vs. control), indicating how much a gene's expression has increased or decreased.</a:t>
                      </a:r>
                      <a:endParaRPr lang="zh-CN" altLang="en-US" sz="2800" b="0" dirty="0"/>
                    </a:p>
                  </a:txBody>
                  <a:tcPr anchor="ctr">
                    <a:solidFill>
                      <a:schemeClr val="tx2">
                        <a:lumMod val="20000"/>
                        <a:lumOff val="80000"/>
                      </a:schemeClr>
                    </a:solidFill>
                  </a:tcPr>
                </a:tc>
                <a:tc>
                  <a:txBody>
                    <a:bodyPr/>
                    <a:lstStyle/>
                    <a:p>
                      <a:pPr algn="l"/>
                      <a:r>
                        <a:rPr lang="en-US" altLang="zh-CN" sz="2800" b="0" dirty="0"/>
                        <a:t>Generally, genes with higher fold changes (&gt;2-fold increase or &lt;0.5-fold decrease) are considered biologically meaningful.</a:t>
                      </a:r>
                      <a:endParaRPr lang="zh-CN" altLang="en-US" sz="2800" b="0" dirty="0"/>
                    </a:p>
                  </a:txBody>
                  <a:tcPr anchor="ctr">
                    <a:solidFill>
                      <a:schemeClr val="tx2">
                        <a:lumMod val="20000"/>
                        <a:lumOff val="80000"/>
                      </a:schemeClr>
                    </a:solidFill>
                  </a:tcPr>
                </a:tc>
                <a:extLst>
                  <a:ext uri="{0D108BD9-81ED-4DB2-BD59-A6C34878D82A}">
                    <a16:rowId xmlns:a16="http://schemas.microsoft.com/office/drawing/2014/main" val="10001"/>
                  </a:ext>
                </a:extLst>
              </a:tr>
              <a:tr h="2155608">
                <a:tc>
                  <a:txBody>
                    <a:bodyPr/>
                    <a:lstStyle/>
                    <a:p>
                      <a:r>
                        <a:rPr lang="en-US" altLang="zh-CN" sz="4000" b="0" i="1" dirty="0"/>
                        <a:t>p</a:t>
                      </a:r>
                      <a:r>
                        <a:rPr lang="en-US" altLang="zh-CN" sz="4000" b="0" dirty="0"/>
                        <a:t>-value</a:t>
                      </a:r>
                      <a:endParaRPr lang="zh-CN" altLang="en-US" sz="4000" b="0" dirty="0"/>
                    </a:p>
                  </a:txBody>
                  <a:tcPr anchor="ctr">
                    <a:solidFill>
                      <a:schemeClr val="bg1">
                        <a:lumMod val="95000"/>
                      </a:schemeClr>
                    </a:solidFill>
                  </a:tcPr>
                </a:tc>
                <a:tc>
                  <a:txBody>
                    <a:bodyPr/>
                    <a:lstStyle/>
                    <a:p>
                      <a:pPr algn="l"/>
                      <a:r>
                        <a:rPr lang="en-US" altLang="zh-CN" sz="2800" b="0" dirty="0"/>
                        <a:t>Tests the hypothesis that there is no difference in gene expression between two conditions; a low p-value indicates strong evidence against the null hypothesis.</a:t>
                      </a:r>
                      <a:endParaRPr lang="zh-CN" altLang="en-US" sz="2800" b="0" dirty="0"/>
                    </a:p>
                  </a:txBody>
                  <a:tcPr anchor="ctr">
                    <a:solidFill>
                      <a:schemeClr val="bg1">
                        <a:lumMod val="95000"/>
                      </a:schemeClr>
                    </a:solidFill>
                  </a:tcPr>
                </a:tc>
                <a:tc>
                  <a:txBody>
                    <a:bodyPr/>
                    <a:lstStyle/>
                    <a:p>
                      <a:pPr algn="l"/>
                      <a:r>
                        <a:rPr lang="en-US" altLang="zh-CN" sz="2800" b="0" dirty="0"/>
                        <a:t>A threshold (e.g., p &lt; 0.05) is typically set, but it does not account for multiple testing across thousands of genes.</a:t>
                      </a:r>
                      <a:endParaRPr lang="zh-CN" altLang="en-US" sz="2800" b="0" dirty="0"/>
                    </a:p>
                  </a:txBody>
                  <a:tcPr anchor="ctr">
                    <a:solidFill>
                      <a:schemeClr val="bg1">
                        <a:lumMod val="95000"/>
                      </a:schemeClr>
                    </a:solidFill>
                  </a:tcPr>
                </a:tc>
                <a:extLst>
                  <a:ext uri="{0D108BD9-81ED-4DB2-BD59-A6C34878D82A}">
                    <a16:rowId xmlns:a16="http://schemas.microsoft.com/office/drawing/2014/main" val="10002"/>
                  </a:ext>
                </a:extLst>
              </a:tr>
              <a:tr h="2155608">
                <a:tc>
                  <a:txBody>
                    <a:bodyPr/>
                    <a:lstStyle/>
                    <a:p>
                      <a:r>
                        <a:rPr lang="en-US" altLang="zh-CN" sz="3600" b="0" dirty="0"/>
                        <a:t>Adjusted </a:t>
                      </a:r>
                      <a:r>
                        <a:rPr lang="en-US" altLang="zh-CN" sz="3600" b="0" i="1" dirty="0"/>
                        <a:t>p</a:t>
                      </a:r>
                      <a:r>
                        <a:rPr lang="en-US" altLang="zh-CN" sz="3600" b="0" dirty="0"/>
                        <a:t>-value (FDR)</a:t>
                      </a:r>
                      <a:endParaRPr lang="zh-CN" altLang="en-US" sz="3600" b="0" dirty="0"/>
                    </a:p>
                  </a:txBody>
                  <a:tcPr anchor="ctr">
                    <a:solidFill>
                      <a:schemeClr val="bg2"/>
                    </a:solidFill>
                  </a:tcPr>
                </a:tc>
                <a:tc>
                  <a:txBody>
                    <a:bodyPr/>
                    <a:lstStyle/>
                    <a:p>
                      <a:pPr algn="l"/>
                      <a:r>
                        <a:rPr lang="en-US" altLang="zh-CN" sz="2800" b="0" dirty="0"/>
                        <a:t>Corrects for multiple comparisons using the False Discovery Rate (FDR) method to reduce false positives when testing thousands of genes.</a:t>
                      </a:r>
                      <a:endParaRPr lang="zh-CN" altLang="en-US" sz="2800" b="0" dirty="0"/>
                    </a:p>
                  </a:txBody>
                  <a:tcPr anchor="ctr">
                    <a:solidFill>
                      <a:schemeClr val="bg2"/>
                    </a:solidFill>
                  </a:tcPr>
                </a:tc>
                <a:tc>
                  <a:txBody>
                    <a:bodyPr/>
                    <a:lstStyle/>
                    <a:p>
                      <a:pPr algn="l"/>
                      <a:r>
                        <a:rPr lang="en-US" altLang="zh-CN" sz="2800" b="0" dirty="0"/>
                        <a:t>An FDR threshold (e.g., FDR &lt; 0.05) is commonly applied to select significantly differentially expressed genes.</a:t>
                      </a:r>
                      <a:endParaRPr lang="zh-CN" altLang="en-US" sz="2800" b="0" dirty="0"/>
                    </a:p>
                  </a:txBody>
                  <a:tcPr anchor="ctr">
                    <a:solidFill>
                      <a:schemeClr val="bg2"/>
                    </a:solidFill>
                  </a:tcPr>
                </a:tc>
                <a:extLst>
                  <a:ext uri="{0D108BD9-81ED-4DB2-BD59-A6C34878D82A}">
                    <a16:rowId xmlns:a16="http://schemas.microsoft.com/office/drawing/2014/main" val="10003"/>
                  </a:ext>
                </a:extLst>
              </a:tr>
            </a:tbl>
          </a:graphicData>
        </a:graphic>
      </p:graphicFrame>
      <p:sp>
        <p:nvSpPr>
          <p:cNvPr id="4" name="标题 3"/>
          <p:cNvSpPr>
            <a:spLocks noGrp="1"/>
          </p:cNvSpPr>
          <p:nvPr>
            <p:ph type="title"/>
          </p:nvPr>
        </p:nvSpPr>
        <p:spPr/>
        <p:txBody>
          <a:bodyPr/>
          <a:lstStyle/>
          <a:p>
            <a:r>
              <a:rPr dirty="0">
                <a:sym typeface="+mn-ea"/>
              </a:rPr>
              <a:t>DE</a:t>
            </a:r>
            <a:r>
              <a:rPr lang="en-US" altLang="zh-CN" dirty="0">
                <a:sym typeface="+mn-ea"/>
              </a:rPr>
              <a:t>G</a:t>
            </a:r>
            <a:r>
              <a:rPr lang="zh-CN" altLang="en-US" dirty="0">
                <a:sym typeface="+mn-ea"/>
              </a:rPr>
              <a:t> </a:t>
            </a:r>
            <a:r>
              <a:rPr lang="en-US" altLang="zh-CN" dirty="0">
                <a:sym typeface="+mn-ea"/>
              </a:rPr>
              <a:t>d</a:t>
            </a:r>
            <a:r>
              <a:rPr dirty="0">
                <a:sym typeface="+mn-ea"/>
              </a:rPr>
              <a:t>etection</a:t>
            </a:r>
            <a:r>
              <a:rPr lang="en-US" altLang="zh-CN" dirty="0">
                <a:sym typeface="+mn-ea"/>
              </a:rPr>
              <a:t> – 1. key indicators</a:t>
            </a:r>
            <a:endParaRPr lang="zh-CN" altLang="en-US"/>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Differential Expressed Gene Detection"/>
          <p:cNvSpPr txBox="1">
            <a:spLocks noGrp="1"/>
          </p:cNvSpPr>
          <p:nvPr>
            <p:ph type="title"/>
          </p:nvPr>
        </p:nvSpPr>
        <p:spPr>
          <a:prstGeom prst="rect">
            <a:avLst/>
          </a:prstGeom>
        </p:spPr>
        <p:txBody>
          <a:bodyPr/>
          <a:lstStyle/>
          <a:p>
            <a:r>
              <a:rPr dirty="0">
                <a:sym typeface="+mn-ea"/>
              </a:rPr>
              <a:t>DE</a:t>
            </a:r>
            <a:r>
              <a:rPr lang="en-US" altLang="zh-CN" dirty="0">
                <a:sym typeface="+mn-ea"/>
              </a:rPr>
              <a:t>G</a:t>
            </a:r>
            <a:r>
              <a:rPr lang="zh-CN" altLang="en-US" dirty="0">
                <a:sym typeface="+mn-ea"/>
              </a:rPr>
              <a:t> </a:t>
            </a:r>
            <a:r>
              <a:rPr lang="en-US" altLang="zh-CN" dirty="0">
                <a:sym typeface="+mn-ea"/>
              </a:rPr>
              <a:t>d</a:t>
            </a:r>
            <a:r>
              <a:rPr dirty="0">
                <a:sym typeface="+mn-ea"/>
              </a:rPr>
              <a:t>etection</a:t>
            </a:r>
            <a:r>
              <a:rPr lang="en-US" altLang="zh-CN" dirty="0">
                <a:sym typeface="+mn-ea"/>
              </a:rPr>
              <a:t> – 1. Comparison with other methods</a:t>
            </a:r>
            <a:endParaRPr dirty="0"/>
          </a:p>
        </p:txBody>
      </p:sp>
      <p:sp>
        <p:nvSpPr>
          <p:cNvPr id="13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48</a:t>
            </a:fld>
            <a:endParaRPr/>
          </a:p>
        </p:txBody>
      </p:sp>
      <p:sp>
        <p:nvSpPr>
          <p:cNvPr id="7" name="文本框 6"/>
          <p:cNvSpPr txBox="1"/>
          <p:nvPr/>
        </p:nvSpPr>
        <p:spPr>
          <a:xfrm>
            <a:off x="1110018" y="2324614"/>
            <a:ext cx="22163964" cy="1200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3600" b="0" dirty="0"/>
              <a:t>Below is a table summarizing DESeq2, GFOLD, and the adjusted t-test, including their definitions, whether they are commonly used with multiple samples or a single sample, and common thresholds:</a:t>
            </a:r>
            <a:endParaRPr lang="zh-CN" altLang="en-US" sz="3600" b="0" dirty="0"/>
          </a:p>
        </p:txBody>
      </p:sp>
      <p:sp>
        <p:nvSpPr>
          <p:cNvPr id="2" name="TextBox 9"/>
          <p:cNvSpPr txBox="1"/>
          <p:nvPr/>
        </p:nvSpPr>
        <p:spPr>
          <a:xfrm>
            <a:off x="16311880" y="12534265"/>
            <a:ext cx="76771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Tianci KONG &amp; Tiancheng Yu</a:t>
            </a:r>
          </a:p>
        </p:txBody>
      </p:sp>
      <p:graphicFrame>
        <p:nvGraphicFramePr>
          <p:cNvPr id="8" name="表格 7"/>
          <p:cNvGraphicFramePr>
            <a:graphicFrameLocks noGrp="1"/>
          </p:cNvGraphicFramePr>
          <p:nvPr/>
        </p:nvGraphicFramePr>
        <p:xfrm>
          <a:off x="1704258" y="3727097"/>
          <a:ext cx="20975484" cy="8485804"/>
        </p:xfrm>
        <a:graphic>
          <a:graphicData uri="http://schemas.openxmlformats.org/drawingml/2006/table">
            <a:tbl>
              <a:tblPr firstRow="1" bandRow="1">
                <a:tableStyleId>{5C22544A-7EE6-4342-B048-85BDC9FD1C3A}</a:tableStyleId>
              </a:tblPr>
              <a:tblGrid>
                <a:gridCol w="3782142">
                  <a:extLst>
                    <a:ext uri="{9D8B030D-6E8A-4147-A177-3AD203B41FA5}">
                      <a16:colId xmlns:a16="http://schemas.microsoft.com/office/drawing/2014/main" val="20000"/>
                    </a:ext>
                  </a:extLst>
                </a:gridCol>
                <a:gridCol w="8406581">
                  <a:extLst>
                    <a:ext uri="{9D8B030D-6E8A-4147-A177-3AD203B41FA5}">
                      <a16:colId xmlns:a16="http://schemas.microsoft.com/office/drawing/2014/main" val="20001"/>
                    </a:ext>
                  </a:extLst>
                </a:gridCol>
                <a:gridCol w="3542890">
                  <a:extLst>
                    <a:ext uri="{9D8B030D-6E8A-4147-A177-3AD203B41FA5}">
                      <a16:colId xmlns:a16="http://schemas.microsoft.com/office/drawing/2014/main" val="20002"/>
                    </a:ext>
                  </a:extLst>
                </a:gridCol>
                <a:gridCol w="5243871">
                  <a:extLst>
                    <a:ext uri="{9D8B030D-6E8A-4147-A177-3AD203B41FA5}">
                      <a16:colId xmlns:a16="http://schemas.microsoft.com/office/drawing/2014/main" val="20003"/>
                    </a:ext>
                  </a:extLst>
                </a:gridCol>
              </a:tblGrid>
              <a:tr h="2121451">
                <a:tc>
                  <a:txBody>
                    <a:bodyPr/>
                    <a:lstStyle/>
                    <a:p>
                      <a:r>
                        <a:rPr lang="en-US" altLang="zh-CN" sz="4000" dirty="0"/>
                        <a:t>Method</a:t>
                      </a:r>
                      <a:endParaRPr lang="zh-CN" altLang="en-US" sz="4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altLang="zh-CN" sz="4000" dirty="0"/>
                        <a:t>Definition</a:t>
                      </a:r>
                      <a:endParaRPr lang="zh-CN" altLang="en-US" sz="4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altLang="zh-CN" sz="4000" dirty="0"/>
                        <a:t>Commonly Used for </a:t>
                      </a:r>
                      <a:endParaRPr lang="zh-CN" altLang="en-US" sz="4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altLang="zh-CN" sz="4000" dirty="0"/>
                        <a:t>Threshold</a:t>
                      </a:r>
                      <a:endParaRPr lang="zh-CN" altLang="en-US" sz="4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121451">
                <a:tc>
                  <a:txBody>
                    <a:bodyPr/>
                    <a:lstStyle/>
                    <a:p>
                      <a:r>
                        <a:rPr lang="en-US" altLang="zh-CN" sz="3600" b="0" dirty="0"/>
                        <a:t>Deseq2</a:t>
                      </a:r>
                      <a:endParaRPr lang="zh-CN" altLang="en-US" sz="3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altLang="zh-CN" sz="3200" b="0" dirty="0"/>
                        <a:t>A statistical method for analyzing count data from RNA-Seq experiments, focusing on differential expression.</a:t>
                      </a:r>
                      <a:endParaRPr lang="zh-CN" alt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tLang="zh-CN" sz="3600" b="0" dirty="0"/>
                        <a:t>Multiple samples</a:t>
                      </a:r>
                      <a:endParaRPr lang="zh-CN" altLang="en-US" sz="3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tLang="zh-CN" sz="3600" b="0" dirty="0"/>
                        <a:t>Adjusted p-value </a:t>
                      </a:r>
                    </a:p>
                    <a:p>
                      <a:r>
                        <a:rPr lang="en-US" altLang="zh-CN" sz="3600" b="0" dirty="0"/>
                        <a:t>(e.g., FDR &lt; 0.05)</a:t>
                      </a:r>
                      <a:endParaRPr lang="zh-CN" altLang="en-US" sz="3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2121451">
                <a:tc>
                  <a:txBody>
                    <a:bodyPr/>
                    <a:lstStyle/>
                    <a:p>
                      <a:r>
                        <a:rPr lang="en-US" altLang="zh-CN" sz="3600" b="0" dirty="0"/>
                        <a:t>GFOLD</a:t>
                      </a:r>
                      <a:endParaRPr lang="zh-CN" altLang="en-US" sz="3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altLang="zh-CN" sz="3200" b="0" dirty="0"/>
                        <a:t>A method that estimates the fold change and its reliability based on the variability of the expression data.</a:t>
                      </a:r>
                      <a:endParaRPr lang="zh-CN" alt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3600" b="0" dirty="0"/>
                        <a:t>Single </a:t>
                      </a:r>
                    </a:p>
                    <a:p>
                      <a:r>
                        <a:rPr lang="en-US" altLang="zh-CN" sz="3600" b="0" dirty="0"/>
                        <a:t>samples</a:t>
                      </a:r>
                      <a:endParaRPr lang="zh-CN" altLang="en-US" sz="3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3600" b="0" dirty="0"/>
                        <a:t>GFOLD &gt; 1.0 or </a:t>
                      </a:r>
                    </a:p>
                    <a:p>
                      <a:r>
                        <a:rPr lang="en-US" altLang="zh-CN" sz="3600" b="0" dirty="0"/>
                        <a:t>GFOLD &lt; -1.0</a:t>
                      </a:r>
                      <a:endParaRPr lang="zh-CN" altLang="en-US" sz="3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121451">
                <a:tc>
                  <a:txBody>
                    <a:bodyPr/>
                    <a:lstStyle/>
                    <a:p>
                      <a:r>
                        <a:rPr lang="en-US" altLang="zh-CN" sz="3600" b="0" dirty="0"/>
                        <a:t>Adjusted t-test</a:t>
                      </a:r>
                      <a:endParaRPr lang="zh-CN" altLang="en-US" sz="3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altLang="zh-CN" sz="3200" b="0" dirty="0"/>
                        <a:t>A t-test modified for multiple comparisons to assess differential expression while controlling for false positives.</a:t>
                      </a:r>
                      <a:endParaRPr lang="zh-CN" altLang="en-US" sz="3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tLang="zh-CN" sz="3600" b="0" dirty="0"/>
                        <a:t>Single or multiple samples</a:t>
                      </a:r>
                      <a:endParaRPr lang="zh-CN" altLang="en-US" sz="3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altLang="zh-CN" sz="3600" b="0" dirty="0"/>
                        <a:t>Adjusted p-value </a:t>
                      </a:r>
                    </a:p>
                    <a:p>
                      <a:r>
                        <a:rPr lang="en-US" altLang="zh-CN" sz="3600" b="0" dirty="0"/>
                        <a:t>(e.g., FDR &lt; 0.05)</a:t>
                      </a:r>
                      <a:endParaRPr lang="zh-CN" altLang="en-US" sz="3600" b="0" dirty="0"/>
                    </a:p>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77500" lnSpcReduction="20000"/>
          </a:bodyPr>
          <a:lstStyle/>
          <a:p>
            <a:pPr marL="571500" marR="0" indent="-571500" algn="l" defTabSz="821690" rtl="0" eaLnBrk="1">
              <a:lnSpc>
                <a:spcPct val="120000"/>
              </a:lnSpc>
              <a:spcBef>
                <a:spcPts val="2400"/>
              </a:spcBef>
              <a:buClrTx/>
              <a:buSzTx/>
              <a:buFont typeface="Arial" panose="020B0604020202020204" pitchFamily="34" charset="0"/>
              <a:buChar char="•"/>
            </a:pPr>
            <a:r>
              <a:rPr kumimoji="0" lang="en-US" sz="4400" b="0" i="0" u="none" strike="noStrike" cap="none" spc="0" normalizeH="0" baseline="0" dirty="0">
                <a:ln>
                  <a:noFill/>
                </a:ln>
                <a:solidFill>
                  <a:srgbClr val="000000"/>
                </a:solidFill>
                <a:effectLst/>
                <a:uFillTx/>
                <a:latin typeface="+mn-lt"/>
                <a:ea typeface="+mn-ea"/>
                <a:cs typeface="+mn-cs"/>
                <a:sym typeface="Helvetica" panose="020B0604020202020204"/>
              </a:rPr>
              <a:t>DESeq2 is based on the negative binomial distribution model, which takes into account the discreteness and variability of gene expression data, as well as the impact of library size differences on differential analysis. </a:t>
            </a:r>
          </a:p>
          <a:p>
            <a:pPr marL="457200" marR="0" indent="-457200" algn="l" defTabSz="821690" rtl="0" eaLnBrk="1">
              <a:lnSpc>
                <a:spcPct val="120000"/>
              </a:lnSpc>
              <a:spcBef>
                <a:spcPts val="2400"/>
              </a:spcBef>
              <a:buClrTx/>
              <a:buSzTx/>
              <a:buFont typeface="Arial" panose="020B0604020202020204" pitchFamily="34" charset="0"/>
              <a:buChar char="•"/>
            </a:pPr>
            <a:r>
              <a:rPr kumimoji="0" lang="en-US" sz="4400" b="0" i="0" u="none" strike="noStrike" cap="none" spc="0" normalizeH="0" baseline="0" dirty="0">
                <a:ln>
                  <a:noFill/>
                </a:ln>
                <a:solidFill>
                  <a:srgbClr val="000000"/>
                </a:solidFill>
                <a:effectLst/>
                <a:uFillTx/>
                <a:latin typeface="+mn-lt"/>
                <a:ea typeface="+mn-ea"/>
                <a:cs typeface="+mn-cs"/>
                <a:sym typeface="Helvetica" panose="020B0604020202020204"/>
              </a:rPr>
              <a:t>DESeq2 reduces technical variation between samples through normalization transformation and normalization, and then estimates the discreteness of gene expression. It uses the negative binomial distribution model to identify differentially expressed genes and correct multiple testing problems. </a:t>
            </a:r>
          </a:p>
          <a:p>
            <a:pPr marL="457200" marR="0" indent="-457200" algn="l" defTabSz="821690" rtl="0" eaLnBrk="1">
              <a:lnSpc>
                <a:spcPct val="120000"/>
              </a:lnSpc>
              <a:spcBef>
                <a:spcPts val="2400"/>
              </a:spcBef>
              <a:spcAft>
                <a:spcPts val="1200"/>
              </a:spcAft>
              <a:buClrTx/>
              <a:buSzTx/>
              <a:buFont typeface="Arial" panose="020B0604020202020204" pitchFamily="34" charset="0"/>
              <a:buChar char="•"/>
            </a:pPr>
            <a:r>
              <a:rPr kumimoji="0" lang="en-US" sz="4400" b="0" i="0" u="none" strike="noStrike" cap="none" spc="0" normalizeH="0" baseline="0" dirty="0">
                <a:ln>
                  <a:noFill/>
                </a:ln>
                <a:solidFill>
                  <a:srgbClr val="000000"/>
                </a:solidFill>
                <a:effectLst/>
                <a:uFillTx/>
                <a:latin typeface="+mn-lt"/>
                <a:ea typeface="+mn-ea"/>
                <a:cs typeface="+mn-cs"/>
                <a:sym typeface="Helvetica" panose="020B0604020202020204"/>
              </a:rPr>
              <a:t>DESeq2 is suitable for small sample RNA sequencing data, especially when the number of samples is small, and can effectively handle differences between samples, technical noise and batch effects.</a:t>
            </a:r>
            <a:endParaRPr kumimoji="0" lang="en-US" sz="4800" b="0" i="0" u="none" strike="noStrike" cap="none" spc="0" normalizeH="0" baseline="0" dirty="0">
              <a:ln>
                <a:noFill/>
              </a:ln>
              <a:solidFill>
                <a:srgbClr val="000000"/>
              </a:solidFill>
              <a:effectLst/>
              <a:uFillTx/>
              <a:latin typeface="+mn-lt"/>
              <a:ea typeface="+mn-ea"/>
              <a:cs typeface="+mn-cs"/>
              <a:sym typeface="Helvetica" panose="020B0604020202020204"/>
            </a:endParaRPr>
          </a:p>
          <a:p>
            <a:pPr marR="0" algn="l" defTabSz="821690" rtl="0" eaLnBrk="1">
              <a:lnSpc>
                <a:spcPct val="120000"/>
              </a:lnSpc>
              <a:spcBef>
                <a:spcPts val="0"/>
              </a:spcBef>
              <a:spcAft>
                <a:spcPts val="0"/>
              </a:spcAft>
              <a:buClrTx/>
              <a:buSzTx/>
              <a:buFont typeface="Arial" panose="020B0604020202020204" pitchFamily="34" charset="0"/>
            </a:pPr>
            <a:r>
              <a:rPr kumimoji="0" lang="en-US" sz="4800" b="0" i="0" u="none" strike="noStrike" cap="none" spc="0" normalizeH="0" baseline="0" dirty="0">
                <a:ln>
                  <a:noFill/>
                </a:ln>
                <a:solidFill>
                  <a:srgbClr val="000000"/>
                </a:solidFill>
                <a:effectLst/>
                <a:uFillTx/>
                <a:latin typeface="+mn-lt"/>
                <a:ea typeface="+mn-ea"/>
                <a:cs typeface="+mn-cs"/>
                <a:sym typeface="Helvetica" panose="020B0604020202020204"/>
              </a:rPr>
              <a:t>Input data type: </a:t>
            </a:r>
          </a:p>
          <a:p>
            <a:pPr marL="457200" marR="0" indent="-457200" algn="l" defTabSz="821690" rtl="0" eaLnBrk="1">
              <a:lnSpc>
                <a:spcPct val="120000"/>
              </a:lnSpc>
              <a:spcBef>
                <a:spcPts val="2400"/>
              </a:spcBef>
              <a:spcAft>
                <a:spcPts val="0"/>
              </a:spcAft>
              <a:buClrTx/>
              <a:buSzTx/>
              <a:buFont typeface="Arial" panose="020B0604020202020204" pitchFamily="34" charset="0"/>
              <a:buChar char="•"/>
            </a:pPr>
            <a:r>
              <a:rPr kumimoji="0" lang="en-US" sz="4400" b="0" i="0" u="none" strike="noStrike" cap="none" spc="0" normalizeH="0" baseline="0" dirty="0">
                <a:ln>
                  <a:noFill/>
                </a:ln>
                <a:solidFill>
                  <a:srgbClr val="000000"/>
                </a:solidFill>
                <a:effectLst/>
                <a:uFillTx/>
                <a:latin typeface="+mn-lt"/>
                <a:ea typeface="+mn-ea"/>
                <a:cs typeface="+mn-cs"/>
                <a:sym typeface="Helvetica" panose="020B0604020202020204"/>
              </a:rPr>
              <a:t>DESeq2 is suitable for RNA-seq data and requires expression counts for each gene. The original count matrix is ​​usually used, and no standardization and normalization are required. </a:t>
            </a:r>
          </a:p>
          <a:p>
            <a:pPr marL="457200" marR="0" indent="-457200" algn="l" defTabSz="821690" rtl="0" eaLnBrk="1">
              <a:lnSpc>
                <a:spcPct val="120000"/>
              </a:lnSpc>
              <a:spcBef>
                <a:spcPts val="2400"/>
              </a:spcBef>
              <a:spcAft>
                <a:spcPts val="0"/>
              </a:spcAft>
              <a:buClrTx/>
              <a:buSzTx/>
              <a:buFont typeface="Arial" panose="020B0604020202020204" pitchFamily="34" charset="0"/>
              <a:buChar char="•"/>
            </a:pPr>
            <a:r>
              <a:rPr kumimoji="0" lang="en-US" sz="4400" b="0" i="0" u="none" strike="noStrike" cap="none" spc="0" normalizeH="0" baseline="0" dirty="0">
                <a:ln>
                  <a:noFill/>
                </a:ln>
                <a:solidFill>
                  <a:srgbClr val="000000"/>
                </a:solidFill>
                <a:effectLst/>
                <a:uFillTx/>
                <a:latin typeface="+mn-lt"/>
                <a:ea typeface="+mn-ea"/>
                <a:cs typeface="+mn-cs"/>
                <a:sym typeface="Helvetica" panose="020B0604020202020204"/>
              </a:rPr>
              <a:t>DESeq2 requires that the input data is a matrix composed of integers. In addition to importing Counts, if salmon is used upstream, DESeq2 officials also provide a method to directly import the </a:t>
            </a:r>
            <a:r>
              <a:rPr kumimoji="0" lang="en-US" sz="4400" b="0" i="0" u="none" strike="noStrike" cap="none" spc="0" normalizeH="0" baseline="0" dirty="0" err="1">
                <a:ln>
                  <a:noFill/>
                </a:ln>
                <a:solidFill>
                  <a:srgbClr val="000000"/>
                </a:solidFill>
                <a:effectLst/>
                <a:uFillTx/>
                <a:latin typeface="+mn-lt"/>
                <a:ea typeface="+mn-ea"/>
                <a:cs typeface="+mn-cs"/>
                <a:sym typeface="Helvetica" panose="020B0604020202020204"/>
              </a:rPr>
              <a:t>txi</a:t>
            </a:r>
            <a:r>
              <a:rPr kumimoji="0" lang="en-US" sz="4400" b="0" i="0" u="none" strike="noStrike" cap="none" spc="0" normalizeH="0" baseline="0" dirty="0">
                <a:ln>
                  <a:noFill/>
                </a:ln>
                <a:solidFill>
                  <a:srgbClr val="000000"/>
                </a:solidFill>
                <a:effectLst/>
                <a:uFillTx/>
                <a:latin typeface="+mn-lt"/>
                <a:ea typeface="+mn-ea"/>
                <a:cs typeface="+mn-cs"/>
                <a:sym typeface="Helvetica" panose="020B0604020202020204"/>
              </a:rPr>
              <a:t> object generated by </a:t>
            </a:r>
            <a:r>
              <a:rPr kumimoji="0" lang="en-US" sz="4400" b="0" i="0" u="none" strike="noStrike" cap="none" spc="0" normalizeH="0" baseline="0" dirty="0" err="1">
                <a:ln>
                  <a:noFill/>
                </a:ln>
                <a:solidFill>
                  <a:srgbClr val="000000"/>
                </a:solidFill>
                <a:effectLst/>
                <a:uFillTx/>
                <a:latin typeface="+mn-lt"/>
                <a:ea typeface="+mn-ea"/>
                <a:cs typeface="+mn-cs"/>
                <a:sym typeface="Helvetica" panose="020B0604020202020204"/>
              </a:rPr>
              <a:t>tximport</a:t>
            </a:r>
            <a:r>
              <a:rPr kumimoji="0" lang="en-US" sz="4400" b="0" i="0" u="none" strike="noStrike" cap="none" spc="0" normalizeH="0" baseline="0" dirty="0">
                <a:ln>
                  <a:noFill/>
                </a:ln>
                <a:solidFill>
                  <a:srgbClr val="000000"/>
                </a:solidFill>
                <a:effectLst/>
                <a:uFillTx/>
                <a:latin typeface="+mn-lt"/>
                <a:ea typeface="+mn-ea"/>
                <a:cs typeface="+mn-cs"/>
                <a:sym typeface="Helvetica" panose="020B0604020202020204"/>
              </a:rPr>
              <a:t>.</a:t>
            </a:r>
          </a:p>
        </p:txBody>
      </p:sp>
      <p:sp>
        <p:nvSpPr>
          <p:cNvPr id="131" name="Differential Expressed Gene Detection"/>
          <p:cNvSpPr txBox="1">
            <a:spLocks noGrp="1"/>
          </p:cNvSpPr>
          <p:nvPr>
            <p:ph type="title"/>
          </p:nvPr>
        </p:nvSpPr>
        <p:spPr>
          <a:prstGeom prst="rect">
            <a:avLst/>
          </a:prstGeom>
        </p:spPr>
        <p:txBody>
          <a:bodyPr/>
          <a:lstStyle/>
          <a:p>
            <a:r>
              <a:rPr dirty="0">
                <a:sym typeface="+mn-ea"/>
              </a:rPr>
              <a:t>DE</a:t>
            </a:r>
            <a:r>
              <a:rPr lang="en-US" altLang="zh-CN" dirty="0">
                <a:sym typeface="+mn-ea"/>
              </a:rPr>
              <a:t>G</a:t>
            </a:r>
            <a:r>
              <a:rPr lang="zh-CN" altLang="en-US" dirty="0">
                <a:sym typeface="+mn-ea"/>
              </a:rPr>
              <a:t> </a:t>
            </a:r>
            <a:r>
              <a:rPr lang="en-US" altLang="zh-CN" dirty="0">
                <a:sym typeface="+mn-ea"/>
              </a:rPr>
              <a:t>d</a:t>
            </a:r>
            <a:r>
              <a:rPr dirty="0">
                <a:sym typeface="+mn-ea"/>
              </a:rPr>
              <a:t>etection</a:t>
            </a:r>
            <a:r>
              <a:rPr lang="en-US" altLang="zh-CN" dirty="0">
                <a:sym typeface="+mn-ea"/>
              </a:rPr>
              <a:t> – 2. </a:t>
            </a:r>
            <a:r>
              <a:rPr lang="zh-CN" altLang="en-US" dirty="0">
                <a:sym typeface="Helvetica" panose="020B0604020202020204"/>
              </a:rPr>
              <a:t>DESeq2 </a:t>
            </a:r>
            <a:endParaRPr lang="en-US" altLang="zh-CN" dirty="0">
              <a:sym typeface="Helvetica" panose="020B0604020202020204"/>
            </a:endParaRPr>
          </a:p>
        </p:txBody>
      </p:sp>
      <p:sp>
        <p:nvSpPr>
          <p:cNvPr id="132" name="Slide Number"/>
          <p:cNvSpPr txBox="1">
            <a:spLocks noGrp="1"/>
          </p:cNvSpPr>
          <p:nvPr>
            <p:ph type="sldNum" sz="quarter" idx="2"/>
          </p:nvPr>
        </p:nvSpPr>
        <p:spPr>
          <a:prstGeom prst="rect">
            <a:avLst/>
          </a:prstGeom>
        </p:spPr>
        <p:txBody>
          <a:bodyPr/>
          <a:lstStyle/>
          <a:p>
            <a:fld id="{86CB4B4D-7CA3-9044-876B-883B54F8677D}" type="slidenum">
              <a:rPr/>
              <a:t>49</a:t>
            </a:fld>
            <a:endParaRPr/>
          </a:p>
        </p:txBody>
      </p:sp>
      <p:sp>
        <p:nvSpPr>
          <p:cNvPr id="10" name="TextBox 9"/>
          <p:cNvSpPr txBox="1"/>
          <p:nvPr/>
        </p:nvSpPr>
        <p:spPr>
          <a:xfrm>
            <a:off x="16311880" y="12534265"/>
            <a:ext cx="76771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Tianci KONG &amp; Tiancheng Yu</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NA-seq"/>
          <p:cNvSpPr txBox="1">
            <a:spLocks noGrp="1"/>
          </p:cNvSpPr>
          <p:nvPr>
            <p:ph type="title"/>
          </p:nvPr>
        </p:nvSpPr>
        <p:spPr>
          <a:prstGeom prst="rect">
            <a:avLst/>
          </a:prstGeom>
        </p:spPr>
        <p:txBody>
          <a:bodyPr/>
          <a:lstStyle/>
          <a:p>
            <a:pPr lvl="1"/>
            <a:r>
              <a:rPr lang="en-US" dirty="0"/>
              <a:t>Experiment </a:t>
            </a:r>
            <a:r>
              <a:rPr lang="en-US" dirty="0">
                <a:latin typeface="Arial" panose="020B0604020202020204" pitchFamily="34" charset="0"/>
                <a:cs typeface="Arial" panose="020B0604020202020204" pitchFamily="34" charset="0"/>
                <a:sym typeface="+mn-ea"/>
              </a:rPr>
              <a:t>o</a:t>
            </a:r>
            <a:r>
              <a:rPr lang="en-US" dirty="0">
                <a:latin typeface="Arial" panose="020B0604020202020204" pitchFamily="34" charset="0"/>
                <a:ea typeface="Calibri" panose="020F0502020204030204" charset="0"/>
                <a:cs typeface="Arial" panose="020B0604020202020204" pitchFamily="34" charset="0"/>
                <a:sym typeface="+mn-ea"/>
              </a:rPr>
              <a:t>verview of RNA-</a:t>
            </a:r>
            <a:r>
              <a:rPr lang="en-US" altLang="zh-CN" dirty="0">
                <a:latin typeface="Arial" panose="020B0604020202020204" pitchFamily="34" charset="0"/>
                <a:ea typeface="Calibri" panose="020F0502020204030204" charset="0"/>
                <a:cs typeface="Arial" panose="020B0604020202020204" pitchFamily="34" charset="0"/>
                <a:sym typeface="+mn-ea"/>
              </a:rPr>
              <a:t>s</a:t>
            </a:r>
            <a:r>
              <a:rPr lang="en-US" dirty="0">
                <a:latin typeface="Arial" panose="020B0604020202020204" pitchFamily="34" charset="0"/>
                <a:ea typeface="Calibri" panose="020F0502020204030204" charset="0"/>
                <a:cs typeface="Arial" panose="020B0604020202020204" pitchFamily="34" charset="0"/>
                <a:sym typeface="+mn-ea"/>
              </a:rPr>
              <a:t>eq</a:t>
            </a:r>
            <a:endParaRPr lang="zh-CN" altLang="en-US" dirty="0">
              <a:latin typeface="Arial" panose="020B0604020202020204" pitchFamily="34" charset="0"/>
              <a:ea typeface="宋体" panose="02010600030101010101" pitchFamily="2" charset="-122"/>
              <a:cs typeface="Arial" panose="020B0604020202020204" pitchFamily="34" charset="0"/>
              <a:sym typeface="+mn-ea"/>
            </a:endParaRPr>
          </a:p>
        </p:txBody>
      </p:sp>
      <p:sp>
        <p:nvSpPr>
          <p:cNvPr id="10" name="TextBox 9"/>
          <p:cNvSpPr txBox="1"/>
          <p:nvPr/>
        </p:nvSpPr>
        <p:spPr>
          <a:xfrm>
            <a:off x="19734530" y="12451715"/>
            <a:ext cx="464947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lang="en-US" dirty="0"/>
              <a:t>Yawen LYU</a:t>
            </a:r>
          </a:p>
        </p:txBody>
      </p:sp>
      <p:sp>
        <p:nvSpPr>
          <p:cNvPr id="11" name="Slide Number"/>
          <p:cNvSpPr txBox="1"/>
          <p:nvPr/>
        </p:nvSpPr>
        <p:spPr>
          <a:xfrm>
            <a:off x="23677774" y="132475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2200" b="1" i="0" u="none" strike="noStrike" cap="none" spc="0" normalizeH="0" baseline="0">
                <a:ln>
                  <a:noFill/>
                </a:ln>
                <a:solidFill>
                  <a:srgbClr val="E67D13"/>
                </a:solidFill>
                <a:effectLst/>
                <a:uFillTx/>
                <a:latin typeface="+mn-lt"/>
                <a:ea typeface="+mn-ea"/>
                <a:cs typeface="+mn-cs"/>
                <a:sym typeface="Helvetica" panose="020B06040202020202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a:lstStyle>
          <a:p>
            <a:fld id="{86CB4B4D-7CA3-9044-876B-883B54F8677D}" type="slidenum">
              <a:rPr lang="en-US" smtClean="0"/>
              <a:t>5</a:t>
            </a:fld>
            <a:endParaRPr lang="en-US" dirty="0"/>
          </a:p>
        </p:txBody>
      </p:sp>
      <p:pic>
        <p:nvPicPr>
          <p:cNvPr id="12" name="Picture 11"/>
          <p:cNvPicPr>
            <a:picLocks noChangeAspect="1"/>
          </p:cNvPicPr>
          <p:nvPr/>
        </p:nvPicPr>
        <p:blipFill>
          <a:blip r:embed="rId4"/>
          <a:stretch>
            <a:fillRect/>
          </a:stretch>
        </p:blipFill>
        <p:spPr>
          <a:xfrm>
            <a:off x="777875" y="2179320"/>
            <a:ext cx="14206220" cy="9815830"/>
          </a:xfrm>
          <a:prstGeom prst="rect">
            <a:avLst/>
          </a:prstGeom>
        </p:spPr>
      </p:pic>
      <p:sp>
        <p:nvSpPr>
          <p:cNvPr id="15" name="Text Box 14"/>
          <p:cNvSpPr txBox="1"/>
          <p:nvPr/>
        </p:nvSpPr>
        <p:spPr>
          <a:xfrm>
            <a:off x="3607435" y="12334240"/>
            <a:ext cx="9121140" cy="8807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rgbClr val="000000"/>
                </a:solidFill>
                <a:effectLst/>
                <a:uFillTx/>
                <a:latin typeface="+mn-lt"/>
                <a:ea typeface="+mn-ea"/>
                <a:cs typeface="+mn-cs"/>
                <a:sym typeface="Helvetica" panose="020B0604020202020204"/>
              </a:rPr>
              <a:t>https://mbernste.github.io/posts/rna_seq_basics/#:~:text=%EE%80%80RNA%20sequencing%EE%80%81%20(RNA-seq)</a:t>
            </a:r>
          </a:p>
        </p:txBody>
      </p:sp>
      <p:pic>
        <p:nvPicPr>
          <p:cNvPr id="16" name="Picture 15"/>
          <p:cNvPicPr>
            <a:picLocks noChangeAspect="1"/>
          </p:cNvPicPr>
          <p:nvPr/>
        </p:nvPicPr>
        <p:blipFill>
          <a:blip r:embed="rId5"/>
          <a:stretch>
            <a:fillRect/>
          </a:stretch>
        </p:blipFill>
        <p:spPr>
          <a:xfrm>
            <a:off x="15262225" y="2179320"/>
            <a:ext cx="6418580" cy="9660890"/>
          </a:xfrm>
          <a:prstGeom prst="rect">
            <a:avLst/>
          </a:prstGeom>
        </p:spPr>
      </p:pic>
      <p:sp>
        <p:nvSpPr>
          <p:cNvPr id="17" name="TextBox 12"/>
          <p:cNvSpPr txBox="1"/>
          <p:nvPr>
            <p:custDataLst>
              <p:tags r:id="rId1"/>
            </p:custDataLst>
          </p:nvPr>
        </p:nvSpPr>
        <p:spPr>
          <a:xfrm>
            <a:off x="13894435" y="12601686"/>
            <a:ext cx="7025409" cy="368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800" b="0" dirty="0"/>
              <a:t>Kimberly </a:t>
            </a:r>
            <a:r>
              <a:rPr lang="en-US" sz="1800" b="0" i="1" dirty="0"/>
              <a:t>et al.</a:t>
            </a:r>
            <a:r>
              <a:rPr lang="en-US" sz="1800" b="0" dirty="0"/>
              <a:t>, </a:t>
            </a:r>
            <a:r>
              <a:rPr lang="en-US" sz="1800" dirty="0"/>
              <a:t>Cold Spring Harb Protoc</a:t>
            </a:r>
            <a:r>
              <a:rPr lang="en-US" sz="1800" b="0" dirty="0"/>
              <a:t>, 2015</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Differential Expressed Gene Detection"/>
          <p:cNvSpPr txBox="1">
            <a:spLocks noGrp="1"/>
          </p:cNvSpPr>
          <p:nvPr>
            <p:ph type="title"/>
          </p:nvPr>
        </p:nvSpPr>
        <p:spPr>
          <a:prstGeom prst="rect">
            <a:avLst/>
          </a:prstGeom>
        </p:spPr>
        <p:txBody>
          <a:bodyPr/>
          <a:lstStyle/>
          <a:p>
            <a:r>
              <a:rPr lang="en-US" dirty="0">
                <a:sym typeface="+mn-ea"/>
              </a:rPr>
              <a:t>DE</a:t>
            </a:r>
            <a:r>
              <a:rPr lang="en-US" altLang="zh-CN" dirty="0">
                <a:sym typeface="+mn-ea"/>
              </a:rPr>
              <a:t>G d</a:t>
            </a:r>
            <a:r>
              <a:rPr lang="en-US" dirty="0">
                <a:sym typeface="+mn-ea"/>
              </a:rPr>
              <a:t>etection</a:t>
            </a:r>
            <a:r>
              <a:rPr lang="en-US" altLang="zh-CN" dirty="0">
                <a:sym typeface="+mn-ea"/>
              </a:rPr>
              <a:t> – 3. </a:t>
            </a:r>
            <a:r>
              <a:rPr lang="en-US" altLang="zh-CN" dirty="0">
                <a:sym typeface="Helvetica" panose="020B0604020202020204"/>
              </a:rPr>
              <a:t>GFOLD </a:t>
            </a:r>
            <a:r>
              <a:rPr lang="en-US" altLang="zh-CN" dirty="0"/>
              <a:t>(</a:t>
            </a:r>
            <a:r>
              <a:rPr lang="en-US" altLang="zh-CN" dirty="0">
                <a:sym typeface="+mn-ea"/>
              </a:rPr>
              <a:t>Principle)</a:t>
            </a:r>
            <a:endParaRPr lang="en-US" dirty="0"/>
          </a:p>
        </p:txBody>
      </p:sp>
      <p:sp>
        <p:nvSpPr>
          <p:cNvPr id="13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50</a:t>
            </a:fld>
            <a:endParaRPr/>
          </a:p>
        </p:txBody>
      </p:sp>
      <p:sp>
        <p:nvSpPr>
          <p:cNvPr id="4" name="文本框 3"/>
          <p:cNvSpPr txBox="1"/>
          <p:nvPr/>
        </p:nvSpPr>
        <p:spPr>
          <a:xfrm>
            <a:off x="8128000" y="1904683"/>
            <a:ext cx="8128000" cy="8191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z="4400">
                <a:sym typeface="Helvetica" panose="020B0604020202020204"/>
              </a:rPr>
              <a:t>GFOLD</a:t>
            </a:r>
          </a:p>
        </p:txBody>
      </p:sp>
      <p:sp>
        <p:nvSpPr>
          <p:cNvPr id="2" name="文本框 1"/>
          <p:cNvSpPr txBox="1"/>
          <p:nvPr/>
        </p:nvSpPr>
        <p:spPr>
          <a:xfrm>
            <a:off x="2190750" y="3058160"/>
            <a:ext cx="19671030" cy="16192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mn-lt"/>
                <a:ea typeface="+mn-ea"/>
                <a:cs typeface="+mn-cs"/>
                <a:sym typeface="Helvetica" panose="020B0604020202020204"/>
              </a:rPr>
              <a:t> GFOLD overcomes the shortcomings of P-value and fold change calculated by existing RNA-seq analysis methods and gives more stable and biological meaningful gene rankings when only </a:t>
            </a:r>
            <a:r>
              <a:rPr kumimoji="0" lang="zh-CN" altLang="en-US" sz="3200" b="0" i="0" u="none" strike="noStrike" cap="none" spc="0" normalizeH="0" baseline="0" dirty="0">
                <a:ln>
                  <a:noFill/>
                </a:ln>
                <a:solidFill>
                  <a:srgbClr val="FF0000"/>
                </a:solidFill>
                <a:effectLst/>
                <a:uFillTx/>
                <a:latin typeface="+mn-lt"/>
                <a:ea typeface="+mn-ea"/>
                <a:cs typeface="+mn-cs"/>
                <a:sym typeface="Helvetica" panose="020B0604020202020204"/>
              </a:rPr>
              <a:t>a single biological replicate</a:t>
            </a:r>
            <a:r>
              <a:rPr kumimoji="0" lang="zh-CN" altLang="en-US" sz="3200" b="0" i="0" u="none" strike="noStrike" cap="none" spc="0" normalizeH="0" baseline="0" dirty="0">
                <a:ln>
                  <a:noFill/>
                </a:ln>
                <a:solidFill>
                  <a:srgbClr val="000000"/>
                </a:solidFill>
                <a:effectLst/>
                <a:uFillTx/>
                <a:latin typeface="+mn-lt"/>
                <a:ea typeface="+mn-ea"/>
                <a:cs typeface="+mn-cs"/>
                <a:sym typeface="Helvetica" panose="020B0604020202020204"/>
              </a:rPr>
              <a:t> is available.</a:t>
            </a:r>
          </a:p>
        </p:txBody>
      </p:sp>
      <p:sp>
        <p:nvSpPr>
          <p:cNvPr id="10" name="TextBox 9"/>
          <p:cNvSpPr txBox="1"/>
          <p:nvPr/>
        </p:nvSpPr>
        <p:spPr>
          <a:xfrm>
            <a:off x="16311880" y="12534265"/>
            <a:ext cx="76771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Tianci KONG &amp; Tiancheng Yu</a:t>
            </a:r>
          </a:p>
        </p:txBody>
      </p:sp>
      <p:sp>
        <p:nvSpPr>
          <p:cNvPr id="5" name="矩形 4"/>
          <p:cNvSpPr/>
          <p:nvPr/>
        </p:nvSpPr>
        <p:spPr>
          <a:xfrm>
            <a:off x="9808504" y="4708770"/>
            <a:ext cx="4435521" cy="605934"/>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Input RNA-seq Data</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6" name="矩形 5"/>
          <p:cNvSpPr/>
          <p:nvPr/>
        </p:nvSpPr>
        <p:spPr>
          <a:xfrm>
            <a:off x="10372764" y="5834928"/>
            <a:ext cx="3306995" cy="605934"/>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Normalization</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7" name="矩形 6"/>
          <p:cNvSpPr/>
          <p:nvPr/>
        </p:nvSpPr>
        <p:spPr>
          <a:xfrm>
            <a:off x="9139761" y="7121686"/>
            <a:ext cx="5773003" cy="605934"/>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Gene Expression Estimation</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9" name="矩形 8"/>
          <p:cNvSpPr/>
          <p:nvPr/>
        </p:nvSpPr>
        <p:spPr>
          <a:xfrm>
            <a:off x="8423254" y="8324613"/>
            <a:ext cx="7206018" cy="605934"/>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Positive &amp; Negative Score Calculation</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11" name="矩形 10"/>
          <p:cNvSpPr/>
          <p:nvPr/>
        </p:nvSpPr>
        <p:spPr>
          <a:xfrm>
            <a:off x="9635784" y="9619318"/>
            <a:ext cx="4780953" cy="605934"/>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GFOLD Calculation</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12" name="矩形 11"/>
          <p:cNvSpPr/>
          <p:nvPr/>
        </p:nvSpPr>
        <p:spPr>
          <a:xfrm>
            <a:off x="9628803" y="10802475"/>
            <a:ext cx="4787934" cy="605934"/>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Ranking Genes</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13" name="矩形 12"/>
          <p:cNvSpPr/>
          <p:nvPr/>
        </p:nvSpPr>
        <p:spPr>
          <a:xfrm>
            <a:off x="9635784" y="11928331"/>
            <a:ext cx="4787935" cy="605934"/>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Final Output</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30" name="箭头: 下 29"/>
          <p:cNvSpPr/>
          <p:nvPr/>
        </p:nvSpPr>
        <p:spPr>
          <a:xfrm>
            <a:off x="11794251" y="5322466"/>
            <a:ext cx="464024" cy="468000"/>
          </a:xfrm>
          <a:prstGeom prst="downArrow">
            <a:avLst>
              <a:gd name="adj1" fmla="val 44118"/>
              <a:gd name="adj2" fmla="val 50000"/>
            </a:avLst>
          </a:prstGeom>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31" name="箭头: 下 30"/>
          <p:cNvSpPr/>
          <p:nvPr/>
        </p:nvSpPr>
        <p:spPr>
          <a:xfrm>
            <a:off x="11794251" y="6485324"/>
            <a:ext cx="464024" cy="468000"/>
          </a:xfrm>
          <a:prstGeom prst="downArrow">
            <a:avLst>
              <a:gd name="adj1" fmla="val 44118"/>
              <a:gd name="adj2" fmla="val 50000"/>
            </a:avLst>
          </a:prstGeom>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32" name="箭头: 下 31"/>
          <p:cNvSpPr/>
          <p:nvPr/>
        </p:nvSpPr>
        <p:spPr>
          <a:xfrm>
            <a:off x="11794251" y="9052467"/>
            <a:ext cx="464024" cy="468000"/>
          </a:xfrm>
          <a:prstGeom prst="downArrow">
            <a:avLst>
              <a:gd name="adj1" fmla="val 44118"/>
              <a:gd name="adj2" fmla="val 50000"/>
            </a:avLst>
          </a:prstGeom>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33" name="箭头: 下 32"/>
          <p:cNvSpPr/>
          <p:nvPr/>
        </p:nvSpPr>
        <p:spPr>
          <a:xfrm>
            <a:off x="11796839" y="7805923"/>
            <a:ext cx="464024" cy="468000"/>
          </a:xfrm>
          <a:prstGeom prst="downArrow">
            <a:avLst>
              <a:gd name="adj1" fmla="val 44118"/>
              <a:gd name="adj2" fmla="val 50000"/>
            </a:avLst>
          </a:prstGeom>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34" name="箭头: 下 33"/>
          <p:cNvSpPr/>
          <p:nvPr/>
        </p:nvSpPr>
        <p:spPr>
          <a:xfrm>
            <a:off x="11730561" y="10242272"/>
            <a:ext cx="464024" cy="468000"/>
          </a:xfrm>
          <a:prstGeom prst="downArrow">
            <a:avLst>
              <a:gd name="adj1" fmla="val 44118"/>
              <a:gd name="adj2" fmla="val 50000"/>
            </a:avLst>
          </a:prstGeom>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35" name="箭头: 下 34"/>
          <p:cNvSpPr/>
          <p:nvPr/>
        </p:nvSpPr>
        <p:spPr>
          <a:xfrm>
            <a:off x="11730561" y="11402079"/>
            <a:ext cx="464024" cy="468000"/>
          </a:xfrm>
          <a:prstGeom prst="downArrow">
            <a:avLst>
              <a:gd name="adj1" fmla="val 44118"/>
              <a:gd name="adj2" fmla="val 50000"/>
            </a:avLst>
          </a:prstGeom>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Differential Expressed Gene Detection"/>
          <p:cNvSpPr txBox="1">
            <a:spLocks noGrp="1"/>
          </p:cNvSpPr>
          <p:nvPr>
            <p:ph type="title"/>
          </p:nvPr>
        </p:nvSpPr>
        <p:spPr>
          <a:prstGeom prst="rect">
            <a:avLst/>
          </a:prstGeom>
        </p:spPr>
        <p:txBody>
          <a:bodyPr/>
          <a:lstStyle/>
          <a:p>
            <a:r>
              <a:rPr lang="en-US" dirty="0">
                <a:sym typeface="+mn-ea"/>
              </a:rPr>
              <a:t>DE</a:t>
            </a:r>
            <a:r>
              <a:rPr lang="en-US" altLang="zh-CN" dirty="0">
                <a:sym typeface="+mn-ea"/>
              </a:rPr>
              <a:t>G d</a:t>
            </a:r>
            <a:r>
              <a:rPr lang="en-US" dirty="0">
                <a:sym typeface="+mn-ea"/>
              </a:rPr>
              <a:t>etection</a:t>
            </a:r>
            <a:r>
              <a:rPr lang="zh-CN" altLang="en-US" dirty="0">
                <a:sym typeface="+mn-ea"/>
              </a:rPr>
              <a:t> </a:t>
            </a:r>
            <a:r>
              <a:rPr lang="en-US" altLang="zh-CN" dirty="0">
                <a:sym typeface="+mn-ea"/>
              </a:rPr>
              <a:t>– 4. </a:t>
            </a:r>
            <a:r>
              <a:rPr lang="zh-CN" altLang="en-US" dirty="0">
                <a:sym typeface="Helvetica" panose="020B0604020202020204"/>
              </a:rPr>
              <a:t>Adjusted t-test</a:t>
            </a:r>
            <a:r>
              <a:rPr lang="zh-CN" altLang="en-US" dirty="0"/>
              <a:t> </a:t>
            </a:r>
            <a:r>
              <a:rPr lang="en-US" altLang="zh-CN" dirty="0"/>
              <a:t>(</a:t>
            </a:r>
            <a:r>
              <a:rPr lang="en-US" altLang="zh-CN" dirty="0">
                <a:sym typeface="+mn-ea"/>
              </a:rPr>
              <a:t>Principle)</a:t>
            </a:r>
            <a:endParaRPr dirty="0"/>
          </a:p>
        </p:txBody>
      </p:sp>
      <p:sp>
        <p:nvSpPr>
          <p:cNvPr id="13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51</a:t>
            </a:fld>
            <a:endParaRPr/>
          </a:p>
        </p:txBody>
      </p:sp>
      <p:sp>
        <p:nvSpPr>
          <p:cNvPr id="4" name="文本框 3"/>
          <p:cNvSpPr txBox="1"/>
          <p:nvPr/>
        </p:nvSpPr>
        <p:spPr>
          <a:xfrm>
            <a:off x="8128000" y="1904683"/>
            <a:ext cx="8128000" cy="8191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z="4400">
                <a:sym typeface="Helvetica" panose="020B0604020202020204"/>
              </a:rPr>
              <a:t>Adjusted t-test</a:t>
            </a:r>
          </a:p>
        </p:txBody>
      </p:sp>
      <p:sp>
        <p:nvSpPr>
          <p:cNvPr id="2" name="文本框 1"/>
          <p:cNvSpPr txBox="1"/>
          <p:nvPr/>
        </p:nvSpPr>
        <p:spPr>
          <a:xfrm>
            <a:off x="2190750" y="3057843"/>
            <a:ext cx="1967103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effectLst/>
                <a:uFillTx/>
                <a:latin typeface="+mn-lt"/>
                <a:ea typeface="+mn-ea"/>
                <a:cs typeface="+mn-cs"/>
                <a:sym typeface="Helvetica" panose="020B0604020202020204"/>
              </a:rPr>
              <a:t>Adjusted t-test is a statistical method used in differential expression analysis of RNA-seq data, which aims to more accurately process high-throughput gene expression data by </a:t>
            </a:r>
            <a:r>
              <a:rPr kumimoji="0" lang="zh-CN" altLang="en-US" sz="3200" b="0" i="0" u="none" strike="noStrike" cap="none" spc="0" normalizeH="0" baseline="0" dirty="0">
                <a:ln>
                  <a:noFill/>
                </a:ln>
                <a:solidFill>
                  <a:srgbClr val="FF0000"/>
                </a:solidFill>
                <a:effectLst/>
                <a:uFillTx/>
                <a:latin typeface="+mn-lt"/>
                <a:ea typeface="+mn-ea"/>
                <a:cs typeface="+mn-cs"/>
                <a:sym typeface="Helvetica" panose="020B0604020202020204"/>
              </a:rPr>
              <a:t>modifying the traditional t-test</a:t>
            </a:r>
            <a:r>
              <a:rPr kumimoji="0" lang="zh-CN" altLang="en-US" sz="3200" b="0" i="0" u="none" strike="noStrike" cap="none" spc="0" normalizeH="0" baseline="0" dirty="0">
                <a:ln>
                  <a:noFill/>
                </a:ln>
                <a:effectLst/>
                <a:uFillTx/>
                <a:latin typeface="+mn-lt"/>
                <a:ea typeface="+mn-ea"/>
                <a:cs typeface="+mn-cs"/>
                <a:sym typeface="Helvetica" panose="020B0604020202020204"/>
              </a:rPr>
              <a:t>.</a:t>
            </a:r>
          </a:p>
        </p:txBody>
      </p:sp>
      <p:sp>
        <p:nvSpPr>
          <p:cNvPr id="3" name="矩形 2"/>
          <p:cNvSpPr/>
          <p:nvPr/>
        </p:nvSpPr>
        <p:spPr>
          <a:xfrm>
            <a:off x="10240370" y="4411083"/>
            <a:ext cx="3903260" cy="605934"/>
          </a:xfrm>
          <a:prstGeom prst="rect">
            <a:avLst/>
          </a:prstGeom>
          <a:solidFill>
            <a:schemeClr val="accent1">
              <a:lumMod val="20000"/>
              <a:lumOff val="80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Input RNA-seq Data</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6" name="矩形 5"/>
          <p:cNvSpPr/>
          <p:nvPr/>
        </p:nvSpPr>
        <p:spPr>
          <a:xfrm>
            <a:off x="10240370" y="5600412"/>
            <a:ext cx="3903260" cy="605934"/>
          </a:xfrm>
          <a:prstGeom prst="rect">
            <a:avLst/>
          </a:prstGeom>
          <a:solidFill>
            <a:schemeClr val="accent1">
              <a:lumMod val="20000"/>
              <a:lumOff val="80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Normalization</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7" name="矩形 6"/>
          <p:cNvSpPr/>
          <p:nvPr/>
        </p:nvSpPr>
        <p:spPr>
          <a:xfrm>
            <a:off x="9018450" y="6878431"/>
            <a:ext cx="6015630" cy="605934"/>
          </a:xfrm>
          <a:prstGeom prst="rect">
            <a:avLst/>
          </a:prstGeom>
          <a:solidFill>
            <a:schemeClr val="accent1">
              <a:lumMod val="20000"/>
              <a:lumOff val="80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Variance Estimation Adjustment</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8" name="矩形 7"/>
          <p:cNvSpPr/>
          <p:nvPr/>
        </p:nvSpPr>
        <p:spPr>
          <a:xfrm>
            <a:off x="9018450" y="8181174"/>
            <a:ext cx="6015630" cy="605934"/>
          </a:xfrm>
          <a:prstGeom prst="rect">
            <a:avLst/>
          </a:prstGeom>
          <a:solidFill>
            <a:schemeClr val="accent1">
              <a:lumMod val="20000"/>
              <a:lumOff val="80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Freedom Degree Adjustment</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9" name="矩形 8"/>
          <p:cNvSpPr/>
          <p:nvPr/>
        </p:nvSpPr>
        <p:spPr>
          <a:xfrm>
            <a:off x="10144078" y="9467332"/>
            <a:ext cx="3999552" cy="605934"/>
          </a:xfrm>
          <a:prstGeom prst="rect">
            <a:avLst/>
          </a:prstGeom>
          <a:solidFill>
            <a:schemeClr val="accent1">
              <a:lumMod val="20000"/>
              <a:lumOff val="80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P-value Calculation</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10" name="矩形 9"/>
          <p:cNvSpPr/>
          <p:nvPr/>
        </p:nvSpPr>
        <p:spPr>
          <a:xfrm>
            <a:off x="9210243" y="10789190"/>
            <a:ext cx="5723027" cy="605934"/>
          </a:xfrm>
          <a:prstGeom prst="rect">
            <a:avLst/>
          </a:prstGeom>
          <a:solidFill>
            <a:schemeClr val="accent1">
              <a:lumMod val="20000"/>
              <a:lumOff val="80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Multiple Testing Correction</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11" name="矩形 10"/>
          <p:cNvSpPr/>
          <p:nvPr/>
        </p:nvSpPr>
        <p:spPr>
          <a:xfrm>
            <a:off x="9210243" y="12130715"/>
            <a:ext cx="5723027" cy="605934"/>
          </a:xfrm>
          <a:prstGeom prst="rect">
            <a:avLst/>
          </a:prstGeom>
          <a:solidFill>
            <a:schemeClr val="accent1">
              <a:lumMod val="20000"/>
              <a:lumOff val="80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tx1"/>
                </a:solidFill>
                <a:effectLst/>
                <a:uFillTx/>
                <a:latin typeface="+mn-lt"/>
                <a:ea typeface="+mn-ea"/>
                <a:cs typeface="+mn-cs"/>
                <a:sym typeface="Helvetica" panose="020B0604020202020204"/>
              </a:rPr>
              <a:t>Final Output</a:t>
            </a:r>
            <a:endParaRPr kumimoji="0" lang="zh-CN" altLang="en-US" sz="3000" b="1" i="0" u="none" strike="noStrike" cap="none" spc="0" normalizeH="0" baseline="0" dirty="0">
              <a:ln>
                <a:noFill/>
              </a:ln>
              <a:solidFill>
                <a:schemeClr val="tx1"/>
              </a:solidFill>
              <a:effectLst/>
              <a:uFillTx/>
              <a:latin typeface="+mn-lt"/>
              <a:ea typeface="+mn-ea"/>
              <a:cs typeface="+mn-cs"/>
              <a:sym typeface="Helvetica" panose="020B0604020202020204"/>
            </a:endParaRPr>
          </a:p>
        </p:txBody>
      </p:sp>
      <p:sp>
        <p:nvSpPr>
          <p:cNvPr id="12" name="箭头: 下 11"/>
          <p:cNvSpPr/>
          <p:nvPr/>
        </p:nvSpPr>
        <p:spPr>
          <a:xfrm>
            <a:off x="11900848" y="4990044"/>
            <a:ext cx="559557" cy="605934"/>
          </a:xfrm>
          <a:prstGeom prst="downArrow">
            <a:avLst/>
          </a:prstGeom>
          <a:solidFill>
            <a:schemeClr val="bg1"/>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dirty="0">
              <a:ln>
                <a:noFill/>
              </a:ln>
              <a:solidFill>
                <a:schemeClr val="bg1"/>
              </a:solidFill>
              <a:effectLst/>
              <a:uFillTx/>
              <a:latin typeface="+mn-lt"/>
              <a:ea typeface="+mn-ea"/>
              <a:cs typeface="+mn-cs"/>
              <a:sym typeface="Helvetica" panose="020B0604020202020204"/>
            </a:endParaRPr>
          </a:p>
        </p:txBody>
      </p:sp>
      <p:sp>
        <p:nvSpPr>
          <p:cNvPr id="13" name="箭头: 下 12"/>
          <p:cNvSpPr/>
          <p:nvPr/>
        </p:nvSpPr>
        <p:spPr>
          <a:xfrm>
            <a:off x="11900847" y="6272710"/>
            <a:ext cx="559557" cy="605934"/>
          </a:xfrm>
          <a:prstGeom prst="downArrow">
            <a:avLst/>
          </a:prstGeom>
          <a:solidFill>
            <a:schemeClr val="bg1"/>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dirty="0">
              <a:ln>
                <a:noFill/>
              </a:ln>
              <a:solidFill>
                <a:schemeClr val="bg1"/>
              </a:solidFill>
              <a:effectLst/>
              <a:uFillTx/>
              <a:latin typeface="+mn-lt"/>
              <a:ea typeface="+mn-ea"/>
              <a:cs typeface="+mn-cs"/>
              <a:sym typeface="Helvetica" panose="020B0604020202020204"/>
            </a:endParaRPr>
          </a:p>
        </p:txBody>
      </p:sp>
      <p:sp>
        <p:nvSpPr>
          <p:cNvPr id="14" name="箭头: 下 13"/>
          <p:cNvSpPr/>
          <p:nvPr/>
        </p:nvSpPr>
        <p:spPr>
          <a:xfrm>
            <a:off x="11900845" y="7522568"/>
            <a:ext cx="559557" cy="605934"/>
          </a:xfrm>
          <a:prstGeom prst="downArrow">
            <a:avLst/>
          </a:prstGeom>
          <a:solidFill>
            <a:schemeClr val="bg1"/>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dirty="0">
              <a:ln>
                <a:noFill/>
              </a:ln>
              <a:solidFill>
                <a:schemeClr val="bg1"/>
              </a:solidFill>
              <a:effectLst/>
              <a:uFillTx/>
              <a:latin typeface="+mn-lt"/>
              <a:ea typeface="+mn-ea"/>
              <a:cs typeface="+mn-cs"/>
              <a:sym typeface="Helvetica" panose="020B0604020202020204"/>
            </a:endParaRPr>
          </a:p>
        </p:txBody>
      </p:sp>
      <p:sp>
        <p:nvSpPr>
          <p:cNvPr id="15" name="箭头: 下 14"/>
          <p:cNvSpPr/>
          <p:nvPr/>
        </p:nvSpPr>
        <p:spPr>
          <a:xfrm>
            <a:off x="11912221" y="8842475"/>
            <a:ext cx="559557" cy="605934"/>
          </a:xfrm>
          <a:prstGeom prst="downArrow">
            <a:avLst/>
          </a:prstGeom>
          <a:solidFill>
            <a:schemeClr val="bg1"/>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dirty="0">
              <a:ln>
                <a:noFill/>
              </a:ln>
              <a:solidFill>
                <a:schemeClr val="bg1"/>
              </a:solidFill>
              <a:effectLst/>
              <a:uFillTx/>
              <a:latin typeface="+mn-lt"/>
              <a:ea typeface="+mn-ea"/>
              <a:cs typeface="+mn-cs"/>
              <a:sym typeface="Helvetica" panose="020B0604020202020204"/>
            </a:endParaRPr>
          </a:p>
        </p:txBody>
      </p:sp>
      <p:sp>
        <p:nvSpPr>
          <p:cNvPr id="16" name="箭头: 下 15"/>
          <p:cNvSpPr/>
          <p:nvPr/>
        </p:nvSpPr>
        <p:spPr>
          <a:xfrm>
            <a:off x="11912221" y="10128633"/>
            <a:ext cx="559557" cy="605934"/>
          </a:xfrm>
          <a:prstGeom prst="downArrow">
            <a:avLst/>
          </a:prstGeom>
          <a:solidFill>
            <a:schemeClr val="bg1"/>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dirty="0">
              <a:ln>
                <a:noFill/>
              </a:ln>
              <a:solidFill>
                <a:schemeClr val="bg1"/>
              </a:solidFill>
              <a:effectLst/>
              <a:uFillTx/>
              <a:latin typeface="+mn-lt"/>
              <a:ea typeface="+mn-ea"/>
              <a:cs typeface="+mn-cs"/>
              <a:sym typeface="Helvetica" panose="020B0604020202020204"/>
            </a:endParaRPr>
          </a:p>
        </p:txBody>
      </p:sp>
      <p:sp>
        <p:nvSpPr>
          <p:cNvPr id="17" name="箭头: 下 16"/>
          <p:cNvSpPr/>
          <p:nvPr/>
        </p:nvSpPr>
        <p:spPr>
          <a:xfrm>
            <a:off x="11912221" y="11449747"/>
            <a:ext cx="559557" cy="605934"/>
          </a:xfrm>
          <a:prstGeom prst="downArrow">
            <a:avLst/>
          </a:prstGeom>
          <a:solidFill>
            <a:schemeClr val="bg1"/>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dirty="0">
              <a:ln>
                <a:noFill/>
              </a:ln>
              <a:solidFill>
                <a:schemeClr val="bg1"/>
              </a:solidFill>
              <a:effectLst/>
              <a:uFillTx/>
              <a:latin typeface="+mn-lt"/>
              <a:ea typeface="+mn-ea"/>
              <a:cs typeface="+mn-cs"/>
              <a:sym typeface="Helvetica" panose="020B0604020202020204"/>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Differential Expressed Gene Detection"/>
          <p:cNvSpPr txBox="1">
            <a:spLocks noGrp="1"/>
          </p:cNvSpPr>
          <p:nvPr>
            <p:ph type="title"/>
          </p:nvPr>
        </p:nvSpPr>
        <p:spPr>
          <a:prstGeom prst="rect">
            <a:avLst/>
          </a:prstGeom>
        </p:spPr>
        <p:txBody>
          <a:bodyPr/>
          <a:lstStyle/>
          <a:p>
            <a:r>
              <a:rPr lang="en-US" dirty="0">
                <a:sym typeface="+mn-ea"/>
              </a:rPr>
              <a:t>DE</a:t>
            </a:r>
            <a:r>
              <a:rPr lang="en-US" altLang="zh-CN" dirty="0">
                <a:sym typeface="+mn-ea"/>
              </a:rPr>
              <a:t>G d</a:t>
            </a:r>
            <a:r>
              <a:rPr lang="en-US" dirty="0">
                <a:sym typeface="+mn-ea"/>
              </a:rPr>
              <a:t>etection</a:t>
            </a:r>
            <a:r>
              <a:rPr lang="en-US" altLang="zh-CN" dirty="0">
                <a:sym typeface="+mn-ea"/>
              </a:rPr>
              <a:t> – 5. </a:t>
            </a:r>
            <a:r>
              <a:rPr lang="zh-CN" altLang="en-US" dirty="0">
                <a:sym typeface="Helvetica" panose="020B0604020202020204"/>
              </a:rPr>
              <a:t>How to use</a:t>
            </a:r>
            <a:r>
              <a:rPr lang="en-US" altLang="zh-CN" dirty="0">
                <a:sym typeface="Helvetica" panose="020B0604020202020204"/>
              </a:rPr>
              <a:t> it</a:t>
            </a:r>
          </a:p>
        </p:txBody>
      </p:sp>
      <p:sp>
        <p:nvSpPr>
          <p:cNvPr id="13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52</a:t>
            </a:fld>
            <a:endParaRPr/>
          </a:p>
        </p:txBody>
      </p:sp>
      <p:sp>
        <p:nvSpPr>
          <p:cNvPr id="10" name="TextBox 9"/>
          <p:cNvSpPr txBox="1"/>
          <p:nvPr/>
        </p:nvSpPr>
        <p:spPr>
          <a:xfrm>
            <a:off x="16311880" y="12534265"/>
            <a:ext cx="76771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Tianci KONG &amp; Tiancheng Yu</a:t>
            </a:r>
          </a:p>
        </p:txBody>
      </p:sp>
      <p:sp>
        <p:nvSpPr>
          <p:cNvPr id="3" name="Text Box 2"/>
          <p:cNvSpPr txBox="1"/>
          <p:nvPr/>
        </p:nvSpPr>
        <p:spPr>
          <a:xfrm>
            <a:off x="567690" y="2030095"/>
            <a:ext cx="23247985" cy="6161405"/>
          </a:xfrm>
          <a:prstGeom prst="rect">
            <a:avLst/>
          </a:prstGeom>
          <a:noFill/>
        </p:spPr>
        <p:txBody>
          <a:bodyPr wrap="square" rtlCol="0" anchor="t">
            <a:noAutofit/>
          </a:bodyPr>
          <a:lstStyle/>
          <a:p>
            <a:pPr algn="l"/>
            <a:endParaRPr lang="en-US" dirty="0"/>
          </a:p>
        </p:txBody>
      </p:sp>
      <p:sp>
        <p:nvSpPr>
          <p:cNvPr id="2" name="Text Box 2"/>
          <p:cNvSpPr txBox="1"/>
          <p:nvPr/>
        </p:nvSpPr>
        <p:spPr>
          <a:xfrm>
            <a:off x="567690" y="1718310"/>
            <a:ext cx="23247985" cy="4531995"/>
          </a:xfrm>
          <a:prstGeom prst="rect">
            <a:avLst/>
          </a:prstGeom>
          <a:noFill/>
        </p:spPr>
        <p:txBody>
          <a:bodyPr wrap="square" rtlCol="0" anchor="t">
            <a:noAutofit/>
          </a:bodyPr>
          <a:lstStyle/>
          <a:p>
            <a:pPr algn="l"/>
            <a:r>
              <a:rPr lang="en-US" altLang="zh-CN" dirty="0">
                <a:latin typeface="微软雅黑" panose="020B0503020204020204" charset="-122"/>
                <a:ea typeface="微软雅黑" panose="020B0503020204020204" charset="-122"/>
                <a:cs typeface="微软雅黑" panose="020B0503020204020204" charset="-122"/>
              </a:rPr>
              <a:t>DEGD</a:t>
            </a:r>
            <a:r>
              <a:rPr lang="zh-CN" altLang="en-US" dirty="0">
                <a:latin typeface="微软雅黑" panose="020B0503020204020204" charset="-122"/>
                <a:ea typeface="微软雅黑" panose="020B0503020204020204" charset="-122"/>
                <a:cs typeface="微软雅黑" panose="020B0503020204020204" charset="-122"/>
              </a:rPr>
              <a:t> package：</a:t>
            </a:r>
            <a:r>
              <a:rPr lang="en-US" altLang="zh-CN" dirty="0">
                <a:latin typeface="微软雅黑" panose="020B0503020204020204" charset="-122"/>
                <a:ea typeface="微软雅黑" panose="020B0503020204020204" charset="-122"/>
                <a:cs typeface="微软雅黑" panose="020B0503020204020204" charset="-122"/>
              </a:rPr>
              <a:t>DEGD.py</a:t>
            </a:r>
            <a:endParaRPr lang="en-US" dirty="0">
              <a:latin typeface="微软雅黑" panose="020B0503020204020204" charset="-122"/>
              <a:ea typeface="微软雅黑" panose="020B0503020204020204" charset="-122"/>
              <a:cs typeface="微软雅黑" panose="020B0503020204020204" charset="-122"/>
            </a:endParaRPr>
          </a:p>
          <a:p>
            <a:pPr algn="l"/>
            <a:endParaRPr lang="en-US" dirty="0">
              <a:latin typeface="微软雅黑" panose="020B0503020204020204" charset="-122"/>
              <a:ea typeface="微软雅黑" panose="020B0503020204020204" charset="-122"/>
              <a:cs typeface="微软雅黑" panose="020B0503020204020204" charset="-122"/>
            </a:endParaRPr>
          </a:p>
          <a:p>
            <a:pPr algn="l"/>
            <a:endParaRPr lang="zh-CN" altLang="en-US" dirty="0">
              <a:latin typeface="微软雅黑" panose="020B0503020204020204" charset="-122"/>
              <a:ea typeface="微软雅黑" panose="020B0503020204020204" charset="-122"/>
              <a:cs typeface="微软雅黑" panose="020B0503020204020204" charset="-122"/>
            </a:endParaRPr>
          </a:p>
          <a:p>
            <a:pPr algn="l"/>
            <a:endParaRPr lang="zh-CN" altLang="en-US" dirty="0">
              <a:latin typeface="微软雅黑" panose="020B0503020204020204" charset="-122"/>
              <a:ea typeface="微软雅黑" panose="020B0503020204020204" charset="-122"/>
              <a:cs typeface="微软雅黑" panose="020B0503020204020204" charset="-122"/>
            </a:endParaRPr>
          </a:p>
          <a:p>
            <a:pPr algn="l"/>
            <a:endParaRPr lang="en-US" altLang="zh-CN" dirty="0">
              <a:latin typeface="微软雅黑" panose="020B0503020204020204" charset="-122"/>
              <a:ea typeface="微软雅黑" panose="020B0503020204020204" charset="-122"/>
              <a:cs typeface="微软雅黑" panose="020B0503020204020204" charset="-122"/>
            </a:endParaRPr>
          </a:p>
          <a:p>
            <a:pPr algn="l"/>
            <a:endParaRPr lang="en-US" dirty="0">
              <a:latin typeface="Arial" panose="020B0604020202020204" pitchFamily="34" charset="0"/>
              <a:ea typeface="微软雅黑" panose="020B0503020204020204" charset="-122"/>
              <a:cs typeface="Arial" panose="020B0604020202020204" pitchFamily="34" charset="0"/>
            </a:endParaRPr>
          </a:p>
          <a:p>
            <a:pPr algn="l"/>
            <a:endParaRPr lang="en-US" dirty="0"/>
          </a:p>
        </p:txBody>
      </p:sp>
      <p:sp>
        <p:nvSpPr>
          <p:cNvPr id="4" name="RunRNAseq /datapath \…"/>
          <p:cNvSpPr txBox="1"/>
          <p:nvPr/>
        </p:nvSpPr>
        <p:spPr>
          <a:xfrm>
            <a:off x="754380" y="2406650"/>
            <a:ext cx="23234650" cy="194818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sz="2400" dirty="0"/>
              <a:t>#</a:t>
            </a:r>
            <a:r>
              <a:rPr lang="zh-CN" altLang="en-US" sz="2400" dirty="0"/>
              <a:t> </a:t>
            </a:r>
            <a:r>
              <a:rPr lang="en-US" altLang="zh-CN" sz="2400" dirty="0"/>
              <a:t>python</a:t>
            </a:r>
          </a:p>
          <a:p>
            <a:pPr algn="l" defTabSz="584200">
              <a:defRPr sz="1800" b="0">
                <a:solidFill>
                  <a:srgbClr val="FFFFFF"/>
                </a:solidFill>
                <a:latin typeface="Monaco"/>
                <a:ea typeface="Monaco"/>
                <a:cs typeface="Monaco"/>
                <a:sym typeface="Monaco"/>
              </a:defRPr>
            </a:pPr>
            <a:endParaRPr lang="en-US" sz="2400" dirty="0"/>
          </a:p>
          <a:p>
            <a:pPr algn="l"/>
            <a:r>
              <a:rPr lang="zh-CN" altLang="en-US" sz="2400" b="0" dirty="0">
                <a:solidFill>
                  <a:srgbClr val="FFFFFF"/>
                </a:solidFill>
                <a:latin typeface="Monaco"/>
                <a:ea typeface="Monaco"/>
                <a:cs typeface="Monaco"/>
                <a:sym typeface="+mn-ea"/>
              </a:rPr>
              <a:t>python DEGD.py deseq2 -s mouse -i /mnt/yutiancheng/CDesk/CDesk/1.RNAseq/exampleDatas/deseq2/count.csv -o /mnt/yutiancheng/CDesk/CDesk/1.RNAseq/exampleDatas/deseq2/output/ -m /mnt/yutiancheng/CDesk/CDesk/1.RNAseq/exampleDatas/deseq2/meta.xlsx -p -H count -v qvalue -g 'EEF1A1,MT-ND4' -t 15 </a:t>
            </a:r>
            <a:r>
              <a:rPr lang="en-US" altLang="zh-CN" sz="2400" b="0" dirty="0">
                <a:solidFill>
                  <a:srgbClr val="FFFFFF"/>
                </a:solidFill>
                <a:latin typeface="Monaco"/>
                <a:ea typeface="Monaco"/>
                <a:cs typeface="Monaco"/>
                <a:sym typeface="+mn-ea"/>
              </a:rPr>
              <a:t>–</a:t>
            </a:r>
            <a:r>
              <a:rPr lang="zh-CN" altLang="en-US" sz="2400" b="0" dirty="0">
                <a:solidFill>
                  <a:srgbClr val="FFFFFF"/>
                </a:solidFill>
                <a:latin typeface="Monaco"/>
                <a:ea typeface="Monaco"/>
                <a:cs typeface="Monaco"/>
                <a:sym typeface="+mn-ea"/>
              </a:rPr>
              <a:t>fc_threshold 1.5</a:t>
            </a:r>
          </a:p>
        </p:txBody>
      </p:sp>
      <p:graphicFrame>
        <p:nvGraphicFramePr>
          <p:cNvPr id="17" name="Table 1"/>
          <p:cNvGraphicFramePr/>
          <p:nvPr>
            <p:custDataLst>
              <p:tags r:id="rId1"/>
            </p:custDataLst>
          </p:nvPr>
        </p:nvGraphicFramePr>
        <p:xfrm>
          <a:off x="2726690" y="4755515"/>
          <a:ext cx="16880205" cy="7524000"/>
        </p:xfrm>
        <a:graphic>
          <a:graphicData uri="http://schemas.openxmlformats.org/drawingml/2006/table">
            <a:tbl>
              <a:tblPr>
                <a:tableStyleId>{33BA23B1-9221-436E-865A-0063620EA4FD}</a:tableStyleId>
              </a:tblPr>
              <a:tblGrid>
                <a:gridCol w="5249545">
                  <a:extLst>
                    <a:ext uri="{9D8B030D-6E8A-4147-A177-3AD203B41FA5}">
                      <a16:colId xmlns:a16="http://schemas.microsoft.com/office/drawing/2014/main" val="20000"/>
                    </a:ext>
                  </a:extLst>
                </a:gridCol>
                <a:gridCol w="11630660">
                  <a:extLst>
                    <a:ext uri="{9D8B030D-6E8A-4147-A177-3AD203B41FA5}">
                      <a16:colId xmlns:a16="http://schemas.microsoft.com/office/drawing/2014/main" val="20001"/>
                    </a:ext>
                  </a:extLst>
                </a:gridCol>
              </a:tblGrid>
              <a:tr h="684000">
                <a:tc>
                  <a:txBody>
                    <a:bodyPr/>
                    <a:lstStyle/>
                    <a:p>
                      <a:pPr algn="l" defTabSz="584200">
                        <a:lnSpc>
                          <a:spcPct val="110000"/>
                        </a:lnSpc>
                        <a:buNone/>
                        <a:defRPr sz="1800"/>
                      </a:pPr>
                      <a:endParaRPr lang="zh-CN" altLang="en-US" sz="1800" dirty="0" err="1">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lang="en-US" altLang="zh-CN" sz="1800" b="0" dirty="0">
                          <a:sym typeface="+mn-ea"/>
                        </a:rPr>
                        <a:t>deseq2 or gfold or adjust_t</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68400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a:solidFill>
                            <a:srgbClr val="FFFFFF"/>
                          </a:solidFill>
                          <a:latin typeface="Monaco"/>
                          <a:ea typeface="Monaco"/>
                          <a:cs typeface="Monaco"/>
                          <a:sym typeface="+mn-ea"/>
                        </a:rPr>
                        <a:t>input</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Input count matrix for DESeq2</a:t>
                      </a:r>
                      <a:r>
                        <a:rPr lang="en-US" sz="1800" b="0" dirty="0">
                          <a:sym typeface="+mn-ea"/>
                        </a:rPr>
                        <a:t>/adjusted t-test,</a:t>
                      </a:r>
                    </a:p>
                    <a:p>
                      <a:pPr algn="ctr" defTabSz="914400">
                        <a:lnSpc>
                          <a:spcPct val="80000"/>
                        </a:lnSpc>
                        <a:buNone/>
                        <a:defRPr sz="1800"/>
                      </a:pPr>
                      <a:r>
                        <a:rPr lang="en-US" sz="1800" b="0" dirty="0">
                          <a:sym typeface="+mn-ea"/>
                        </a:rPr>
                        <a:t>or </a:t>
                      </a:r>
                      <a:r>
                        <a:rPr lang="zh-CN" altLang="en-US" sz="1800" b="0" dirty="0">
                          <a:latin typeface="Arial" panose="020B0604020202020204" pitchFamily="34" charset="0"/>
                          <a:ea typeface="微软雅黑" panose="020B0503020204020204" charset="-122"/>
                          <a:cs typeface="微软雅黑" panose="020B0503020204020204" charset="-122"/>
                          <a:sym typeface="+mn-ea"/>
                        </a:rPr>
                        <a:t>Input bam file directory for GFOLD</a:t>
                      </a:r>
                      <a:endParaRPr lang="en-US" sz="1800" b="0" dirty="0">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68400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output_dir</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Directory for saving output</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68400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a:solidFill>
                            <a:srgbClr val="FFFFFF"/>
                          </a:solidFill>
                          <a:latin typeface="Monaco"/>
                          <a:ea typeface="Monaco"/>
                          <a:cs typeface="Monaco"/>
                          <a:sym typeface="+mn-ea"/>
                        </a:rPr>
                        <a:t>species</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Species for choosing .gtf for mapping gene id to gene name</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r h="68400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meta_file</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Group informations for analysis</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4"/>
                  </a:ext>
                </a:extLst>
              </a:tr>
              <a:tr h="68400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a:solidFill>
                            <a:srgbClr val="FFFFFF"/>
                          </a:solidFill>
                          <a:latin typeface="Monaco"/>
                          <a:ea typeface="Monaco"/>
                          <a:cs typeface="Monaco"/>
                          <a:sym typeface="+mn-ea"/>
                        </a:rPr>
                        <a:t>plot</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Whether to draw plot or not</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5"/>
                  </a:ext>
                </a:extLst>
              </a:tr>
              <a:tr h="68400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heatmap_types</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Data types for drawing heatmap plots</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6"/>
                  </a:ext>
                </a:extLst>
              </a:tr>
              <a:tr h="68400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vocano_types</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Data types for drawing vocano plots</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7"/>
                  </a:ext>
                </a:extLst>
              </a:tr>
              <a:tr h="68400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gene_of_interest</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Interest gene for plot heatmap</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8"/>
                  </a:ext>
                </a:extLst>
              </a:tr>
              <a:tr h="68400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top_genes</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Number of top differential expression genes for plot heatmap</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9"/>
                  </a:ext>
                </a:extLst>
              </a:tr>
              <a:tr h="68400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fc_threshold</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fc_threshold for vocano plot</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746250" y="1025967"/>
            <a:ext cx="20320000" cy="10160001"/>
          </a:xfrm>
        </p:spPr>
        <p:txBody>
          <a:bodyPr/>
          <a:lstStyle/>
          <a:p>
            <a:pPr algn="l"/>
            <a:r>
              <a:rPr lang="en-US" altLang="zh-CN" dirty="0">
                <a:latin typeface="微软雅黑" panose="020B0503020204020204" charset="-122"/>
                <a:ea typeface="微软雅黑" panose="020B0503020204020204" charset="-122"/>
                <a:cs typeface="微软雅黑" panose="020B0503020204020204" charset="-122"/>
              </a:rPr>
              <a:t>DEGD</a:t>
            </a:r>
            <a:r>
              <a:rPr lang="zh-CN" altLang="en-US" dirty="0">
                <a:latin typeface="微软雅黑" panose="020B0503020204020204" charset="-122"/>
                <a:ea typeface="微软雅黑" panose="020B0503020204020204" charset="-122"/>
                <a:cs typeface="微软雅黑" panose="020B0503020204020204" charset="-122"/>
              </a:rPr>
              <a:t> package：</a:t>
            </a:r>
            <a:r>
              <a:rPr lang="en-US" altLang="zh-CN" dirty="0" err="1">
                <a:latin typeface="微软雅黑" panose="020B0503020204020204" charset="-122"/>
                <a:ea typeface="微软雅黑" panose="020B0503020204020204" charset="-122"/>
                <a:cs typeface="微软雅黑" panose="020B0503020204020204" charset="-122"/>
              </a:rPr>
              <a:t>DEGD.py</a:t>
            </a:r>
            <a:endParaRPr lang="en-US" dirty="0">
              <a:latin typeface="微软雅黑" panose="020B0503020204020204" charset="-122"/>
              <a:ea typeface="微软雅黑" panose="020B0503020204020204" charset="-122"/>
              <a:cs typeface="微软雅黑" panose="020B0503020204020204" charset="-122"/>
            </a:endParaRPr>
          </a:p>
          <a:p>
            <a:pPr algn="l"/>
            <a:endParaRPr lang="en-US" dirty="0">
              <a:latin typeface="微软雅黑" panose="020B0503020204020204" charset="-122"/>
              <a:ea typeface="微软雅黑" panose="020B0503020204020204" charset="-122"/>
              <a:cs typeface="微软雅黑" panose="020B0503020204020204" charset="-122"/>
            </a:endParaRPr>
          </a:p>
          <a:p>
            <a:pPr algn="l"/>
            <a:endParaRPr lang="zh-CN" altLang="en-US" dirty="0">
              <a:latin typeface="微软雅黑" panose="020B0503020204020204" charset="-122"/>
              <a:ea typeface="微软雅黑" panose="020B0503020204020204" charset="-122"/>
              <a:cs typeface="微软雅黑" panose="020B0503020204020204" charset="-122"/>
            </a:endParaRPr>
          </a:p>
          <a:p>
            <a:pPr algn="l"/>
            <a:endParaRPr lang="zh-CN" altLang="en-US" dirty="0">
              <a:latin typeface="微软雅黑" panose="020B0503020204020204" charset="-122"/>
              <a:ea typeface="微软雅黑" panose="020B0503020204020204" charset="-122"/>
              <a:cs typeface="微软雅黑" panose="020B0503020204020204" charset="-122"/>
            </a:endParaRPr>
          </a:p>
          <a:p>
            <a:pPr algn="l"/>
            <a:endParaRPr lang="en-US" altLang="zh-CN" dirty="0">
              <a:latin typeface="微软雅黑" panose="020B0503020204020204" charset="-122"/>
              <a:ea typeface="微软雅黑" panose="020B0503020204020204" charset="-122"/>
              <a:cs typeface="微软雅黑" panose="020B0503020204020204" charset="-122"/>
            </a:endParaRPr>
          </a:p>
          <a:p>
            <a:pPr algn="l"/>
            <a:endParaRPr lang="en-US" dirty="0">
              <a:latin typeface="Arial" panose="020B0604020202020204" pitchFamily="34" charset="0"/>
              <a:ea typeface="微软雅黑" panose="020B0503020204020204" charset="-122"/>
              <a:cs typeface="Arial" panose="020B0604020202020204" pitchFamily="34" charset="0"/>
            </a:endParaRPr>
          </a:p>
          <a:p>
            <a:pPr algn="l"/>
            <a:endParaRPr lang="en-US" dirty="0"/>
          </a:p>
          <a:p>
            <a:pPr marL="0" indent="0">
              <a:buNone/>
            </a:pPr>
            <a:endParaRPr lang="en-US" dirty="0"/>
          </a:p>
        </p:txBody>
      </p:sp>
      <p:sp>
        <p:nvSpPr>
          <p:cNvPr id="131" name="Differential Expressed Gene Detection"/>
          <p:cNvSpPr txBox="1">
            <a:spLocks noGrp="1"/>
          </p:cNvSpPr>
          <p:nvPr>
            <p:ph type="title"/>
          </p:nvPr>
        </p:nvSpPr>
        <p:spPr>
          <a:prstGeom prst="rect">
            <a:avLst/>
          </a:prstGeom>
        </p:spPr>
        <p:txBody>
          <a:bodyPr/>
          <a:lstStyle/>
          <a:p>
            <a:r>
              <a:rPr lang="en-US" dirty="0">
                <a:sym typeface="+mn-ea"/>
              </a:rPr>
              <a:t>DE</a:t>
            </a:r>
            <a:r>
              <a:rPr lang="en-US" altLang="zh-CN" dirty="0">
                <a:sym typeface="+mn-ea"/>
              </a:rPr>
              <a:t>G d</a:t>
            </a:r>
            <a:r>
              <a:rPr lang="en-US" dirty="0">
                <a:sym typeface="+mn-ea"/>
              </a:rPr>
              <a:t>etection</a:t>
            </a:r>
            <a:r>
              <a:rPr lang="en-US" altLang="zh-CN" dirty="0">
                <a:sym typeface="+mn-ea"/>
              </a:rPr>
              <a:t> – 2. </a:t>
            </a:r>
            <a:r>
              <a:rPr lang="zh-CN" altLang="en-US" dirty="0">
                <a:sym typeface="Helvetica" panose="020B0604020202020204"/>
              </a:rPr>
              <a:t>DESeq2 </a:t>
            </a:r>
            <a:r>
              <a:rPr lang="en-US" altLang="zh-CN" dirty="0">
                <a:sym typeface="Helvetica" panose="020B0604020202020204"/>
              </a:rPr>
              <a:t>(</a:t>
            </a:r>
            <a:r>
              <a:rPr lang="zh-CN" altLang="en-US" dirty="0">
                <a:sym typeface="Helvetica" panose="020B0604020202020204"/>
              </a:rPr>
              <a:t>How to use</a:t>
            </a:r>
            <a:r>
              <a:rPr lang="en-US" altLang="zh-CN" dirty="0">
                <a:sym typeface="Helvetica" panose="020B0604020202020204"/>
              </a:rPr>
              <a:t> it)</a:t>
            </a:r>
          </a:p>
        </p:txBody>
      </p:sp>
      <p:sp>
        <p:nvSpPr>
          <p:cNvPr id="132" name="Slide Number"/>
          <p:cNvSpPr txBox="1">
            <a:spLocks noGrp="1"/>
          </p:cNvSpPr>
          <p:nvPr>
            <p:ph type="sldNum" sz="quarter" idx="2"/>
          </p:nvPr>
        </p:nvSpPr>
        <p:spPr>
          <a:prstGeom prst="rect">
            <a:avLst/>
          </a:prstGeom>
        </p:spPr>
        <p:txBody>
          <a:bodyPr/>
          <a:lstStyle/>
          <a:p>
            <a:fld id="{86CB4B4D-7CA3-9044-876B-883B54F8677D}" type="slidenum">
              <a:rPr/>
              <a:t>53</a:t>
            </a:fld>
            <a:endParaRPr/>
          </a:p>
        </p:txBody>
      </p:sp>
      <p:sp>
        <p:nvSpPr>
          <p:cNvPr id="10" name="TextBox 9"/>
          <p:cNvSpPr txBox="1"/>
          <p:nvPr/>
        </p:nvSpPr>
        <p:spPr>
          <a:xfrm>
            <a:off x="16311880" y="12534265"/>
            <a:ext cx="76771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Tianci KONG &amp; Tiancheng Yu</a:t>
            </a:r>
          </a:p>
        </p:txBody>
      </p:sp>
      <p:sp>
        <p:nvSpPr>
          <p:cNvPr id="4" name="RunRNAseq /datapath \…"/>
          <p:cNvSpPr txBox="1"/>
          <p:nvPr/>
        </p:nvSpPr>
        <p:spPr>
          <a:xfrm>
            <a:off x="1893832" y="2889567"/>
            <a:ext cx="19440000" cy="1487587"/>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altLang="zh-CN" sz="1800" b="0" dirty="0">
                <a:solidFill>
                  <a:srgbClr val="FFFFFF"/>
                </a:solidFill>
                <a:latin typeface="Monaco"/>
              </a:rPr>
              <a:t>#</a:t>
            </a:r>
            <a:r>
              <a:rPr lang="zh-CN" altLang="en-US" sz="1800" b="0" dirty="0">
                <a:solidFill>
                  <a:srgbClr val="FFFFFF"/>
                </a:solidFill>
                <a:latin typeface="Monaco"/>
              </a:rPr>
              <a:t> </a:t>
            </a:r>
            <a:r>
              <a:rPr lang="en-US" altLang="zh-CN" sz="1800" b="0" dirty="0">
                <a:solidFill>
                  <a:srgbClr val="FFFFFF"/>
                </a:solidFill>
                <a:latin typeface="Monaco"/>
              </a:rPr>
              <a:t>python</a:t>
            </a:r>
          </a:p>
          <a:p>
            <a:pPr algn="l" defTabSz="584200">
              <a:defRPr sz="1800" b="0">
                <a:solidFill>
                  <a:srgbClr val="FFFFFF"/>
                </a:solidFill>
                <a:latin typeface="Monaco"/>
                <a:ea typeface="Monaco"/>
                <a:cs typeface="Monaco"/>
                <a:sym typeface="Monaco"/>
              </a:defRPr>
            </a:pPr>
            <a:endParaRPr lang="en-US" sz="1800" b="0" dirty="0">
              <a:solidFill>
                <a:srgbClr val="FFFFFF"/>
              </a:solidFill>
              <a:latin typeface="Monaco"/>
            </a:endParaRPr>
          </a:p>
          <a:p>
            <a:pPr algn="l"/>
            <a:r>
              <a:rPr lang="zh-CN" altLang="en-US" sz="1800" b="0" dirty="0">
                <a:solidFill>
                  <a:srgbClr val="FFFFFF"/>
                </a:solidFill>
                <a:latin typeface="Monaco"/>
                <a:sym typeface="+mn-ea"/>
              </a:rPr>
              <a:t>python DEGD.py deseq2 -s mouse -i /mnt/yutiancheng/CDesk/CDesk/1.RNAseq/exampleDatas/deseq2/count.csv -o /mnt/yutiancheng/CDesk/CDesk/1.RNAseq/exampleDatas/deseq2/output/ -m /mnt/yutiancheng/CDesk/CDesk/1.RNAseq/exampleDatas/deseq2/meta.xlsx -p -H count -v qvalue -g 'EEF1A1,MT-ND4' -t 15 </a:t>
            </a:r>
            <a:r>
              <a:rPr lang="en-US" altLang="zh-CN" sz="1800" b="0" dirty="0">
                <a:solidFill>
                  <a:srgbClr val="FFFFFF"/>
                </a:solidFill>
                <a:latin typeface="Monaco"/>
                <a:sym typeface="+mn-ea"/>
              </a:rPr>
              <a:t>–</a:t>
            </a:r>
            <a:r>
              <a:rPr lang="zh-CN" altLang="en-US" sz="1800" b="0" dirty="0">
                <a:solidFill>
                  <a:srgbClr val="FFFFFF"/>
                </a:solidFill>
                <a:latin typeface="Monaco"/>
                <a:sym typeface="+mn-ea"/>
              </a:rPr>
              <a:t>fc_threshold 1.5</a:t>
            </a:r>
          </a:p>
        </p:txBody>
      </p:sp>
      <p:graphicFrame>
        <p:nvGraphicFramePr>
          <p:cNvPr id="17" name="Table 1"/>
          <p:cNvGraphicFramePr/>
          <p:nvPr>
            <p:custDataLst>
              <p:tags r:id="rId1"/>
            </p:custDataLst>
          </p:nvPr>
        </p:nvGraphicFramePr>
        <p:xfrm>
          <a:off x="3310255" y="4633595"/>
          <a:ext cx="16880205" cy="7771130"/>
        </p:xfrm>
        <a:graphic>
          <a:graphicData uri="http://schemas.openxmlformats.org/drawingml/2006/table">
            <a:tbl>
              <a:tblPr>
                <a:tableStyleId>{33BA23B1-9221-436E-865A-0063620EA4FD}</a:tableStyleId>
              </a:tblPr>
              <a:tblGrid>
                <a:gridCol w="5249545">
                  <a:extLst>
                    <a:ext uri="{9D8B030D-6E8A-4147-A177-3AD203B41FA5}">
                      <a16:colId xmlns:a16="http://schemas.microsoft.com/office/drawing/2014/main" val="20000"/>
                    </a:ext>
                  </a:extLst>
                </a:gridCol>
                <a:gridCol w="11630660">
                  <a:extLst>
                    <a:ext uri="{9D8B030D-6E8A-4147-A177-3AD203B41FA5}">
                      <a16:colId xmlns:a16="http://schemas.microsoft.com/office/drawing/2014/main" val="20001"/>
                    </a:ext>
                  </a:extLst>
                </a:gridCol>
              </a:tblGrid>
              <a:tr h="774065">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a:solidFill>
                            <a:srgbClr val="FFFFFF"/>
                          </a:solidFill>
                          <a:latin typeface="Monaco"/>
                          <a:ea typeface="Monaco"/>
                          <a:cs typeface="Monaco"/>
                          <a:sym typeface="+mn-ea"/>
                        </a:rPr>
                        <a:t>input</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Input count matrix for DESeq2</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774065">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output_dir</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Directory for saving output</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77343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a:solidFill>
                            <a:srgbClr val="FFFFFF"/>
                          </a:solidFill>
                          <a:latin typeface="Monaco"/>
                          <a:ea typeface="Monaco"/>
                          <a:cs typeface="Monaco"/>
                          <a:sym typeface="+mn-ea"/>
                        </a:rPr>
                        <a:t>species</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Species for choosing .gtf for mapping gene id to gene name</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77851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meta_file</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Group informations for analysis</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r h="77851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a:solidFill>
                            <a:srgbClr val="FFFFFF"/>
                          </a:solidFill>
                          <a:latin typeface="Monaco"/>
                          <a:ea typeface="Monaco"/>
                          <a:cs typeface="Monaco"/>
                          <a:sym typeface="+mn-ea"/>
                        </a:rPr>
                        <a:t>plot</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Whether to draw plot or not</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4"/>
                  </a:ext>
                </a:extLst>
              </a:tr>
              <a:tr h="77851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heatmap_types</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Data types for drawing heatmap plots</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5"/>
                  </a:ext>
                </a:extLst>
              </a:tr>
              <a:tr h="77851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vocano_types</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Data types for drawing vocano plots</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6"/>
                  </a:ext>
                </a:extLst>
              </a:tr>
              <a:tr h="77851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gene_of_interest</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Interest gene for plot heatmap</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7"/>
                  </a:ext>
                </a:extLst>
              </a:tr>
              <a:tr h="77851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top_genes</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Number of top differential expression genes for plot heatmap</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8"/>
                  </a:ext>
                </a:extLst>
              </a:tr>
              <a:tr h="778510">
                <a:tc>
                  <a:txBody>
                    <a:bodyPr/>
                    <a:lstStyle/>
                    <a:p>
                      <a:pPr algn="l" defTabSz="584200">
                        <a:lnSpc>
                          <a:spcPct val="110000"/>
                        </a:lnSpc>
                        <a:buNone/>
                        <a:defRPr sz="1800"/>
                      </a:pPr>
                      <a:r>
                        <a:rPr lang="en-US" sz="1800" dirty="0">
                          <a:solidFill>
                            <a:srgbClr val="FFFFFF"/>
                          </a:solidFill>
                          <a:latin typeface="Monaco"/>
                          <a:ea typeface="Monaco"/>
                          <a:cs typeface="Monaco"/>
                          <a:sym typeface="+mn-ea"/>
                        </a:rPr>
                        <a:t>–</a:t>
                      </a:r>
                      <a:r>
                        <a:rPr sz="1800" dirty="0" err="1">
                          <a:solidFill>
                            <a:srgbClr val="FFFFFF"/>
                          </a:solidFill>
                          <a:latin typeface="Monaco"/>
                          <a:ea typeface="Monaco"/>
                          <a:cs typeface="Monaco"/>
                          <a:sym typeface="+mn-ea"/>
                        </a:rPr>
                        <a:t>fc_threshold</a:t>
                      </a:r>
                      <a:endParaRPr sz="1800" dirty="0">
                        <a:solidFill>
                          <a:srgbClr val="FFFFFF"/>
                        </a:solidFill>
                        <a:latin typeface="Monaco"/>
                        <a:ea typeface="Monaco"/>
                        <a:cs typeface="Monaco"/>
                        <a:sym typeface="+mn-ea"/>
                      </a:endParaRP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lnSpc>
                          <a:spcPct val="80000"/>
                        </a:lnSpc>
                        <a:buNone/>
                        <a:defRPr sz="1800"/>
                      </a:pPr>
                      <a:r>
                        <a:rPr sz="1800" b="0" dirty="0">
                          <a:sym typeface="+mn-ea"/>
                        </a:rPr>
                        <a:t>fc_threshold for vocano plot</a:t>
                      </a:r>
                    </a:p>
                  </a:txBody>
                  <a:tcPr anchor="ctr">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9"/>
                  </a:ext>
                </a:extLst>
              </a:tr>
            </a:tbl>
          </a:graphicData>
        </a:graphic>
      </p:graphicFrame>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 name="Differential Expressed Gene Detection"/>
          <p:cNvSpPr txBox="1">
            <a:spLocks noGrp="1"/>
          </p:cNvSpPr>
          <p:nvPr>
            <p:ph type="title"/>
          </p:nvPr>
        </p:nvSpPr>
        <p:spPr>
          <a:prstGeom prst="rect">
            <a:avLst/>
          </a:prstGeom>
        </p:spPr>
        <p:txBody>
          <a:bodyPr/>
          <a:lstStyle/>
          <a:p>
            <a:r>
              <a:rPr lang="en-US" dirty="0">
                <a:sym typeface="+mn-ea"/>
              </a:rPr>
              <a:t>DE</a:t>
            </a:r>
            <a:r>
              <a:rPr lang="en-US" altLang="zh-CN" dirty="0">
                <a:sym typeface="+mn-ea"/>
              </a:rPr>
              <a:t>G d</a:t>
            </a:r>
            <a:r>
              <a:rPr lang="en-US" dirty="0">
                <a:sym typeface="+mn-ea"/>
              </a:rPr>
              <a:t>etection</a:t>
            </a:r>
            <a:r>
              <a:rPr lang="en-US" altLang="zh-CN" dirty="0">
                <a:sym typeface="+mn-ea"/>
              </a:rPr>
              <a:t> – 1. </a:t>
            </a:r>
            <a:r>
              <a:rPr lang="zh-CN" altLang="en-US" dirty="0">
                <a:sym typeface="Helvetica" panose="020B0604020202020204"/>
              </a:rPr>
              <a:t>DESeq2 </a:t>
            </a:r>
            <a:r>
              <a:rPr lang="en-US" altLang="zh-CN" dirty="0">
                <a:sym typeface="Helvetica" panose="020B0604020202020204"/>
              </a:rPr>
              <a:t>(</a:t>
            </a:r>
            <a:r>
              <a:rPr lang="zh-CN" altLang="en-US" dirty="0">
                <a:sym typeface="Helvetica" panose="020B0604020202020204"/>
              </a:rPr>
              <a:t>How to use</a:t>
            </a:r>
            <a:r>
              <a:rPr lang="en-US" altLang="zh-CN" dirty="0">
                <a:sym typeface="Helvetica" panose="020B0604020202020204"/>
              </a:rPr>
              <a:t> it)</a:t>
            </a:r>
          </a:p>
        </p:txBody>
      </p:sp>
      <p:sp>
        <p:nvSpPr>
          <p:cNvPr id="13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54</a:t>
            </a:fld>
            <a:endParaRPr/>
          </a:p>
        </p:txBody>
      </p:sp>
      <p:pic>
        <p:nvPicPr>
          <p:cNvPr id="2" name="图片 1"/>
          <p:cNvPicPr>
            <a:picLocks noChangeAspect="1"/>
          </p:cNvPicPr>
          <p:nvPr/>
        </p:nvPicPr>
        <p:blipFill>
          <a:blip r:embed="rId3"/>
          <a:stretch>
            <a:fillRect/>
          </a:stretch>
        </p:blipFill>
        <p:spPr>
          <a:xfrm>
            <a:off x="1602105" y="2708910"/>
            <a:ext cx="21656675" cy="8298180"/>
          </a:xfrm>
          <a:prstGeom prst="rect">
            <a:avLst/>
          </a:prstGeom>
        </p:spPr>
      </p:pic>
      <p:sp>
        <p:nvSpPr>
          <p:cNvPr id="10" name="TextBox 9"/>
          <p:cNvSpPr txBox="1"/>
          <p:nvPr/>
        </p:nvSpPr>
        <p:spPr>
          <a:xfrm>
            <a:off x="16311880" y="12534265"/>
            <a:ext cx="76771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Tianci KONG &amp; Tiancheng Yu</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 name="Differential Expressed Gene Detection"/>
          <p:cNvSpPr txBox="1">
            <a:spLocks noGrp="1"/>
          </p:cNvSpPr>
          <p:nvPr>
            <p:ph type="title"/>
          </p:nvPr>
        </p:nvSpPr>
        <p:spPr>
          <a:prstGeom prst="rect">
            <a:avLst/>
          </a:prstGeom>
        </p:spPr>
        <p:txBody>
          <a:bodyPr/>
          <a:lstStyle/>
          <a:p>
            <a:r>
              <a:rPr dirty="0">
                <a:sym typeface="+mn-ea"/>
              </a:rPr>
              <a:t>Differential Expressed Gene Detection</a:t>
            </a:r>
            <a:r>
              <a:rPr lang="en-US" altLang="zh-CN" dirty="0">
                <a:sym typeface="+mn-ea"/>
              </a:rPr>
              <a:t> – 3. </a:t>
            </a:r>
            <a:r>
              <a:rPr lang="zh-CN" altLang="en-US" dirty="0">
                <a:sym typeface="Helvetica" panose="020B0604020202020204"/>
              </a:rPr>
              <a:t>GFOLD</a:t>
            </a:r>
            <a:r>
              <a:rPr lang="en-US" altLang="zh-CN" dirty="0">
                <a:sym typeface="Helvetica" panose="020B0604020202020204"/>
              </a:rPr>
              <a:t>_</a:t>
            </a:r>
            <a:r>
              <a:rPr lang="zh-CN" altLang="en-US" dirty="0">
                <a:sym typeface="Helvetica" panose="020B0604020202020204"/>
              </a:rPr>
              <a:t>How to use</a:t>
            </a:r>
            <a:r>
              <a:rPr lang="en-US" altLang="zh-CN" dirty="0">
                <a:sym typeface="Helvetica" panose="020B0604020202020204"/>
              </a:rPr>
              <a:t> it</a:t>
            </a:r>
            <a:endParaRPr dirty="0"/>
          </a:p>
        </p:txBody>
      </p:sp>
      <p:sp>
        <p:nvSpPr>
          <p:cNvPr id="13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55</a:t>
            </a:fld>
            <a:endParaRPr/>
          </a:p>
        </p:txBody>
      </p:sp>
      <p:sp>
        <p:nvSpPr>
          <p:cNvPr id="4" name="文本框 3"/>
          <p:cNvSpPr txBox="1"/>
          <p:nvPr/>
        </p:nvSpPr>
        <p:spPr>
          <a:xfrm>
            <a:off x="8128000" y="1904683"/>
            <a:ext cx="8128000" cy="8191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lang="zh-CN" altLang="en-US" sz="4400">
                <a:sym typeface="Helvetica" panose="020B0604020202020204"/>
              </a:rPr>
              <a:t>How to use</a:t>
            </a:r>
            <a:r>
              <a:rPr lang="en-US" altLang="zh-CN" sz="4400">
                <a:sym typeface="Helvetica" panose="020B0604020202020204"/>
              </a:rPr>
              <a:t> GFOLD</a:t>
            </a:r>
          </a:p>
        </p:txBody>
      </p:sp>
      <p:pic>
        <p:nvPicPr>
          <p:cNvPr id="2" name="图片 1"/>
          <p:cNvPicPr>
            <a:picLocks noChangeAspect="1"/>
          </p:cNvPicPr>
          <p:nvPr/>
        </p:nvPicPr>
        <p:blipFill>
          <a:blip r:embed="rId3"/>
          <a:stretch>
            <a:fillRect/>
          </a:stretch>
        </p:blipFill>
        <p:spPr>
          <a:xfrm>
            <a:off x="2032000" y="3724910"/>
            <a:ext cx="20519390" cy="7529830"/>
          </a:xfrm>
          <a:prstGeom prst="rect">
            <a:avLst/>
          </a:prstGeom>
        </p:spPr>
      </p:pic>
      <p:sp>
        <p:nvSpPr>
          <p:cNvPr id="10" name="TextBox 9"/>
          <p:cNvSpPr txBox="1"/>
          <p:nvPr/>
        </p:nvSpPr>
        <p:spPr>
          <a:xfrm>
            <a:off x="16311880" y="12534265"/>
            <a:ext cx="76771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Tianci KONG &amp; Tiancheng Yu</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 name="Differential Expressed Gene Detection"/>
          <p:cNvSpPr txBox="1">
            <a:spLocks noGrp="1"/>
          </p:cNvSpPr>
          <p:nvPr>
            <p:ph type="title"/>
          </p:nvPr>
        </p:nvSpPr>
        <p:spPr>
          <a:prstGeom prst="rect">
            <a:avLst/>
          </a:prstGeom>
        </p:spPr>
        <p:txBody>
          <a:bodyPr/>
          <a:lstStyle/>
          <a:p>
            <a:r>
              <a:rPr dirty="0"/>
              <a:t>Differential Expressed Gene Detection </a:t>
            </a:r>
            <a:r>
              <a:rPr lang="en-US" dirty="0"/>
              <a:t>–</a:t>
            </a:r>
            <a:r>
              <a:rPr dirty="0"/>
              <a:t> 3. Adjusted t-test_How to use</a:t>
            </a:r>
            <a:r>
              <a:rPr lang="en-US" dirty="0"/>
              <a:t> it</a:t>
            </a:r>
          </a:p>
        </p:txBody>
      </p:sp>
      <p:sp>
        <p:nvSpPr>
          <p:cNvPr id="13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56</a:t>
            </a:fld>
            <a:endParaRPr/>
          </a:p>
        </p:txBody>
      </p:sp>
      <p:sp>
        <p:nvSpPr>
          <p:cNvPr id="4" name="文本框 3"/>
          <p:cNvSpPr txBox="1"/>
          <p:nvPr/>
        </p:nvSpPr>
        <p:spPr>
          <a:xfrm>
            <a:off x="8128000" y="1904683"/>
            <a:ext cx="8128000" cy="8191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lang="zh-CN" altLang="en-US" sz="4400">
                <a:sym typeface="Helvetica" panose="020B0604020202020204"/>
              </a:rPr>
              <a:t>How to use</a:t>
            </a:r>
            <a:r>
              <a:rPr lang="en-US" altLang="zh-CN" sz="4400">
                <a:sym typeface="Helvetica" panose="020B0604020202020204"/>
              </a:rPr>
              <a:t> Adjusted t-test</a:t>
            </a:r>
          </a:p>
        </p:txBody>
      </p:sp>
      <p:pic>
        <p:nvPicPr>
          <p:cNvPr id="2" name="图片 1"/>
          <p:cNvPicPr>
            <a:picLocks noChangeAspect="1"/>
          </p:cNvPicPr>
          <p:nvPr/>
        </p:nvPicPr>
        <p:blipFill>
          <a:blip r:embed="rId3"/>
          <a:stretch>
            <a:fillRect/>
          </a:stretch>
        </p:blipFill>
        <p:spPr>
          <a:xfrm>
            <a:off x="1694180" y="3430270"/>
            <a:ext cx="21714460" cy="8114030"/>
          </a:xfrm>
          <a:prstGeom prst="rect">
            <a:avLst/>
          </a:prstGeom>
        </p:spPr>
      </p:pic>
      <p:sp>
        <p:nvSpPr>
          <p:cNvPr id="10" name="TextBox 9"/>
          <p:cNvSpPr txBox="1"/>
          <p:nvPr/>
        </p:nvSpPr>
        <p:spPr>
          <a:xfrm>
            <a:off x="16311880" y="12534265"/>
            <a:ext cx="76771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Tianci KONG &amp; Tiancheng Yu</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E31FE-B83A-A20E-98A0-009A4E508E9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EFCE4C9-4267-54E8-0647-114153820F44}"/>
              </a:ext>
            </a:extLst>
          </p:cNvPr>
          <p:cNvSpPr>
            <a:spLocks noGrp="1"/>
          </p:cNvSpPr>
          <p:nvPr>
            <p:ph type="body" idx="1"/>
          </p:nvPr>
        </p:nvSpPr>
        <p:spPr>
          <a:xfrm>
            <a:off x="1250315" y="1827530"/>
            <a:ext cx="6442075" cy="1037590"/>
          </a:xfrm>
        </p:spPr>
        <p:txBody>
          <a:bodyPr>
            <a:normAutofit/>
          </a:bodyPr>
          <a:lstStyle/>
          <a:p>
            <a:pPr marL="0" indent="0">
              <a:buNone/>
            </a:pPr>
            <a:r>
              <a:rPr lang="en-US" sz="3600" b="1" dirty="0"/>
              <a:t>- DEG</a:t>
            </a:r>
            <a:endParaRPr lang="en-US" altLang="zh-CN" sz="3600" dirty="0"/>
          </a:p>
        </p:txBody>
      </p:sp>
      <p:sp>
        <p:nvSpPr>
          <p:cNvPr id="3" name="Title 2">
            <a:extLst>
              <a:ext uri="{FF2B5EF4-FFF2-40B4-BE49-F238E27FC236}">
                <a16:creationId xmlns:a16="http://schemas.microsoft.com/office/drawing/2014/main" id="{9733764A-3DFD-46BA-6DAC-5D19FC4F909F}"/>
              </a:ext>
            </a:extLst>
          </p:cNvPr>
          <p:cNvSpPr>
            <a:spLocks noGrp="1"/>
          </p:cNvSpPr>
          <p:nvPr>
            <p:ph type="title"/>
          </p:nvPr>
        </p:nvSpPr>
        <p:spPr/>
        <p:txBody>
          <a:bodyPr/>
          <a:lstStyle/>
          <a:p>
            <a:r>
              <a:rPr lang="en-US" altLang="zh-CN" dirty="0">
                <a:sym typeface="+mn-ea"/>
              </a:rPr>
              <a:t>DEG detection</a:t>
            </a:r>
            <a:endParaRPr lang="zh-CN" altLang="en-US" sz="4400" dirty="0"/>
          </a:p>
        </p:txBody>
      </p:sp>
      <p:sp>
        <p:nvSpPr>
          <p:cNvPr id="4" name="文本框 3">
            <a:extLst>
              <a:ext uri="{FF2B5EF4-FFF2-40B4-BE49-F238E27FC236}">
                <a16:creationId xmlns:a16="http://schemas.microsoft.com/office/drawing/2014/main" id="{86881D6A-A924-D87E-FECC-F8CDF837E66B}"/>
              </a:ext>
            </a:extLst>
          </p:cNvPr>
          <p:cNvSpPr txBox="1"/>
          <p:nvPr/>
        </p:nvSpPr>
        <p:spPr>
          <a:xfrm>
            <a:off x="1451610" y="291368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7F5216A5-29A3-3C5F-7E5A-A16719412094}"/>
              </a:ext>
            </a:extLst>
          </p:cNvPr>
          <p:cNvSpPr txBox="1"/>
          <p:nvPr/>
        </p:nvSpPr>
        <p:spPr>
          <a:xfrm>
            <a:off x="1758949" y="4323055"/>
            <a:ext cx="11895297" cy="2241851"/>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bulkRNA</a:t>
            </a:r>
            <a:r>
              <a:rPr lang="en-US" altLang="zh-CN" sz="2400" dirty="0"/>
              <a:t> DEG deseq2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/result/1.RNA/1.preprocess/test/Expression/merged_count.csv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/result/1.RNA/3.DEGD/deseq2 \</a:t>
            </a:r>
          </a:p>
          <a:p>
            <a:pPr algn="l" defTabSz="584200">
              <a:defRPr sz="1800" b="0">
                <a:solidFill>
                  <a:srgbClr val="FFFFFF"/>
                </a:solidFill>
                <a:latin typeface="Monaco"/>
                <a:ea typeface="Monaco"/>
                <a:cs typeface="Monaco"/>
                <a:sym typeface="Monaco"/>
              </a:defRPr>
            </a:pPr>
            <a:r>
              <a:rPr lang="en-US" altLang="zh-CN" sz="2400" dirty="0"/>
              <a:t>-m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/data/1.RNA/3.DEGD/meta2.csv \</a:t>
            </a:r>
          </a:p>
          <a:p>
            <a:pPr algn="l" defTabSz="584200">
              <a:defRPr sz="1800" b="0">
                <a:solidFill>
                  <a:srgbClr val="FFFFFF"/>
                </a:solidFill>
                <a:latin typeface="Monaco"/>
                <a:ea typeface="Monaco"/>
                <a:cs typeface="Monaco"/>
                <a:sym typeface="Monaco"/>
              </a:defRPr>
            </a:pPr>
            <a:r>
              <a:rPr lang="en-US" altLang="zh-CN" sz="2400" dirty="0"/>
              <a:t>-p -g Yap1,Trp53,Nelfa,Dppa2,Dppa4,Nanog,Pou5f1,Sox2,Zscan4c,Zscan4d,Zscan4f \</a:t>
            </a:r>
          </a:p>
          <a:p>
            <a:pPr algn="l" defTabSz="584200">
              <a:defRPr sz="1800" b="0">
                <a:solidFill>
                  <a:srgbClr val="FFFFFF"/>
                </a:solidFill>
                <a:latin typeface="Monaco"/>
                <a:ea typeface="Monaco"/>
                <a:cs typeface="Monaco"/>
                <a:sym typeface="Monaco"/>
              </a:defRPr>
            </a:pPr>
            <a:r>
              <a:rPr lang="en-US" altLang="zh-CN" sz="2400" dirty="0"/>
              <a:t>-t 30</a:t>
            </a:r>
          </a:p>
        </p:txBody>
      </p:sp>
      <p:sp>
        <p:nvSpPr>
          <p:cNvPr id="8" name="Content Placeholder 2">
            <a:extLst>
              <a:ext uri="{FF2B5EF4-FFF2-40B4-BE49-F238E27FC236}">
                <a16:creationId xmlns:a16="http://schemas.microsoft.com/office/drawing/2014/main" id="{AA40D57B-DB92-BEE1-24AF-8B376FE3275E}"/>
              </a:ext>
            </a:extLst>
          </p:cNvPr>
          <p:cNvSpPr>
            <a:spLocks noGrp="1"/>
          </p:cNvSpPr>
          <p:nvPr/>
        </p:nvSpPr>
        <p:spPr>
          <a:xfrm>
            <a:off x="1758949" y="6646116"/>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7761034C-95B2-32D9-907B-0891FFCB3FB1}"/>
              </a:ext>
            </a:extLst>
          </p:cNvPr>
          <p:cNvSpPr>
            <a:spLocks noGrp="1"/>
          </p:cNvSpPr>
          <p:nvPr/>
        </p:nvSpPr>
        <p:spPr>
          <a:xfrm>
            <a:off x="1758950" y="357960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5" name="表格 4">
            <a:extLst>
              <a:ext uri="{FF2B5EF4-FFF2-40B4-BE49-F238E27FC236}">
                <a16:creationId xmlns:a16="http://schemas.microsoft.com/office/drawing/2014/main" id="{885B5979-80D1-FCA9-2C4E-86D7986D625F}"/>
              </a:ext>
            </a:extLst>
          </p:cNvPr>
          <p:cNvGraphicFramePr>
            <a:graphicFrameLocks noGrp="1"/>
          </p:cNvGraphicFramePr>
          <p:nvPr>
            <p:extLst>
              <p:ext uri="{D42A27DB-BD31-4B8C-83A1-F6EECF244321}">
                <p14:modId xmlns:p14="http://schemas.microsoft.com/office/powerpoint/2010/main" val="219788690"/>
              </p:ext>
            </p:extLst>
          </p:nvPr>
        </p:nvGraphicFramePr>
        <p:xfrm>
          <a:off x="1758949" y="7679724"/>
          <a:ext cx="10008981" cy="4663440"/>
        </p:xfrm>
        <a:graphic>
          <a:graphicData uri="http://schemas.openxmlformats.org/drawingml/2006/table">
            <a:tbl>
              <a:tblPr>
                <a:tableStyleId>{5940675A-B579-460E-94D1-54222C63F5DA}</a:tableStyleId>
              </a:tblPr>
              <a:tblGrid>
                <a:gridCol w="1636768">
                  <a:extLst>
                    <a:ext uri="{9D8B030D-6E8A-4147-A177-3AD203B41FA5}">
                      <a16:colId xmlns:a16="http://schemas.microsoft.com/office/drawing/2014/main" val="2095828038"/>
                    </a:ext>
                  </a:extLst>
                </a:gridCol>
                <a:gridCol w="6985217">
                  <a:extLst>
                    <a:ext uri="{9D8B030D-6E8A-4147-A177-3AD203B41FA5}">
                      <a16:colId xmlns:a16="http://schemas.microsoft.com/office/drawing/2014/main" val="216742132"/>
                    </a:ext>
                  </a:extLst>
                </a:gridCol>
                <a:gridCol w="1386996">
                  <a:extLst>
                    <a:ext uri="{9D8B030D-6E8A-4147-A177-3AD203B41FA5}">
                      <a16:colId xmlns:a16="http://schemas.microsoft.com/office/drawing/2014/main" val="1968095742"/>
                    </a:ext>
                  </a:extLst>
                </a:gridCol>
              </a:tblGrid>
              <a:tr h="371010">
                <a:tc>
                  <a:txBody>
                    <a:bodyPr/>
                    <a:lstStyle/>
                    <a:p>
                      <a:pPr marL="0" marR="0" algn="ctr">
                        <a:buNone/>
                      </a:pPr>
                      <a:r>
                        <a:rPr lang="zh-CN" altLang="en-US" sz="2000" b="1" kern="100" dirty="0">
                          <a:effectLst/>
                        </a:rPr>
                        <a:t>参数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描述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默认值</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2739366655"/>
                  </a:ext>
                </a:extLst>
              </a:tr>
              <a:tr h="371010">
                <a:tc>
                  <a:txBody>
                    <a:bodyPr/>
                    <a:lstStyle/>
                    <a:p>
                      <a:pPr marL="0" marR="0" algn="ctr">
                        <a:buNone/>
                      </a:pPr>
                      <a:r>
                        <a:rPr lang="en-US" sz="2000" b="0" kern="100">
                          <a:effectLst/>
                        </a:rPr>
                        <a:t>-i</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effectLst/>
                        </a:rPr>
                        <a:t>count</a:t>
                      </a:r>
                      <a:r>
                        <a:rPr lang="zh-CN" altLang="en-US" sz="2000" b="0" kern="100">
                          <a:effectLst/>
                        </a:rPr>
                        <a:t>基因表达矩阵</a:t>
                      </a:r>
                      <a:r>
                        <a:rPr lang="en-US" sz="2000" b="0" kern="100">
                          <a:effectLst/>
                        </a:rPr>
                        <a:t>csv</a:t>
                      </a:r>
                      <a:r>
                        <a:rPr lang="zh-CN" altLang="en-US" sz="2000" b="0" kern="100">
                          <a:effectLst/>
                        </a:rPr>
                        <a:t>文化或</a:t>
                      </a:r>
                      <a:r>
                        <a:rPr lang="en-US" sz="2000" b="0" kern="100">
                          <a:effectLst/>
                        </a:rPr>
                        <a:t>bam</a:t>
                      </a:r>
                      <a:r>
                        <a:rPr lang="zh-CN" altLang="en-US" sz="2000" b="0" kern="100">
                          <a:effectLst/>
                        </a:rPr>
                        <a:t>文件存放文件夹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869312496"/>
                  </a:ext>
                </a:extLst>
              </a:tr>
              <a:tr h="371010">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存放输出结果的位置</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126984065"/>
                  </a:ext>
                </a:extLst>
              </a:tr>
              <a:tr h="371010">
                <a:tc>
                  <a:txBody>
                    <a:bodyPr/>
                    <a:lstStyle/>
                    <a:p>
                      <a:pPr marL="0" marR="0" algn="ctr">
                        <a:buNone/>
                      </a:pPr>
                      <a:r>
                        <a:rPr lang="en-US" sz="2000" b="0" kern="100">
                          <a:effectLst/>
                        </a:rPr>
                        <a:t>-m</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分组相关信息</a:t>
                      </a:r>
                      <a:r>
                        <a:rPr lang="en-US" altLang="zh-CN" sz="2000" b="0" kern="100">
                          <a:effectLst/>
                        </a:rPr>
                        <a:t>csv</a:t>
                      </a:r>
                      <a:r>
                        <a:rPr lang="zh-CN" altLang="en-US" sz="2000" b="0" kern="100">
                          <a:effectLst/>
                        </a:rPr>
                        <a:t>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79070497"/>
                  </a:ext>
                </a:extLst>
              </a:tr>
              <a:tr h="371010">
                <a:tc>
                  <a:txBody>
                    <a:bodyPr/>
                    <a:lstStyle/>
                    <a:p>
                      <a:pPr marL="0" marR="0" algn="ctr">
                        <a:buNone/>
                      </a:pPr>
                      <a:r>
                        <a:rPr lang="en-US" sz="2000" b="0" kern="100">
                          <a:effectLst/>
                        </a:rPr>
                        <a:t>-s</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物种（使用 </a:t>
                      </a:r>
                      <a:r>
                        <a:rPr lang="en-US" altLang="zh-CN" sz="2000" b="0" kern="100">
                          <a:effectLst/>
                        </a:rPr>
                        <a:t>gfold</a:t>
                      </a:r>
                      <a:r>
                        <a:rPr lang="zh-CN" altLang="en-US" sz="2000" b="0" kern="100">
                          <a:effectLst/>
                        </a:rPr>
                        <a:t>时必须提供）</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845437369"/>
                  </a:ext>
                </a:extLst>
              </a:tr>
              <a:tr h="371010">
                <a:tc>
                  <a:txBody>
                    <a:bodyPr/>
                    <a:lstStyle/>
                    <a:p>
                      <a:pPr marL="0" marR="0" algn="ctr">
                        <a:buNone/>
                      </a:pPr>
                      <a:r>
                        <a:rPr lang="en-US" sz="2000" b="0" kern="100">
                          <a:effectLst/>
                        </a:rPr>
                        <a:t>-p</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是否画图</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34866521"/>
                  </a:ext>
                </a:extLst>
              </a:tr>
              <a:tr h="371010">
                <a:tc>
                  <a:txBody>
                    <a:bodyPr/>
                    <a:lstStyle/>
                    <a:p>
                      <a:pPr marL="0" marR="0" algn="ctr">
                        <a:buNone/>
                      </a:pPr>
                      <a:r>
                        <a:rPr lang="en-US" sz="2000" b="0" kern="100">
                          <a:effectLst/>
                        </a:rPr>
                        <a:t>-g</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感兴趣的基因，补充在热图，多个基因用逗号分隔</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757096754"/>
                  </a:ext>
                </a:extLst>
              </a:tr>
              <a:tr h="371010">
                <a:tc>
                  <a:txBody>
                    <a:bodyPr/>
                    <a:lstStyle/>
                    <a:p>
                      <a:pPr marL="0" marR="0" algn="ctr">
                        <a:buNone/>
                      </a:pPr>
                      <a:r>
                        <a:rPr lang="en-US" sz="2000" b="0" kern="100">
                          <a:effectLst/>
                        </a:rPr>
                        <a:t>-t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热图</a:t>
                      </a:r>
                      <a:r>
                        <a:rPr lang="en-US" altLang="zh-CN" sz="2000" b="0" kern="100">
                          <a:effectLst/>
                        </a:rPr>
                        <a:t>top</a:t>
                      </a:r>
                      <a:r>
                        <a:rPr lang="zh-CN" altLang="en-US" sz="2000" b="0" kern="100">
                          <a:effectLst/>
                        </a:rPr>
                        <a:t>差异表达基因数</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30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19732760"/>
                  </a:ext>
                </a:extLst>
              </a:tr>
              <a:tr h="371010">
                <a:tc>
                  <a:txBody>
                    <a:bodyPr/>
                    <a:lstStyle/>
                    <a:p>
                      <a:pPr marL="0" marR="0" algn="ctr">
                        <a:buNone/>
                      </a:pPr>
                      <a:r>
                        <a:rPr lang="en-US" sz="2000" b="0" kern="100">
                          <a:effectLst/>
                        </a:rPr>
                        <a:t>-fc</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差异基因</a:t>
                      </a:r>
                      <a:r>
                        <a:rPr lang="en-US" sz="2000" b="0" kern="100">
                          <a:effectLst/>
                        </a:rPr>
                        <a:t>fold change</a:t>
                      </a:r>
                      <a:r>
                        <a:rPr lang="zh-CN" altLang="en-US" sz="2000" b="0" kern="100">
                          <a:effectLst/>
                        </a:rPr>
                        <a:t>阈值</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1.5</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901777446"/>
                  </a:ext>
                </a:extLst>
              </a:tr>
              <a:tr h="371010">
                <a:tc>
                  <a:txBody>
                    <a:bodyPr/>
                    <a:lstStyle/>
                    <a:p>
                      <a:pPr marL="0" marR="0" algn="ctr">
                        <a:buNone/>
                      </a:pPr>
                      <a:r>
                        <a:rPr lang="en-US" sz="2000" b="0" kern="100">
                          <a:effectLst/>
                        </a:rPr>
                        <a:t>-pval</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差异基因</a:t>
                      </a:r>
                      <a:r>
                        <a:rPr lang="en-US" altLang="zh-CN" sz="2000" b="0" kern="100">
                          <a:effectLst/>
                        </a:rPr>
                        <a:t>pval</a:t>
                      </a:r>
                      <a:r>
                        <a:rPr lang="zh-CN" altLang="en-US" sz="2000" b="0" kern="100">
                          <a:effectLst/>
                        </a:rPr>
                        <a:t>阈值</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0.01</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03734543"/>
                  </a:ext>
                </a:extLst>
              </a:tr>
              <a:tr h="656402">
                <a:tc>
                  <a:txBody>
                    <a:bodyPr/>
                    <a:lstStyle/>
                    <a:p>
                      <a:pPr marL="0" marR="0" algn="ctr">
                        <a:buNone/>
                      </a:pPr>
                      <a:r>
                        <a:rPr lang="en-US" sz="2000" b="0" kern="100">
                          <a:effectLst/>
                        </a:rPr>
                        <a:t>--readcnt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如果提供含</a:t>
                      </a:r>
                      <a:r>
                        <a:rPr lang="en-US" altLang="zh-CN" sz="2000" b="0" kern="100" dirty="0" err="1">
                          <a:effectLst/>
                        </a:rPr>
                        <a:t>read_cnt</a:t>
                      </a:r>
                      <a:r>
                        <a:rPr lang="zh-CN" altLang="en-US" sz="2000" b="0" kern="100" dirty="0">
                          <a:effectLst/>
                        </a:rPr>
                        <a:t>文件的文件夹，会跳过</a:t>
                      </a:r>
                      <a:r>
                        <a:rPr lang="en-US" altLang="zh-CN" sz="2000" b="0" kern="100" dirty="0">
                          <a:effectLst/>
                        </a:rPr>
                        <a:t>bam-&gt;</a:t>
                      </a:r>
                      <a:r>
                        <a:rPr lang="en-US" altLang="zh-CN" sz="2000" b="0" kern="100" dirty="0" err="1">
                          <a:effectLst/>
                        </a:rPr>
                        <a:t>cnt</a:t>
                      </a:r>
                      <a:r>
                        <a:rPr lang="zh-CN" altLang="en-US" sz="2000" b="0" kern="100" dirty="0">
                          <a:effectLst/>
                        </a:rPr>
                        <a:t>的操作，节省运行时间</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endPar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429647001"/>
                  </a:ext>
                </a:extLst>
              </a:tr>
            </a:tbl>
          </a:graphicData>
        </a:graphic>
      </p:graphicFrame>
      <p:pic>
        <p:nvPicPr>
          <p:cNvPr id="9" name="图片 8">
            <a:extLst>
              <a:ext uri="{FF2B5EF4-FFF2-40B4-BE49-F238E27FC236}">
                <a16:creationId xmlns:a16="http://schemas.microsoft.com/office/drawing/2014/main" id="{5ABD1B00-BBC8-B6ED-94F4-85C201549BA3}"/>
              </a:ext>
            </a:extLst>
          </p:cNvPr>
          <p:cNvPicPr>
            <a:picLocks noChangeAspect="1"/>
          </p:cNvPicPr>
          <p:nvPr/>
        </p:nvPicPr>
        <p:blipFill>
          <a:blip r:embed="rId3"/>
          <a:srcRect t="504"/>
          <a:stretch>
            <a:fillRect/>
          </a:stretch>
        </p:blipFill>
        <p:spPr>
          <a:xfrm>
            <a:off x="15339170" y="4890109"/>
            <a:ext cx="5016169" cy="5121335"/>
          </a:xfrm>
          <a:prstGeom prst="rect">
            <a:avLst/>
          </a:prstGeom>
          <a:noFill/>
          <a:ln>
            <a:noFill/>
          </a:ln>
        </p:spPr>
      </p:pic>
      <p:pic>
        <p:nvPicPr>
          <p:cNvPr id="15" name="图片 14">
            <a:extLst>
              <a:ext uri="{FF2B5EF4-FFF2-40B4-BE49-F238E27FC236}">
                <a16:creationId xmlns:a16="http://schemas.microsoft.com/office/drawing/2014/main" id="{AFDFFCBD-35DF-9BB2-A3EF-15D1AED86126}"/>
              </a:ext>
            </a:extLst>
          </p:cNvPr>
          <p:cNvPicPr>
            <a:picLocks noChangeAspect="1"/>
          </p:cNvPicPr>
          <p:nvPr/>
        </p:nvPicPr>
        <p:blipFill>
          <a:blip r:embed="rId4"/>
          <a:stretch>
            <a:fillRect/>
          </a:stretch>
        </p:blipFill>
        <p:spPr>
          <a:xfrm>
            <a:off x="20673095" y="2488624"/>
            <a:ext cx="1951955" cy="8738752"/>
          </a:xfrm>
          <a:prstGeom prst="rect">
            <a:avLst/>
          </a:prstGeom>
          <a:noFill/>
          <a:ln>
            <a:noFill/>
          </a:ln>
        </p:spPr>
      </p:pic>
    </p:spTree>
    <p:extLst>
      <p:ext uri="{BB962C8B-B14F-4D97-AF65-F5344CB8AC3E}">
        <p14:creationId xmlns:p14="http://schemas.microsoft.com/office/powerpoint/2010/main" val="343558808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GSEA – 1. </a:t>
            </a:r>
            <a:r>
              <a:rPr lang="en-US" altLang="zh-CN" dirty="0">
                <a:sym typeface="+mn-ea"/>
              </a:rPr>
              <a:t>Principle of GSEA</a:t>
            </a:r>
            <a:endParaRPr lang="zh-CN" altLang="en-US" dirty="0"/>
          </a:p>
        </p:txBody>
      </p:sp>
      <p:sp>
        <p:nvSpPr>
          <p:cNvPr id="5" name="文本框 4"/>
          <p:cNvSpPr txBox="1"/>
          <p:nvPr/>
        </p:nvSpPr>
        <p:spPr>
          <a:xfrm>
            <a:off x="7149354" y="11655240"/>
            <a:ext cx="1664297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b="0" i="0" u="none" strike="noStrike" dirty="0">
                <a:solidFill>
                  <a:srgbClr val="1F75B9"/>
                </a:solidFill>
                <a:effectLst/>
                <a:latin typeface="Open Sans" panose="020B0606030504020204" pitchFamily="34" charset="0"/>
                <a:hlinkClick r:id="rId2"/>
              </a:rPr>
              <a:t>Gene set enrichment analysis: A knowledge-based approach for interpreting genome-wide expression profiles</a:t>
            </a:r>
            <a:r>
              <a:rPr lang="en-US" altLang="zh-CN" b="0" i="0" u="none" strike="noStrike" dirty="0">
                <a:solidFill>
                  <a:srgbClr val="1F75B9"/>
                </a:solidFill>
                <a:effectLst/>
                <a:latin typeface="Open Sans" panose="020B0606030504020204" pitchFamily="34" charset="0"/>
              </a:rPr>
              <a:t>. </a:t>
            </a:r>
            <a:r>
              <a:rPr lang="en-US" altLang="zh-CN" b="0" i="0" dirty="0">
                <a:solidFill>
                  <a:srgbClr val="272727"/>
                </a:solidFill>
                <a:effectLst/>
                <a:latin typeface="Open Sans" panose="020B0606030504020204" pitchFamily="34" charset="0"/>
              </a:rPr>
              <a:t>Aravind Subramanian </a:t>
            </a:r>
            <a:r>
              <a:rPr lang="en-US" altLang="zh-CN" b="0" dirty="0">
                <a:solidFill>
                  <a:srgbClr val="272727"/>
                </a:solidFill>
                <a:latin typeface="Open Sans" panose="020B0606030504020204" pitchFamily="34" charset="0"/>
              </a:rPr>
              <a:t>et. al</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95" y="3077802"/>
            <a:ext cx="14102877" cy="743706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6842961" y="4430812"/>
            <a:ext cx="7541039" cy="2606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rPr>
              <a:t>Required input of GSEA:</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rPr>
              <a:t>Gene set as </a:t>
            </a:r>
            <a:r>
              <a:rPr kumimoji="0" lang="en-US" altLang="zh-CN" sz="3200" b="1" i="0" u="none" strike="noStrike" cap="none" spc="0" normalizeH="0" baseline="0" dirty="0">
                <a:ln>
                  <a:noFill/>
                </a:ln>
                <a:solidFill>
                  <a:schemeClr val="accent5"/>
                </a:solidFill>
                <a:effectLst/>
                <a:uFillTx/>
                <a:latin typeface="+mn-lt"/>
                <a:ea typeface="+mn-ea"/>
                <a:cs typeface="+mn-cs"/>
                <a:sym typeface="Helvetica" panose="020B0604020202020204"/>
              </a:rPr>
              <a:t>background</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rPr>
              <a:t>Gene set </a:t>
            </a:r>
            <a:r>
              <a:rPr lang="en-US" altLang="zh-CN" dirty="0"/>
              <a:t>of </a:t>
            </a:r>
            <a:r>
              <a:rPr lang="en-US" altLang="zh-CN" dirty="0">
                <a:solidFill>
                  <a:schemeClr val="accent5"/>
                </a:solidFill>
              </a:rPr>
              <a:t>interests</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rPr>
              <a:t>Rela</a:t>
            </a:r>
            <a:r>
              <a:rPr lang="en-US" altLang="zh-CN" dirty="0"/>
              <a:t>tive </a:t>
            </a:r>
            <a:r>
              <a:rPr lang="en-US" altLang="zh-CN" dirty="0">
                <a:solidFill>
                  <a:schemeClr val="accent5"/>
                </a:solidFill>
              </a:rPr>
              <a:t>rank </a:t>
            </a:r>
            <a:r>
              <a:rPr lang="en-US" altLang="zh-CN" dirty="0"/>
              <a:t>of Gene set of interests in the background set</a:t>
            </a:r>
            <a:endParaRPr kumimoji="0" lang="zh-CN" altLang="en-US" sz="3200" b="1" i="0" u="none" strike="noStrike" cap="none" spc="0" normalizeH="0" baseline="0" dirty="0">
              <a:ln>
                <a:noFill/>
              </a:ln>
              <a:solidFill>
                <a:srgbClr val="000000"/>
              </a:solidFill>
              <a:effectLst/>
              <a:uFillTx/>
              <a:latin typeface="+mn-lt"/>
              <a:ea typeface="+mn-ea"/>
              <a:cs typeface="+mn-cs"/>
              <a:sym typeface="Helvetica" panose="020B0604020202020204"/>
            </a:endParaRPr>
          </a:p>
        </p:txBody>
      </p:sp>
      <p:sp>
        <p:nvSpPr>
          <p:cNvPr id="7" name="文本框 6"/>
          <p:cNvSpPr txBox="1"/>
          <p:nvPr/>
        </p:nvSpPr>
        <p:spPr>
          <a:xfrm>
            <a:off x="15796374" y="7913995"/>
            <a:ext cx="8587626" cy="21140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rPr>
              <a:t>How can gene set o</a:t>
            </a:r>
            <a:r>
              <a:rPr lang="en-US" altLang="zh-CN" dirty="0"/>
              <a:t>f interests be ranked? </a:t>
            </a:r>
          </a:p>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rPr>
              <a:t>Correlation to the phenotype, fold change in the </a:t>
            </a:r>
            <a:r>
              <a:rPr kumimoji="0" lang="en-US" altLang="zh-CN" sz="3200" b="1" i="0" u="none" strike="noStrike" cap="none" spc="0" normalizeH="0" baseline="0" dirty="0" err="1">
                <a:ln>
                  <a:noFill/>
                </a:ln>
                <a:solidFill>
                  <a:srgbClr val="000000"/>
                </a:solidFill>
                <a:effectLst/>
                <a:uFillTx/>
                <a:latin typeface="+mn-lt"/>
                <a:ea typeface="+mn-ea"/>
                <a:cs typeface="+mn-cs"/>
                <a:sym typeface="Helvetica" panose="020B0604020202020204"/>
              </a:rPr>
              <a:t>RNAseq</a:t>
            </a:r>
            <a:r>
              <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rPr>
              <a:t>, epigenetic modification level…</a:t>
            </a:r>
            <a:endParaRPr kumimoji="0" lang="zh-CN" altLang="en-US" sz="3200" b="1" i="0" u="none" strike="noStrike" cap="none" spc="0" normalizeH="0" baseline="0" dirty="0">
              <a:ln>
                <a:noFill/>
              </a:ln>
              <a:solidFill>
                <a:srgbClr val="000000"/>
              </a:solidFill>
              <a:effectLst/>
              <a:uFillTx/>
              <a:latin typeface="+mn-lt"/>
              <a:ea typeface="+mn-ea"/>
              <a:cs typeface="+mn-cs"/>
              <a:sym typeface="Helvetica" panose="020B0604020202020204"/>
            </a:endParaRPr>
          </a:p>
        </p:txBody>
      </p:sp>
      <p:sp>
        <p:nvSpPr>
          <p:cNvPr id="10" name="TextBox 9"/>
          <p:cNvSpPr txBox="1"/>
          <p:nvPr/>
        </p:nvSpPr>
        <p:spPr>
          <a:xfrm>
            <a:off x="15280005" y="12534265"/>
            <a:ext cx="870902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Tiancheng</a:t>
            </a:r>
            <a:r>
              <a:rPr lang="en-US" dirty="0">
                <a:sym typeface="+mn-ea"/>
              </a:rPr>
              <a:t> Yu</a:t>
            </a:r>
            <a:r>
              <a:rPr lang="en-US" altLang="zh-CN" dirty="0">
                <a:sym typeface="+mn-ea"/>
              </a:rPr>
              <a:t> &amp;</a:t>
            </a:r>
            <a:r>
              <a:rPr lang="zh-CN" altLang="en-US" dirty="0">
                <a:sym typeface="+mn-ea"/>
              </a:rPr>
              <a:t> </a:t>
            </a:r>
            <a:r>
              <a:rPr lang="en-US" dirty="0" err="1">
                <a:sym typeface="+mn-ea"/>
              </a:rPr>
              <a:t>Zheting</a:t>
            </a:r>
            <a:r>
              <a:rPr lang="en-US" dirty="0">
                <a:sym typeface="+mn-ea"/>
              </a:rPr>
              <a:t> ZHANG</a:t>
            </a:r>
            <a:endParaRPr dirty="0"/>
          </a:p>
        </p:txBody>
      </p:sp>
      <p:sp>
        <p:nvSpPr>
          <p:cNvPr id="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58</a:t>
            </a:fld>
            <a:endParaRPr dirty="0"/>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GSEA – 2. </a:t>
            </a:r>
            <a:r>
              <a:rPr lang="en-US" altLang="zh-CN" dirty="0"/>
              <a:t>Principle of NES calculation</a:t>
            </a:r>
            <a:endParaRPr lang="zh-CN" altLang="en-US" dirty="0"/>
          </a:p>
        </p:txBody>
      </p:sp>
      <p:pic>
        <p:nvPicPr>
          <p:cNvPr id="7170" name="Picture 2" desc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640" y="2084854"/>
            <a:ext cx="12278079" cy="983820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2165106" y="11852001"/>
            <a:ext cx="1221889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hlinkClick r:id="rId3"/>
              </a:rPr>
              <a:t>GSEA</a:t>
            </a:r>
            <a:r>
              <a:rPr lang="zh-CN" altLang="en-US" dirty="0">
                <a:hlinkClick r:id="rId3"/>
              </a:rPr>
              <a:t>原理的通俗易懂的理解</a:t>
            </a:r>
            <a:r>
              <a:rPr lang="en-US" altLang="zh-CN" dirty="0">
                <a:hlinkClick r:id="rId3"/>
              </a:rPr>
              <a:t>-CSDN</a:t>
            </a:r>
            <a:r>
              <a:rPr lang="zh-CN" altLang="en-US" dirty="0">
                <a:hlinkClick r:id="rId3"/>
              </a:rPr>
              <a:t>博客</a:t>
            </a:r>
            <a:endParaRPr lang="zh-CN" altLang="en-US" dirty="0"/>
          </a:p>
        </p:txBody>
      </p:sp>
      <p:pic>
        <p:nvPicPr>
          <p:cNvPr id="7172" name="Picture 4" descr="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5719" y="6739957"/>
            <a:ext cx="10343602" cy="14535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280005" y="12534265"/>
            <a:ext cx="870902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Tiancheng</a:t>
            </a:r>
            <a:r>
              <a:rPr lang="en-US" dirty="0">
                <a:sym typeface="+mn-ea"/>
              </a:rPr>
              <a:t> Yu</a:t>
            </a:r>
            <a:r>
              <a:rPr lang="en-US" altLang="zh-CN" dirty="0">
                <a:sym typeface="+mn-ea"/>
              </a:rPr>
              <a:t> &amp;</a:t>
            </a:r>
            <a:r>
              <a:rPr lang="zh-CN" altLang="en-US" dirty="0">
                <a:sym typeface="+mn-ea"/>
              </a:rPr>
              <a:t> </a:t>
            </a:r>
            <a:r>
              <a:rPr lang="en-US" dirty="0" err="1">
                <a:sym typeface="+mn-ea"/>
              </a:rPr>
              <a:t>Zheting</a:t>
            </a:r>
            <a:r>
              <a:rPr lang="en-US" dirty="0">
                <a:sym typeface="+mn-ea"/>
              </a:rPr>
              <a:t> ZHANG</a:t>
            </a:r>
            <a:endParaRPr dirty="0"/>
          </a:p>
        </p:txBody>
      </p:sp>
      <p:sp>
        <p:nvSpPr>
          <p:cNvPr id="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59</a:t>
            </a:fld>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把高通量测序技术应用到由 RNA 逆转录生成的 cDNA 上，从而获得来自不同基因的RNA 片段在特定样本中的含量，这就是 RNA测序（RNA-seq）。"/>
          <p:cNvSpPr txBox="1">
            <a:spLocks noGrp="1"/>
          </p:cNvSpPr>
          <p:nvPr>
            <p:ph type="body" idx="1"/>
          </p:nvPr>
        </p:nvSpPr>
        <p:spPr>
          <a:xfrm>
            <a:off x="2032000" y="2472497"/>
            <a:ext cx="16225025" cy="10160001"/>
          </a:xfrm>
          <a:prstGeom prst="rect">
            <a:avLst/>
          </a:prstGeom>
        </p:spPr>
        <p:txBody>
          <a:bodyPr>
            <a:noAutofit/>
          </a:bodyPr>
          <a:lstStyle>
            <a:lvl1pPr marL="694690" indent="-694690" defTabSz="825500">
              <a:lnSpc>
                <a:spcPts val="10000"/>
              </a:lnSpc>
              <a:spcBef>
                <a:spcPts val="0"/>
              </a:spcBef>
              <a:defRPr sz="5000" b="1">
                <a:latin typeface="Times New Roman" panose="02020603050405020304"/>
                <a:ea typeface="Times New Roman" panose="02020603050405020304"/>
                <a:cs typeface="Times New Roman" panose="02020603050405020304"/>
                <a:sym typeface="Times New Roman" panose="02020603050405020304"/>
              </a:defRPr>
            </a:lvl1pPr>
          </a:lstStyle>
          <a:p>
            <a:pPr eaLnBrk="1" fontAlgn="auto" hangingPunct="1">
              <a:lnSpc>
                <a:spcPct val="120000"/>
              </a:lnSpc>
              <a:spcBef>
                <a:spcPts val="2400"/>
              </a:spcBef>
              <a:buFont typeface="Wingdings" panose="05000000000000000000" charset="0"/>
              <a:buChar char="Ø"/>
            </a:pPr>
            <a:r>
              <a:rPr lang="zh-CN" altLang="en-US" sz="2800" b="0" dirty="0">
                <a:latin typeface="Arial Regular" panose="020B0604020202090204" charset="0"/>
                <a:ea typeface="微软雅黑" panose="020B0503020204020204" charset="-122"/>
                <a:cs typeface="Arial Regular" panose="020B0604020202090204" charset="0"/>
                <a:sym typeface="+mn-ea"/>
              </a:rPr>
              <a:t>1. Extraction of total RNA: Extract total RNA from a sample (such as cells or tissues). This RNA contains different types of RNA molecules, including messenger RNA (mRNA), ribosomal RNA (rRNA), transfer RNA (tRNA), etc.</a:t>
            </a:r>
          </a:p>
          <a:p>
            <a:pPr eaLnBrk="1" fontAlgn="auto" hangingPunct="1">
              <a:lnSpc>
                <a:spcPct val="120000"/>
              </a:lnSpc>
              <a:spcBef>
                <a:spcPts val="2400"/>
              </a:spcBef>
              <a:buFont typeface="Wingdings" panose="05000000000000000000" charset="0"/>
              <a:buChar char="Ø"/>
            </a:pPr>
            <a:r>
              <a:rPr lang="zh-CN" altLang="en-US" sz="2800" b="0" dirty="0">
                <a:latin typeface="Arial Regular" panose="020B0604020202090204" charset="0"/>
                <a:ea typeface="微软雅黑" panose="020B0503020204020204" charset="-122"/>
                <a:cs typeface="Arial Regular" panose="020B0604020202090204" charset="0"/>
                <a:sym typeface="+mn-ea"/>
              </a:rPr>
              <a:t>2. mRNA enrichment or rRNA removal: Generally, the goal of RNA-seq experiments is to measure mRNA (i.e., transcripts, mainly composed of exons). In order to focus on mRNA, the experiment can be done in one of two ways:</a:t>
            </a:r>
          </a:p>
          <a:p>
            <a:pPr marL="457200" lvl="1" indent="457200" eaLnBrk="1" fontAlgn="auto" hangingPunct="1">
              <a:lnSpc>
                <a:spcPct val="120000"/>
              </a:lnSpc>
              <a:spcBef>
                <a:spcPts val="2400"/>
              </a:spcBef>
              <a:buFont typeface="Wingdings" panose="05000000000000000000" charset="0"/>
              <a:buNone/>
            </a:pPr>
            <a:r>
              <a:rPr lang="zh-CN" altLang="en-US" sz="2800" b="0" dirty="0">
                <a:latin typeface="Arial Regular" panose="020B0604020202090204" charset="0"/>
                <a:ea typeface="微软雅黑" panose="020B0503020204020204" charset="-122"/>
                <a:cs typeface="Arial Regular" panose="020B0604020202090204" charset="0"/>
                <a:sym typeface="+mn-ea"/>
              </a:rPr>
              <a:t>Poly-A selection: Use mRNA with a poly-A tail to enrich mRNA by binding to a poly-T probe. This step can </a:t>
            </a:r>
            <a:r>
              <a:rPr lang="en-US" altLang="zh-CN" sz="2800" b="0" dirty="0">
                <a:latin typeface="Arial Regular" panose="020B0604020202090204" charset="0"/>
                <a:ea typeface="微软雅黑" panose="020B0503020204020204" charset="-122"/>
                <a:cs typeface="Arial Regular" panose="020B0604020202090204" charset="0"/>
                <a:sym typeface="+mn-ea"/>
              </a:rPr>
              <a:t>  </a:t>
            </a:r>
            <a:r>
              <a:rPr lang="zh-CN" altLang="en-US" sz="2800" b="0" dirty="0">
                <a:latin typeface="Arial Regular" panose="020B0604020202090204" charset="0"/>
                <a:ea typeface="微软雅黑" panose="020B0503020204020204" charset="-122"/>
                <a:cs typeface="Arial Regular" panose="020B0604020202090204" charset="0"/>
                <a:sym typeface="+mn-ea"/>
              </a:rPr>
              <a:t>effectively remove most rRNA and other non-mRNA molecules.</a:t>
            </a:r>
          </a:p>
          <a:p>
            <a:pPr marL="457200" lvl="1" indent="457200" eaLnBrk="1" fontAlgn="auto" hangingPunct="1">
              <a:lnSpc>
                <a:spcPct val="120000"/>
              </a:lnSpc>
              <a:spcBef>
                <a:spcPts val="2400"/>
              </a:spcBef>
              <a:buFont typeface="Wingdings" panose="05000000000000000000" charset="0"/>
              <a:buNone/>
            </a:pPr>
            <a:r>
              <a:rPr lang="zh-CN" altLang="en-US" sz="2800" b="0" dirty="0">
                <a:latin typeface="Arial Regular" panose="020B0604020202090204" charset="0"/>
                <a:ea typeface="微软雅黑" panose="020B0503020204020204" charset="-122"/>
                <a:cs typeface="Arial Regular" panose="020B0604020202090204" charset="0"/>
                <a:sym typeface="+mn-ea"/>
              </a:rPr>
              <a:t>rRNA removal: Remove rRNA by using specific probes, retaining mRNA and other small RNAs.</a:t>
            </a:r>
          </a:p>
          <a:p>
            <a:pPr eaLnBrk="1" fontAlgn="auto" hangingPunct="1">
              <a:lnSpc>
                <a:spcPct val="120000"/>
              </a:lnSpc>
              <a:spcBef>
                <a:spcPts val="2400"/>
              </a:spcBef>
              <a:buFont typeface="Wingdings" panose="05000000000000000000" charset="0"/>
              <a:buChar char="Ø"/>
            </a:pPr>
            <a:r>
              <a:rPr lang="zh-CN" altLang="en-US" sz="2800" b="0" dirty="0">
                <a:latin typeface="Arial Regular" panose="020B0604020202090204" charset="0"/>
                <a:ea typeface="微软雅黑" panose="020B0503020204020204" charset="-122"/>
                <a:cs typeface="Arial Regular" panose="020B0604020202090204" charset="0"/>
                <a:sym typeface="+mn-ea"/>
              </a:rPr>
              <a:t>3. RNA fragmentation: The enriched mRNA will be fragmented into smaller fragments so that these fragments can be processed during sequencing.</a:t>
            </a:r>
          </a:p>
          <a:p>
            <a:pPr eaLnBrk="1" fontAlgn="auto" hangingPunct="1">
              <a:lnSpc>
                <a:spcPct val="120000"/>
              </a:lnSpc>
              <a:spcBef>
                <a:spcPts val="2400"/>
              </a:spcBef>
              <a:buFont typeface="Wingdings" panose="05000000000000000000" charset="0"/>
              <a:buChar char="Ø"/>
            </a:pPr>
            <a:r>
              <a:rPr lang="zh-CN" altLang="en-US" sz="2800" b="0" dirty="0">
                <a:latin typeface="Arial Regular" panose="020B0604020202090204" charset="0"/>
                <a:ea typeface="微软雅黑" panose="020B0503020204020204" charset="-122"/>
                <a:cs typeface="Arial Regular" panose="020B0604020202090204" charset="0"/>
                <a:sym typeface="+mn-ea"/>
              </a:rPr>
              <a:t>4. Reverse transcription to cDNA: The fragmented mRNA is reverse transcribed into complementary DNA (cDNA). This step uses reverse transcriptase to use RNA as a template to synthesize a complementary DNA sequence (i.e., cDNA).</a:t>
            </a:r>
          </a:p>
          <a:p>
            <a:pPr eaLnBrk="1" fontAlgn="auto" hangingPunct="1">
              <a:lnSpc>
                <a:spcPct val="120000"/>
              </a:lnSpc>
              <a:spcBef>
                <a:spcPts val="2400"/>
              </a:spcBef>
              <a:buFont typeface="Wingdings" panose="05000000000000000000" charset="0"/>
              <a:buChar char="Ø"/>
            </a:pPr>
            <a:r>
              <a:rPr lang="zh-CN" altLang="en-US" sz="2800" b="0" dirty="0">
                <a:latin typeface="Arial Regular" panose="020B0604020202090204" charset="0"/>
                <a:ea typeface="微软雅黑" panose="020B0503020204020204" charset="-122"/>
                <a:cs typeface="Arial Regular" panose="020B0604020202090204" charset="0"/>
                <a:sym typeface="+mn-ea"/>
              </a:rPr>
              <a:t>5. Library construction: Add adapters to the cDNA obtained by reverse transcription so that it can be recognized by the sequencing platform and prepare to enter the sequencing process.</a:t>
            </a:r>
          </a:p>
        </p:txBody>
      </p:sp>
      <p:sp>
        <p:nvSpPr>
          <p:cNvPr id="156" name="RNA-seq"/>
          <p:cNvSpPr txBox="1">
            <a:spLocks noGrp="1"/>
          </p:cNvSpPr>
          <p:nvPr>
            <p:ph type="title"/>
          </p:nvPr>
        </p:nvSpPr>
        <p:spPr>
          <a:prstGeom prst="rect">
            <a:avLst/>
          </a:prstGeom>
        </p:spPr>
        <p:txBody>
          <a:bodyPr/>
          <a:lstStyle/>
          <a:p>
            <a:pPr lvl="1"/>
            <a:r>
              <a:rPr lang="en-US" dirty="0">
                <a:sym typeface="+mn-ea"/>
              </a:rPr>
              <a:t>Experiment overview – </a:t>
            </a:r>
            <a:r>
              <a:rPr lang="en-US" dirty="0"/>
              <a:t>RNA sequencing sample preparation</a:t>
            </a:r>
          </a:p>
        </p:txBody>
      </p:sp>
      <p:grpSp>
        <p:nvGrpSpPr>
          <p:cNvPr id="2" name="Group"/>
          <p:cNvGrpSpPr/>
          <p:nvPr/>
        </p:nvGrpSpPr>
        <p:grpSpPr>
          <a:xfrm>
            <a:off x="18457346" y="5364431"/>
            <a:ext cx="5375910" cy="5212080"/>
            <a:chOff x="0" y="0"/>
            <a:chExt cx="5020205" cy="4867437"/>
          </a:xfrm>
        </p:grpSpPr>
        <p:sp>
          <p:nvSpPr>
            <p:cNvPr id="3" name="Rounded Rectangle"/>
            <p:cNvSpPr/>
            <p:nvPr/>
          </p:nvSpPr>
          <p:spPr>
            <a:xfrm>
              <a:off x="0" y="0"/>
              <a:ext cx="5020205" cy="4867437"/>
            </a:xfrm>
            <a:prstGeom prst="roundRect">
              <a:avLst>
                <a:gd name="adj" fmla="val 9458"/>
              </a:avLst>
            </a:prstGeom>
            <a:solidFill>
              <a:srgbClr val="FFFFFF"/>
            </a:solidFill>
            <a:ln w="25400" cap="flat">
              <a:solidFill>
                <a:schemeClr val="accent1">
                  <a:hueOff val="114395"/>
                  <a:lumOff val="-24949"/>
                </a:schemeClr>
              </a:solidFill>
              <a:prstDash val="solid"/>
              <a:miter lim="400000"/>
            </a:ln>
            <a:effectLst/>
          </p:spPr>
          <p:txBody>
            <a:bodyPr wrap="square" lIns="71437" tIns="71437" rIns="71437" bIns="71437" numCol="1" anchor="ctr">
              <a:noAutofit/>
            </a:bodyPr>
            <a:lstStyle/>
            <a:p>
              <a:pPr>
                <a:defRPr sz="3000">
                  <a:solidFill>
                    <a:srgbClr val="FFFFFF"/>
                  </a:solidFill>
                </a:defRPr>
              </a:pPr>
              <a:r>
                <a:t>测序数据量=目标区域大小×测序深度</a:t>
              </a:r>
            </a:p>
          </p:txBody>
        </p:sp>
        <p:grpSp>
          <p:nvGrpSpPr>
            <p:cNvPr id="4" name="Group"/>
            <p:cNvGrpSpPr/>
            <p:nvPr/>
          </p:nvGrpSpPr>
          <p:grpSpPr>
            <a:xfrm>
              <a:off x="202930" y="127000"/>
              <a:ext cx="4614345" cy="1016000"/>
              <a:chOff x="0" y="0"/>
              <a:chExt cx="4614344" cy="1016000"/>
            </a:xfrm>
          </p:grpSpPr>
          <p:sp>
            <p:nvSpPr>
              <p:cNvPr id="6" name="Rectangle"/>
              <p:cNvSpPr/>
              <p:nvPr/>
            </p:nvSpPr>
            <p:spPr>
              <a:xfrm>
                <a:off x="507703" y="0"/>
                <a:ext cx="4106641" cy="1016000"/>
              </a:xfrm>
              <a:prstGeom prst="rect">
                <a:avLst/>
              </a:prstGeom>
              <a:gradFill flip="none" rotWithShape="1">
                <a:gsLst>
                  <a:gs pos="0">
                    <a:srgbClr val="FFFFFF"/>
                  </a:gs>
                  <a:gs pos="100000">
                    <a:srgbClr val="144168"/>
                  </a:gs>
                </a:gsLst>
                <a:lin ang="10800000" scaled="0"/>
              </a:gradFill>
              <a:ln w="12700" cap="flat">
                <a:noFill/>
                <a:miter lim="400000"/>
              </a:ln>
              <a:effectLst/>
            </p:spPr>
            <p:txBody>
              <a:bodyPr wrap="square" lIns="71437" tIns="71437" rIns="71437" bIns="71437" numCol="1" anchor="ctr">
                <a:noAutofit/>
              </a:bodyPr>
              <a:lstStyle/>
              <a:p>
                <a:pPr>
                  <a:defRPr sz="3000">
                    <a:solidFill>
                      <a:srgbClr val="FFFFFF"/>
                    </a:solidFill>
                  </a:defRPr>
                </a:pPr>
                <a:endParaRPr/>
              </a:p>
            </p:txBody>
          </p:sp>
          <p:sp>
            <p:nvSpPr>
              <p:cNvPr id="7" name="1"/>
              <p:cNvSpPr/>
              <p:nvPr/>
            </p:nvSpPr>
            <p:spPr>
              <a:xfrm>
                <a:off x="0" y="0"/>
                <a:ext cx="1016000" cy="1016000"/>
              </a:xfrm>
              <a:prstGeom prst="ellipse">
                <a:avLst/>
              </a:prstGeom>
              <a:solidFill>
                <a:srgbClr val="144168"/>
              </a:solidFill>
              <a:ln w="12700" cap="flat">
                <a:noFill/>
                <a:miter lim="400000"/>
              </a:ln>
              <a:effectLst/>
            </p:spPr>
            <p:txBody>
              <a:bodyPr wrap="square" lIns="71437" tIns="71437" rIns="71437" bIns="71437" numCol="1" anchor="ctr">
                <a:noAutofit/>
              </a:bodyPr>
              <a:lstStyle>
                <a:lvl1pPr>
                  <a:defRPr sz="3000">
                    <a:solidFill>
                      <a:srgbClr val="FFFFFF"/>
                    </a:solidFill>
                  </a:defRPr>
                </a:lvl1pPr>
              </a:lstStyle>
              <a:p>
                <a:r>
                  <a:t>1</a:t>
                </a:r>
              </a:p>
            </p:txBody>
          </p:sp>
          <p:sp>
            <p:nvSpPr>
              <p:cNvPr id="8" name="如何计算测序量"/>
              <p:cNvSpPr txBox="1"/>
              <p:nvPr/>
            </p:nvSpPr>
            <p:spPr>
              <a:xfrm>
                <a:off x="1016000" y="262197"/>
                <a:ext cx="2709074" cy="491606"/>
              </a:xfrm>
              <a:prstGeom prst="rect">
                <a:avLst/>
              </a:prstGeom>
              <a:noFill/>
              <a:ln w="12700" cap="flat">
                <a:noFill/>
                <a:miter lim="400000"/>
              </a:ln>
              <a:effectLst/>
            </p:spPr>
            <p:txBody>
              <a:bodyPr wrap="square" lIns="71437" tIns="71437" rIns="71437" bIns="71437" numCol="1" anchor="ctr">
                <a:spAutoFit/>
              </a:bodyPr>
              <a:lstStyle>
                <a:lvl1pPr>
                  <a:defRPr sz="25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dirty="0" err="1">
                    <a:solidFill>
                      <a:schemeClr val="tx1"/>
                    </a:solidFill>
                  </a:rPr>
                  <a:t>如何计算测序量</a:t>
                </a:r>
                <a:r>
                  <a:rPr lang="zh-CN" altLang="en-US" dirty="0">
                    <a:solidFill>
                      <a:schemeClr val="tx1"/>
                    </a:solidFill>
                  </a:rPr>
                  <a:t>？</a:t>
                </a:r>
                <a:endParaRPr dirty="0">
                  <a:solidFill>
                    <a:schemeClr val="tx1"/>
                  </a:solidFill>
                </a:endParaRPr>
              </a:p>
            </p:txBody>
          </p:sp>
        </p:grpSp>
        <p:sp>
          <p:nvSpPr>
            <p:cNvPr id="5" name="150PE"/>
            <p:cNvSpPr/>
            <p:nvPr/>
          </p:nvSpPr>
          <p:spPr>
            <a:xfrm>
              <a:off x="331996" y="1449884"/>
              <a:ext cx="4356210" cy="3119729"/>
            </a:xfrm>
            <a:prstGeom prst="rect">
              <a:avLst/>
            </a:prstGeom>
            <a:noFill/>
            <a:ln w="12700" cap="flat">
              <a:noFill/>
              <a:miter lim="400000"/>
            </a:ln>
            <a:effectLst/>
          </p:spPr>
          <p:txBody>
            <a:bodyPr wrap="square" lIns="71437" tIns="71437" rIns="71437" bIns="71437" numCol="1" anchor="ctr">
              <a:noAutofit/>
            </a:bodyPr>
            <a:lstStyle>
              <a:lvl1pPr marL="277495" indent="-277495" algn="l">
                <a:buSzPct val="145000"/>
                <a:buChar char="•"/>
                <a:defRPr sz="2000"/>
              </a:lvl1pPr>
            </a:lstStyle>
            <a:p>
              <a:pPr marL="0" indent="0">
                <a:buNone/>
              </a:pPr>
              <a:endParaRPr/>
            </a:p>
          </p:txBody>
        </p:sp>
      </p:grpSp>
      <p:sp>
        <p:nvSpPr>
          <p:cNvPr id="12" name="Slide Number"/>
          <p:cNvSpPr txBox="1"/>
          <p:nvPr/>
        </p:nvSpPr>
        <p:spPr>
          <a:xfrm>
            <a:off x="23677774" y="132475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2200" b="1" i="0" u="none" strike="noStrike" cap="none" spc="0" normalizeH="0" baseline="0">
                <a:ln>
                  <a:noFill/>
                </a:ln>
                <a:solidFill>
                  <a:srgbClr val="E67D13"/>
                </a:solidFill>
                <a:effectLst/>
                <a:uFillTx/>
                <a:latin typeface="+mn-lt"/>
                <a:ea typeface="+mn-ea"/>
                <a:cs typeface="+mn-cs"/>
                <a:sym typeface="Helvetica" panose="020B06040202020202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a:lstStyle>
          <a:p>
            <a:fld id="{86CB4B4D-7CA3-9044-876B-883B54F8677D}" type="slidenum">
              <a:rPr lang="en-US" smtClean="0"/>
              <a:t>6</a:t>
            </a:fld>
            <a:endParaRPr lang="en-US" dirty="0"/>
          </a:p>
        </p:txBody>
      </p:sp>
      <p:sp>
        <p:nvSpPr>
          <p:cNvPr id="14" name="Text Box 13"/>
          <p:cNvSpPr txBox="1"/>
          <p:nvPr/>
        </p:nvSpPr>
        <p:spPr>
          <a:xfrm>
            <a:off x="18943121" y="6772226"/>
            <a:ext cx="4734560" cy="38354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panose="020B0604020202020204"/>
              </a:rPr>
              <a:t>Sequencing data volume = target region size × sequencing depth</a:t>
            </a:r>
          </a:p>
          <a:p>
            <a:pPr marL="0" marR="0" indent="0" algn="ctr" defTabSz="82169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panose="020B0604020202020204"/>
              </a:rPr>
              <a:t>Suppose you are sequencing the whole human genome, the target region size is 3 Gb, and you want to achieve a sequencing depth of 30X:</a:t>
            </a:r>
          </a:p>
          <a:p>
            <a:pPr marL="0" marR="0" indent="0" algn="ctr" defTabSz="821690" rtl="0" fontAlgn="auto" latinLnBrk="0" hangingPunct="0">
              <a:lnSpc>
                <a:spcPct val="100000"/>
              </a:lnSpc>
              <a:spcBef>
                <a:spcPts val="0"/>
              </a:spcBef>
              <a:spcAft>
                <a:spcPts val="0"/>
              </a:spcAft>
              <a:buClrTx/>
              <a:buSzTx/>
              <a:buFontTx/>
              <a:buNone/>
            </a:pPr>
            <a:endParaRPr kumimoji="0" lang="en-US" sz="24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panose="020B0604020202020204"/>
            </a:endParaRPr>
          </a:p>
          <a:p>
            <a:pPr marL="0" marR="0" indent="0" algn="ctr" defTabSz="821690" rtl="0" fontAlgn="auto" latinLnBrk="0" hangingPunct="0">
              <a:lnSpc>
                <a:spcPct val="100000"/>
              </a:lnSpc>
              <a:spcBef>
                <a:spcPts val="0"/>
              </a:spcBef>
              <a:spcAft>
                <a:spcPts val="0"/>
              </a:spcAft>
              <a:buClrTx/>
              <a:buSzTx/>
              <a:buFontTx/>
              <a:buNone/>
            </a:pPr>
            <a:r>
              <a:rPr kumimoji="0" lang="en-US" sz="2400" b="0" i="0" u="none" strike="noStrike" cap="none" spc="0" normalizeH="0" baseline="0">
                <a:ln>
                  <a:noFill/>
                </a:ln>
                <a:solidFill>
                  <a:srgbClr val="000000"/>
                </a:solidFill>
                <a:effectLst/>
                <a:uFillTx/>
                <a:latin typeface="Arial" panose="020B0604020202020204" pitchFamily="34" charset="0"/>
                <a:ea typeface="+mn-ea"/>
                <a:cs typeface="Arial" panose="020B0604020202020204" pitchFamily="34" charset="0"/>
                <a:sym typeface="Helvetica" panose="020B0604020202020204"/>
              </a:rPr>
              <a:t>Sequencing data volume = 3Gb × 30 = 90Gb</a:t>
            </a:r>
          </a:p>
        </p:txBody>
      </p:sp>
      <p:sp>
        <p:nvSpPr>
          <p:cNvPr id="11"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GSEA – 3. </a:t>
            </a:r>
            <a:r>
              <a:rPr lang="en-US" altLang="zh-CN" dirty="0"/>
              <a:t>Example of GSEA</a:t>
            </a:r>
            <a:endParaRPr lang="zh-CN"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906" y="3630736"/>
            <a:ext cx="12192000" cy="41052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11057965" y="11596666"/>
            <a:ext cx="1221889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hlinkClick r:id="rId4"/>
              </a:rPr>
              <a:t>Permutation Test: Visual Explanation (jwilber.me)</a:t>
            </a:r>
            <a:endParaRPr lang="zh-CN" altLang="en-US" dirty="0"/>
          </a:p>
        </p:txBody>
      </p:sp>
      <p:sp>
        <p:nvSpPr>
          <p:cNvPr id="9" name="文本框 8"/>
          <p:cNvSpPr txBox="1"/>
          <p:nvPr/>
        </p:nvSpPr>
        <p:spPr>
          <a:xfrm>
            <a:off x="12192000" y="11011891"/>
            <a:ext cx="1221889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b="0" dirty="0">
                <a:effectLst/>
              </a:rPr>
              <a:t>Visual explanation of permutation test:</a:t>
            </a:r>
          </a:p>
        </p:txBody>
      </p:sp>
      <p:sp>
        <p:nvSpPr>
          <p:cNvPr id="11" name="文本框 10"/>
          <p:cNvSpPr txBox="1"/>
          <p:nvPr/>
        </p:nvSpPr>
        <p:spPr>
          <a:xfrm>
            <a:off x="4468906" y="7962458"/>
            <a:ext cx="13178118"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b="0" i="1" dirty="0">
                <a:solidFill>
                  <a:srgbClr val="666666"/>
                </a:solidFill>
                <a:effectLst/>
                <a:latin typeface="Open Sans" panose="020B0606030504020204" pitchFamily="34" charset="0"/>
              </a:rPr>
              <a:t>S1: significantly enriched in females as expected</a:t>
            </a:r>
          </a:p>
          <a:p>
            <a:pPr algn="l"/>
            <a:r>
              <a:rPr lang="en-US" altLang="zh-CN" b="0" i="1" dirty="0">
                <a:solidFill>
                  <a:srgbClr val="666666"/>
                </a:solidFill>
                <a:effectLst/>
                <a:latin typeface="Open Sans" panose="020B0606030504020204" pitchFamily="34" charset="0"/>
              </a:rPr>
              <a:t>S2: randomly distributed and scores poorly</a:t>
            </a:r>
          </a:p>
          <a:p>
            <a:pPr algn="l"/>
            <a:r>
              <a:rPr lang="en-US" altLang="zh-CN" b="0" i="1" dirty="0">
                <a:solidFill>
                  <a:srgbClr val="666666"/>
                </a:solidFill>
                <a:effectLst/>
                <a:latin typeface="Open Sans" panose="020B0606030504020204" pitchFamily="34" charset="0"/>
              </a:rPr>
              <a:t>S3: not enriched at the top of the list but is nonrandom, so it scores well</a:t>
            </a:r>
            <a:endParaRPr lang="zh-CN" altLang="en-US" dirty="0"/>
          </a:p>
        </p:txBody>
      </p:sp>
      <p:sp>
        <p:nvSpPr>
          <p:cNvPr id="14" name="文本框 13"/>
          <p:cNvSpPr txBox="1"/>
          <p:nvPr/>
        </p:nvSpPr>
        <p:spPr>
          <a:xfrm>
            <a:off x="6387353" y="4728083"/>
            <a:ext cx="299869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t"/>
            <a:r>
              <a:rPr lang="en-US" altLang="zh-CN" sz="2400" b="0" dirty="0">
                <a:effectLst/>
              </a:rPr>
              <a:t>P-value&lt;0.001</a:t>
            </a:r>
          </a:p>
        </p:txBody>
      </p:sp>
      <p:sp>
        <p:nvSpPr>
          <p:cNvPr id="15" name="文本框 14"/>
          <p:cNvSpPr txBox="1"/>
          <p:nvPr/>
        </p:nvSpPr>
        <p:spPr>
          <a:xfrm>
            <a:off x="10564906" y="4728083"/>
            <a:ext cx="299869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t"/>
            <a:r>
              <a:rPr lang="en-US" altLang="zh-CN" sz="2400" b="0" dirty="0">
                <a:effectLst/>
              </a:rPr>
              <a:t>P-value=0.38</a:t>
            </a:r>
          </a:p>
        </p:txBody>
      </p:sp>
      <p:sp>
        <p:nvSpPr>
          <p:cNvPr id="16" name="文本框 15"/>
          <p:cNvSpPr txBox="1"/>
          <p:nvPr/>
        </p:nvSpPr>
        <p:spPr>
          <a:xfrm>
            <a:off x="15750989" y="4728083"/>
            <a:ext cx="299869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t"/>
            <a:r>
              <a:rPr lang="en-US" altLang="zh-CN" sz="2400" b="0" dirty="0">
                <a:effectLst/>
              </a:rPr>
              <a:t>P-value=0.54</a:t>
            </a:r>
          </a:p>
        </p:txBody>
      </p:sp>
      <p:sp>
        <p:nvSpPr>
          <p:cNvPr id="10" name="TextBox 9"/>
          <p:cNvSpPr txBox="1"/>
          <p:nvPr/>
        </p:nvSpPr>
        <p:spPr>
          <a:xfrm>
            <a:off x="15280005" y="12534265"/>
            <a:ext cx="870902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Tiancheng</a:t>
            </a:r>
            <a:r>
              <a:rPr lang="en-US" dirty="0">
                <a:sym typeface="+mn-ea"/>
              </a:rPr>
              <a:t> Yu</a:t>
            </a:r>
            <a:r>
              <a:rPr lang="en-US" altLang="zh-CN" dirty="0">
                <a:sym typeface="+mn-ea"/>
              </a:rPr>
              <a:t> &amp;</a:t>
            </a:r>
            <a:r>
              <a:rPr lang="zh-CN" altLang="en-US" dirty="0">
                <a:sym typeface="+mn-ea"/>
              </a:rPr>
              <a:t> </a:t>
            </a:r>
            <a:r>
              <a:rPr lang="en-US" dirty="0" err="1">
                <a:sym typeface="+mn-ea"/>
              </a:rPr>
              <a:t>Zheting</a:t>
            </a:r>
            <a:r>
              <a:rPr lang="en-US" dirty="0">
                <a:sym typeface="+mn-ea"/>
              </a:rPr>
              <a:t> ZHANG</a:t>
            </a:r>
            <a:endParaRPr dirty="0"/>
          </a:p>
        </p:txBody>
      </p:sp>
      <p:sp>
        <p:nvSpPr>
          <p:cNvPr id="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60</a:t>
            </a:fld>
            <a:endParaRPr dirty="0"/>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057965" y="10760371"/>
            <a:ext cx="12218894" cy="1076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hlinkClick r:id="rId3"/>
              </a:rPr>
              <a:t>https://gseapy.readthedocs.io/en/master/gseapy_example.html#Inputs</a:t>
            </a:r>
            <a:endParaRPr lang="en-US" altLang="zh-CN" dirty="0"/>
          </a:p>
        </p:txBody>
      </p:sp>
      <p:sp>
        <p:nvSpPr>
          <p:cNvPr id="2" name="文本框 1"/>
          <p:cNvSpPr txBox="1"/>
          <p:nvPr/>
        </p:nvSpPr>
        <p:spPr>
          <a:xfrm>
            <a:off x="4620895" y="5064443"/>
            <a:ext cx="11209020" cy="32200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dirty="0">
                <a:ln>
                  <a:noFill/>
                </a:ln>
                <a:solidFill>
                  <a:srgbClr val="000000"/>
                </a:solidFill>
                <a:effectLst/>
                <a:uFillTx/>
                <a:latin typeface="+mn-lt"/>
                <a:ea typeface="+mn-ea"/>
                <a:cs typeface="+mn-cs"/>
                <a:sym typeface="Helvetica" panose="020B0604020202020204"/>
              </a:rPr>
              <a:t>gseapy gsea -d </a:t>
            </a:r>
            <a:r>
              <a:rPr kumimoji="0" lang="en-US" altLang="zh-CN" sz="4000" b="1" i="0" u="none" strike="noStrike" cap="none" spc="0" normalizeH="0" baseline="0" dirty="0">
                <a:ln>
                  <a:noFill/>
                </a:ln>
                <a:solidFill>
                  <a:srgbClr val="000000"/>
                </a:solidFill>
                <a:effectLst/>
                <a:uFillTx/>
                <a:latin typeface="+mn-lt"/>
                <a:ea typeface="+mn-ea"/>
                <a:cs typeface="+mn-cs"/>
                <a:sym typeface="Helvetica" panose="020B0604020202020204"/>
              </a:rPr>
              <a:t>&lt;data file&gt;</a:t>
            </a:r>
            <a:r>
              <a:rPr kumimoji="0" lang="zh-CN" altLang="en-US" sz="4000" b="1" i="0" u="none" strike="noStrike" cap="none" spc="0" normalizeH="0" baseline="0" dirty="0">
                <a:ln>
                  <a:noFill/>
                </a:ln>
                <a:solidFill>
                  <a:srgbClr val="000000"/>
                </a:solidFill>
                <a:effectLst/>
                <a:uFillTx/>
                <a:latin typeface="+mn-lt"/>
                <a:ea typeface="+mn-ea"/>
                <a:cs typeface="+mn-cs"/>
                <a:sym typeface="Helvetica" panose="020B0604020202020204"/>
              </a:rPr>
              <a:t> \</a:t>
            </a:r>
          </a:p>
          <a:p>
            <a:pPr marL="0" marR="0" indent="0" algn="l" defTabSz="82169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dirty="0">
                <a:ln>
                  <a:noFill/>
                </a:ln>
                <a:solidFill>
                  <a:srgbClr val="000000"/>
                </a:solidFill>
                <a:effectLst/>
                <a:uFillTx/>
                <a:latin typeface="+mn-lt"/>
                <a:ea typeface="+mn-ea"/>
                <a:cs typeface="+mn-cs"/>
                <a:sym typeface="Helvetica" panose="020B0604020202020204"/>
              </a:rPr>
              <a:t>              -g </a:t>
            </a:r>
            <a:r>
              <a:rPr kumimoji="0" lang="en-US" altLang="zh-CN" sz="4000" b="1" i="0" u="none" strike="noStrike" cap="none" spc="0" normalizeH="0" baseline="0" dirty="0">
                <a:ln>
                  <a:noFill/>
                </a:ln>
                <a:solidFill>
                  <a:srgbClr val="000000"/>
                </a:solidFill>
                <a:effectLst/>
                <a:uFillTx/>
                <a:latin typeface="+mn-lt"/>
                <a:ea typeface="+mn-ea"/>
                <a:cs typeface="+mn-cs"/>
                <a:sym typeface="Helvetica" panose="020B0604020202020204"/>
              </a:rPr>
              <a:t>&lt;gene set file path&gt;</a:t>
            </a:r>
            <a:r>
              <a:rPr kumimoji="0" lang="zh-CN" altLang="en-US" sz="4000" b="1" i="0" u="none" strike="noStrike" cap="none" spc="0" normalizeH="0" baseline="0" dirty="0">
                <a:ln>
                  <a:noFill/>
                </a:ln>
                <a:solidFill>
                  <a:srgbClr val="000000"/>
                </a:solidFill>
                <a:effectLst/>
                <a:uFillTx/>
                <a:latin typeface="+mn-lt"/>
                <a:ea typeface="+mn-ea"/>
                <a:cs typeface="+mn-cs"/>
                <a:sym typeface="Helvetica" panose="020B0604020202020204"/>
              </a:rPr>
              <a:t> </a:t>
            </a:r>
          </a:p>
          <a:p>
            <a:pPr marL="0" marR="0" indent="0" algn="l" defTabSz="82169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dirty="0">
                <a:ln>
                  <a:noFill/>
                </a:ln>
                <a:solidFill>
                  <a:srgbClr val="000000"/>
                </a:solidFill>
                <a:effectLst/>
                <a:uFillTx/>
                <a:latin typeface="+mn-lt"/>
                <a:ea typeface="+mn-ea"/>
                <a:cs typeface="+mn-cs"/>
                <a:sym typeface="Helvetica" panose="020B0604020202020204"/>
              </a:rPr>
              <a:t>              -o </a:t>
            </a:r>
            <a:r>
              <a:rPr kumimoji="0" lang="en-US" altLang="zh-CN" sz="4000" b="1" i="0" u="none" strike="noStrike" cap="none" spc="0" normalizeH="0" baseline="0" dirty="0">
                <a:ln>
                  <a:noFill/>
                </a:ln>
                <a:solidFill>
                  <a:srgbClr val="000000"/>
                </a:solidFill>
                <a:effectLst/>
                <a:uFillTx/>
                <a:latin typeface="+mn-lt"/>
                <a:ea typeface="+mn-ea"/>
                <a:cs typeface="+mn-cs"/>
                <a:sym typeface="Helvetica" panose="020B0604020202020204"/>
              </a:rPr>
              <a:t>&lt;output </a:t>
            </a:r>
            <a:r>
              <a:rPr kumimoji="0" lang="en-US" altLang="zh-CN" sz="4000" b="1" i="0" u="none" strike="noStrike" cap="none" spc="0" normalizeH="0" baseline="0" dirty="0" err="1">
                <a:ln>
                  <a:noFill/>
                </a:ln>
                <a:solidFill>
                  <a:srgbClr val="000000"/>
                </a:solidFill>
                <a:effectLst/>
                <a:uFillTx/>
                <a:latin typeface="+mn-lt"/>
                <a:ea typeface="+mn-ea"/>
                <a:cs typeface="+mn-cs"/>
                <a:sym typeface="Helvetica" panose="020B0604020202020204"/>
              </a:rPr>
              <a:t>dir</a:t>
            </a:r>
            <a:r>
              <a:rPr kumimoji="0" lang="en-US" altLang="zh-CN" sz="4000" b="1" i="0" u="none" strike="noStrike" cap="none" spc="0" normalizeH="0" baseline="0" dirty="0">
                <a:ln>
                  <a:noFill/>
                </a:ln>
                <a:solidFill>
                  <a:srgbClr val="000000"/>
                </a:solidFill>
                <a:effectLst/>
                <a:uFillTx/>
                <a:latin typeface="+mn-lt"/>
                <a:ea typeface="+mn-ea"/>
                <a:cs typeface="+mn-cs"/>
                <a:sym typeface="Helvetica" panose="020B0604020202020204"/>
              </a:rPr>
              <a:t>&gt;</a:t>
            </a:r>
            <a:r>
              <a:rPr kumimoji="0" lang="zh-CN" altLang="en-US" sz="4000" b="1" i="0" u="none" strike="noStrike" cap="none" spc="0" normalizeH="0" baseline="0" dirty="0">
                <a:ln>
                  <a:noFill/>
                </a:ln>
                <a:solidFill>
                  <a:srgbClr val="000000"/>
                </a:solidFill>
                <a:effectLst/>
                <a:uFillTx/>
                <a:latin typeface="+mn-lt"/>
                <a:ea typeface="+mn-ea"/>
                <a:cs typeface="+mn-cs"/>
                <a:sym typeface="Helvetica" panose="020B0604020202020204"/>
              </a:rPr>
              <a:t> \</a:t>
            </a:r>
          </a:p>
          <a:p>
            <a:pPr marL="0" marR="0" indent="0" algn="l" defTabSz="82169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dirty="0">
                <a:ln>
                  <a:noFill/>
                </a:ln>
                <a:solidFill>
                  <a:srgbClr val="000000"/>
                </a:solidFill>
                <a:effectLst/>
                <a:uFillTx/>
                <a:latin typeface="+mn-lt"/>
                <a:ea typeface="+mn-ea"/>
                <a:cs typeface="+mn-cs"/>
                <a:sym typeface="Helvetica" panose="020B0604020202020204"/>
              </a:rPr>
              <a:t>     </a:t>
            </a:r>
            <a:r>
              <a:rPr kumimoji="0" lang="en-US" altLang="zh-CN" sz="4000" b="1" i="0" u="none" strike="noStrike" cap="none" spc="0" normalizeH="0" baseline="0" dirty="0">
                <a:ln>
                  <a:noFill/>
                </a:ln>
                <a:solidFill>
                  <a:srgbClr val="000000"/>
                </a:solidFill>
                <a:effectLst/>
                <a:uFillTx/>
                <a:latin typeface="+mn-lt"/>
                <a:ea typeface="+mn-ea"/>
                <a:cs typeface="+mn-cs"/>
                <a:sym typeface="Helvetica" panose="020B0604020202020204"/>
              </a:rPr>
              <a:t> </a:t>
            </a:r>
            <a:r>
              <a:rPr kumimoji="0" lang="zh-CN" altLang="en-US" sz="4000" b="1" i="0" u="none" strike="noStrike" cap="none" spc="0" normalizeH="0" baseline="0" dirty="0">
                <a:ln>
                  <a:noFill/>
                </a:ln>
                <a:solidFill>
                  <a:srgbClr val="000000"/>
                </a:solidFill>
                <a:effectLst/>
                <a:uFillTx/>
                <a:latin typeface="+mn-lt"/>
                <a:ea typeface="+mn-ea"/>
                <a:cs typeface="+mn-cs"/>
                <a:sym typeface="Helvetica" panose="020B0604020202020204"/>
              </a:rPr>
              <a:t>        -v </a:t>
            </a:r>
            <a:r>
              <a:rPr kumimoji="0" lang="en-US" altLang="zh-CN" sz="4000" b="1" i="0" u="none" strike="noStrike" cap="none" spc="0" normalizeH="0" baseline="0" dirty="0">
                <a:ln>
                  <a:noFill/>
                </a:ln>
                <a:solidFill>
                  <a:srgbClr val="000000"/>
                </a:solidFill>
                <a:effectLst/>
                <a:uFillTx/>
                <a:latin typeface="+mn-lt"/>
                <a:ea typeface="+mn-ea"/>
                <a:cs typeface="+mn-cs"/>
                <a:sym typeface="Helvetica" panose="020B0604020202020204"/>
              </a:rPr>
              <a:t>–</a:t>
            </a:r>
            <a:r>
              <a:rPr kumimoji="0" lang="zh-CN" altLang="en-US" sz="4000" b="1" i="0" u="none" strike="noStrike" cap="none" spc="0" normalizeH="0" baseline="0" dirty="0">
                <a:ln>
                  <a:noFill/>
                </a:ln>
                <a:solidFill>
                  <a:srgbClr val="000000"/>
                </a:solidFill>
                <a:effectLst/>
                <a:uFillTx/>
                <a:latin typeface="+mn-lt"/>
                <a:ea typeface="+mn-ea"/>
                <a:cs typeface="+mn-cs"/>
                <a:sym typeface="Helvetica" panose="020B0604020202020204"/>
              </a:rPr>
              <a:t>no-plot \</a:t>
            </a:r>
          </a:p>
          <a:p>
            <a:pPr marL="0" marR="0" indent="0" algn="l" defTabSz="82169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dirty="0">
                <a:ln>
                  <a:noFill/>
                </a:ln>
                <a:solidFill>
                  <a:srgbClr val="000000"/>
                </a:solidFill>
                <a:effectLst/>
                <a:uFillTx/>
                <a:latin typeface="+mn-lt"/>
                <a:ea typeface="+mn-ea"/>
                <a:cs typeface="+mn-cs"/>
                <a:sym typeface="Helvetica" panose="020B0604020202020204"/>
              </a:rPr>
              <a:t>              -t phenotype</a:t>
            </a:r>
          </a:p>
        </p:txBody>
      </p:sp>
      <p:sp>
        <p:nvSpPr>
          <p:cNvPr id="10" name="TextBox 9"/>
          <p:cNvSpPr txBox="1"/>
          <p:nvPr/>
        </p:nvSpPr>
        <p:spPr>
          <a:xfrm>
            <a:off x="15280005" y="12534265"/>
            <a:ext cx="870902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Tiancheng</a:t>
            </a:r>
            <a:r>
              <a:rPr lang="en-US" dirty="0">
                <a:sym typeface="+mn-ea"/>
              </a:rPr>
              <a:t> Yu</a:t>
            </a:r>
            <a:r>
              <a:rPr lang="en-US" altLang="zh-CN" dirty="0">
                <a:sym typeface="+mn-ea"/>
              </a:rPr>
              <a:t> &amp;</a:t>
            </a:r>
            <a:r>
              <a:rPr lang="zh-CN" altLang="en-US" dirty="0">
                <a:sym typeface="+mn-ea"/>
              </a:rPr>
              <a:t> </a:t>
            </a:r>
            <a:r>
              <a:rPr lang="en-US" dirty="0" err="1">
                <a:sym typeface="+mn-ea"/>
              </a:rPr>
              <a:t>Zheting</a:t>
            </a:r>
            <a:r>
              <a:rPr lang="en-US" dirty="0">
                <a:sym typeface="+mn-ea"/>
              </a:rPr>
              <a:t> ZHANG</a:t>
            </a:r>
            <a:endParaRPr dirty="0"/>
          </a:p>
        </p:txBody>
      </p:sp>
      <p:sp>
        <p:nvSpPr>
          <p:cNvPr id="4"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61</a:t>
            </a:fld>
            <a:endParaRPr dirty="0"/>
          </a:p>
        </p:txBody>
      </p:sp>
      <p:sp>
        <p:nvSpPr>
          <p:cNvPr id="3" name="标题 2"/>
          <p:cNvSpPr>
            <a:spLocks noGrp="1"/>
          </p:cNvSpPr>
          <p:nvPr>
            <p:ph type="title"/>
          </p:nvPr>
        </p:nvSpPr>
        <p:spPr/>
        <p:txBody>
          <a:bodyPr/>
          <a:lstStyle/>
          <a:p>
            <a:r>
              <a:rPr lang="en-US" altLang="zh-CN" dirty="0">
                <a:sym typeface="+mn-ea"/>
              </a:rPr>
              <a:t>GSEA – 4. </a:t>
            </a:r>
            <a:r>
              <a:rPr lang="en-US" altLang="zh-CN" dirty="0"/>
              <a:t>Code of GSEA using gseapy</a:t>
            </a:r>
            <a:endParaRPr lang="zh-CN" alt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GSEA – 5. </a:t>
            </a:r>
            <a:r>
              <a:rPr lang="en-US" altLang="zh-CN" dirty="0"/>
              <a:t>Full API of GSEApy</a:t>
            </a:r>
            <a:endParaRPr lang="zh-CN" altLang="en-US" dirty="0"/>
          </a:p>
        </p:txBody>
      </p:sp>
      <p:sp>
        <p:nvSpPr>
          <p:cNvPr id="7" name="文本框 6"/>
          <p:cNvSpPr txBox="1"/>
          <p:nvPr/>
        </p:nvSpPr>
        <p:spPr>
          <a:xfrm>
            <a:off x="2942030" y="11990366"/>
            <a:ext cx="12218894" cy="1076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hlinkClick r:id="rId3"/>
              </a:rPr>
              <a:t>https://gseapy.readthedocs.io/en/master/gseapy_example.html#Inputs</a:t>
            </a:r>
            <a:endParaRPr lang="en-US" altLang="zh-CN" dirty="0"/>
          </a:p>
        </p:txBody>
      </p:sp>
      <p:pic>
        <p:nvPicPr>
          <p:cNvPr id="4" name="图片 3"/>
          <p:cNvPicPr>
            <a:picLocks noChangeAspect="1"/>
          </p:cNvPicPr>
          <p:nvPr/>
        </p:nvPicPr>
        <p:blipFill>
          <a:blip r:embed="rId4"/>
          <a:stretch>
            <a:fillRect/>
          </a:stretch>
        </p:blipFill>
        <p:spPr>
          <a:xfrm>
            <a:off x="2755900" y="2192020"/>
            <a:ext cx="18853785" cy="9611360"/>
          </a:xfrm>
          <a:prstGeom prst="rect">
            <a:avLst/>
          </a:prstGeom>
        </p:spPr>
      </p:pic>
      <p:sp>
        <p:nvSpPr>
          <p:cNvPr id="10" name="TextBox 9"/>
          <p:cNvSpPr txBox="1"/>
          <p:nvPr/>
        </p:nvSpPr>
        <p:spPr>
          <a:xfrm>
            <a:off x="15280005" y="12534265"/>
            <a:ext cx="870902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Tiancheng</a:t>
            </a:r>
            <a:r>
              <a:rPr lang="en-US" dirty="0">
                <a:sym typeface="+mn-ea"/>
              </a:rPr>
              <a:t> Yu</a:t>
            </a:r>
            <a:r>
              <a:rPr lang="en-US" altLang="zh-CN" dirty="0">
                <a:sym typeface="+mn-ea"/>
              </a:rPr>
              <a:t> &amp;</a:t>
            </a:r>
            <a:r>
              <a:rPr lang="zh-CN" altLang="en-US" dirty="0">
                <a:sym typeface="+mn-ea"/>
              </a:rPr>
              <a:t> </a:t>
            </a:r>
            <a:r>
              <a:rPr lang="en-US" dirty="0" err="1">
                <a:sym typeface="+mn-ea"/>
              </a:rPr>
              <a:t>Zheting</a:t>
            </a:r>
            <a:r>
              <a:rPr lang="en-US" dirty="0">
                <a:sym typeface="+mn-ea"/>
              </a:rPr>
              <a:t> ZHANG</a:t>
            </a:r>
            <a:endParaRPr dirty="0"/>
          </a:p>
        </p:txBody>
      </p:sp>
      <p:sp>
        <p:nvSpPr>
          <p:cNvPr id="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62</a:t>
            </a:fld>
            <a:endParaRPr dirty="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FC46A-5C45-3FE5-3B03-B56F9009143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1D9962-E67C-F5AD-2ED6-B2FEB531B53C}"/>
              </a:ext>
            </a:extLst>
          </p:cNvPr>
          <p:cNvSpPr>
            <a:spLocks noGrp="1"/>
          </p:cNvSpPr>
          <p:nvPr>
            <p:ph type="body" idx="1"/>
          </p:nvPr>
        </p:nvSpPr>
        <p:spPr>
          <a:xfrm>
            <a:off x="1250315" y="1827530"/>
            <a:ext cx="6442075" cy="1037590"/>
          </a:xfrm>
        </p:spPr>
        <p:txBody>
          <a:bodyPr>
            <a:normAutofit/>
          </a:bodyPr>
          <a:lstStyle/>
          <a:p>
            <a:pPr marL="0" indent="0">
              <a:buNone/>
            </a:pPr>
            <a:r>
              <a:rPr lang="en-US" sz="3600" b="1" dirty="0"/>
              <a:t>- GSEA</a:t>
            </a:r>
            <a:endParaRPr lang="en-US" altLang="zh-CN" sz="3600" dirty="0"/>
          </a:p>
        </p:txBody>
      </p:sp>
      <p:sp>
        <p:nvSpPr>
          <p:cNvPr id="3" name="Title 2">
            <a:extLst>
              <a:ext uri="{FF2B5EF4-FFF2-40B4-BE49-F238E27FC236}">
                <a16:creationId xmlns:a16="http://schemas.microsoft.com/office/drawing/2014/main" id="{804CC243-2BEF-3F05-7611-27F0F1FBB4A6}"/>
              </a:ext>
            </a:extLst>
          </p:cNvPr>
          <p:cNvSpPr>
            <a:spLocks noGrp="1"/>
          </p:cNvSpPr>
          <p:nvPr>
            <p:ph type="title"/>
          </p:nvPr>
        </p:nvSpPr>
        <p:spPr/>
        <p:txBody>
          <a:bodyPr/>
          <a:lstStyle/>
          <a:p>
            <a:r>
              <a:rPr lang="en-US" altLang="zh-CN" dirty="0">
                <a:sym typeface="+mn-ea"/>
              </a:rPr>
              <a:t>GSEA</a:t>
            </a:r>
            <a:endParaRPr lang="zh-CN" altLang="en-US" sz="4400" dirty="0"/>
          </a:p>
        </p:txBody>
      </p:sp>
      <p:sp>
        <p:nvSpPr>
          <p:cNvPr id="4" name="文本框 3">
            <a:extLst>
              <a:ext uri="{FF2B5EF4-FFF2-40B4-BE49-F238E27FC236}">
                <a16:creationId xmlns:a16="http://schemas.microsoft.com/office/drawing/2014/main" id="{A5C4CF3D-2EA3-BECB-046F-CD0293DD5640}"/>
              </a:ext>
            </a:extLst>
          </p:cNvPr>
          <p:cNvSpPr txBox="1"/>
          <p:nvPr/>
        </p:nvSpPr>
        <p:spPr>
          <a:xfrm>
            <a:off x="1451610" y="2913684"/>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BC2856D0-F037-52BE-62B8-C0F9196C0105}"/>
              </a:ext>
            </a:extLst>
          </p:cNvPr>
          <p:cNvSpPr txBox="1"/>
          <p:nvPr/>
        </p:nvSpPr>
        <p:spPr>
          <a:xfrm>
            <a:off x="1758949" y="4323055"/>
            <a:ext cx="11976929" cy="26737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bulkRNA</a:t>
            </a:r>
            <a:r>
              <a:rPr lang="en-US" altLang="zh-CN" sz="2400" dirty="0"/>
              <a:t> enrich GSEA analyze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rnk</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/data/1.RNA/4.enrichment/gsea_test.csv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/result/1.RNA/4.enrichment/GSEA/</a:t>
            </a:r>
            <a:r>
              <a:rPr lang="en-US" altLang="zh-CN" sz="2400" dirty="0" err="1"/>
              <a:t>no_deg</a:t>
            </a:r>
            <a:r>
              <a:rPr lang="en-US" altLang="zh-CN" sz="2400" dirty="0"/>
              <a:t> -s human</a:t>
            </a:r>
          </a:p>
          <a:p>
            <a:pPr algn="l" defTabSz="584200">
              <a:defRPr sz="1800" b="0">
                <a:solidFill>
                  <a:srgbClr val="FFFFFF"/>
                </a:solidFill>
                <a:latin typeface="Monaco"/>
                <a:ea typeface="Monaco"/>
                <a:cs typeface="Monaco"/>
                <a:sym typeface="Monaco"/>
              </a:defRPr>
            </a:pPr>
            <a:endParaRPr lang="en-US" altLang="zh-CN" sz="2400" dirty="0"/>
          </a:p>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bulkRNA</a:t>
            </a:r>
            <a:r>
              <a:rPr lang="en-US" altLang="zh-CN" sz="2400" dirty="0"/>
              <a:t> enrich GSEA plot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/result/1.RNA/4.enrichment/GSEA/</a:t>
            </a:r>
            <a:r>
              <a:rPr lang="en-US" altLang="zh-CN" sz="2400" dirty="0" err="1"/>
              <a:t>no_deg</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--term HALLMARK_MYC_TARGETS_V2,HALLMARK_MYC_TARGETS_V1</a:t>
            </a:r>
          </a:p>
        </p:txBody>
      </p:sp>
      <p:sp>
        <p:nvSpPr>
          <p:cNvPr id="8" name="Content Placeholder 2">
            <a:extLst>
              <a:ext uri="{FF2B5EF4-FFF2-40B4-BE49-F238E27FC236}">
                <a16:creationId xmlns:a16="http://schemas.microsoft.com/office/drawing/2014/main" id="{C1D02845-7618-6EFB-25E2-D120203E0809}"/>
              </a:ext>
            </a:extLst>
          </p:cNvPr>
          <p:cNvSpPr>
            <a:spLocks noGrp="1"/>
          </p:cNvSpPr>
          <p:nvPr/>
        </p:nvSpPr>
        <p:spPr>
          <a:xfrm>
            <a:off x="1770627" y="6958956"/>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9554503E-0188-7D09-1828-C7C1CEE8983F}"/>
              </a:ext>
            </a:extLst>
          </p:cNvPr>
          <p:cNvSpPr>
            <a:spLocks noGrp="1"/>
          </p:cNvSpPr>
          <p:nvPr/>
        </p:nvSpPr>
        <p:spPr>
          <a:xfrm>
            <a:off x="1758950" y="357960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5" name="表格 4">
            <a:extLst>
              <a:ext uri="{FF2B5EF4-FFF2-40B4-BE49-F238E27FC236}">
                <a16:creationId xmlns:a16="http://schemas.microsoft.com/office/drawing/2014/main" id="{8E60D38E-EDE7-5334-B50E-AE1FDC1C6D07}"/>
              </a:ext>
            </a:extLst>
          </p:cNvPr>
          <p:cNvGraphicFramePr>
            <a:graphicFrameLocks noGrp="1"/>
          </p:cNvGraphicFramePr>
          <p:nvPr>
            <p:extLst>
              <p:ext uri="{D42A27DB-BD31-4B8C-83A1-F6EECF244321}">
                <p14:modId xmlns:p14="http://schemas.microsoft.com/office/powerpoint/2010/main" val="3427710811"/>
              </p:ext>
            </p:extLst>
          </p:nvPr>
        </p:nvGraphicFramePr>
        <p:xfrm>
          <a:off x="1758950" y="7740242"/>
          <a:ext cx="10926904" cy="5454732"/>
        </p:xfrm>
        <a:graphic>
          <a:graphicData uri="http://schemas.openxmlformats.org/drawingml/2006/table">
            <a:tbl>
              <a:tblPr>
                <a:tableStyleId>{5940675A-B579-460E-94D1-54222C63F5DA}</a:tableStyleId>
              </a:tblPr>
              <a:tblGrid>
                <a:gridCol w="2014397">
                  <a:extLst>
                    <a:ext uri="{9D8B030D-6E8A-4147-A177-3AD203B41FA5}">
                      <a16:colId xmlns:a16="http://schemas.microsoft.com/office/drawing/2014/main" val="2095828038"/>
                    </a:ext>
                  </a:extLst>
                </a:gridCol>
                <a:gridCol w="7398309">
                  <a:extLst>
                    <a:ext uri="{9D8B030D-6E8A-4147-A177-3AD203B41FA5}">
                      <a16:colId xmlns:a16="http://schemas.microsoft.com/office/drawing/2014/main" val="216742132"/>
                    </a:ext>
                  </a:extLst>
                </a:gridCol>
                <a:gridCol w="1514198">
                  <a:extLst>
                    <a:ext uri="{9D8B030D-6E8A-4147-A177-3AD203B41FA5}">
                      <a16:colId xmlns:a16="http://schemas.microsoft.com/office/drawing/2014/main" val="1968095742"/>
                    </a:ext>
                  </a:extLst>
                </a:gridCol>
              </a:tblGrid>
              <a:tr h="393725">
                <a:tc>
                  <a:txBody>
                    <a:bodyPr/>
                    <a:lstStyle/>
                    <a:p>
                      <a:pPr marL="0" marR="0" algn="ctr">
                        <a:buNone/>
                      </a:pPr>
                      <a:r>
                        <a:rPr lang="zh-CN" altLang="en-US" sz="2000" b="1" kern="100" dirty="0">
                          <a:effectLst/>
                        </a:rPr>
                        <a:t>参数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描述</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b="1" kern="100" dirty="0">
                          <a:effectLst/>
                        </a:rPr>
                        <a:t>默认值</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2739366655"/>
                  </a:ext>
                </a:extLst>
              </a:tr>
              <a:tr h="333152">
                <a:tc>
                  <a:txBody>
                    <a:bodyPr/>
                    <a:lstStyle/>
                    <a:p>
                      <a:pPr marL="0" marR="0" algn="ctr">
                        <a:buNone/>
                      </a:pPr>
                      <a:r>
                        <a:rPr lang="en-US" sz="16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analyze</a:t>
                      </a:r>
                      <a:endParaRPr lang="en-US"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富集分析</a:t>
                      </a:r>
                      <a:endParaRPr lang="zh-CN" altLang="en-US"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en-US"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126984065"/>
                  </a:ext>
                </a:extLst>
              </a:tr>
              <a:tr h="575444">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--rnk</a:t>
                      </a:r>
                      <a:r>
                        <a:rPr lang="en-US" sz="16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排序好的基因列表，如：一列</a:t>
                      </a: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gene（</a:t>
                      </a:r>
                      <a:r>
                        <a:rPr lang="zh-CN" alt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大写），一列</a:t>
                      </a: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log2FC；</a:t>
                      </a:r>
                      <a:r>
                        <a:rPr lang="zh-CN" alt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也可以是差异分析的结果</a:t>
                      </a: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csv</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79070497"/>
                  </a:ext>
                </a:extLst>
              </a:tr>
              <a:tr h="333152">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16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存放输出结果文件夹</a:t>
                      </a:r>
                      <a:endParaRPr lang="zh-CN" alt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845437369"/>
                  </a:ext>
                </a:extLst>
              </a:tr>
              <a:tr h="333152">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物种，</a:t>
                      </a: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human/mouse</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human</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34866521"/>
                  </a:ext>
                </a:extLst>
              </a:tr>
              <a:tr h="333152">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--deg</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如果输入差异分析结果</a:t>
                      </a:r>
                      <a:r>
                        <a:rPr lang="en-US" altLang="zh-CN"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csv</a:t>
                      </a:r>
                      <a:endParaRPr lang="zh-CN" alt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757096754"/>
                  </a:ext>
                </a:extLst>
              </a:tr>
              <a:tr h="333152">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--sort</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按照差异分析表格哪列排序</a:t>
                      </a:r>
                      <a:endParaRPr lang="zh-CN" alt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log2FC</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19732760"/>
                  </a:ext>
                </a:extLst>
              </a:tr>
              <a:tr h="333152">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--column</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差异分析结果表格基因列</a:t>
                      </a:r>
                      <a:endParaRPr lang="zh-CN" altLang="en-US"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gene_name</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901777446"/>
                  </a:ext>
                </a:extLst>
              </a:tr>
              <a:tr h="575444">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--permutation_num</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置换次数，越多随机背景分布越接近真实分布</a:t>
                      </a:r>
                      <a:endParaRPr lang="zh-CN" alt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6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1000</a:t>
                      </a:r>
                      <a:endParaRPr lang="zh-CN" altLang="en-US"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03734543"/>
                  </a:ext>
                </a:extLst>
              </a:tr>
              <a:tr h="473062">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指定线程数</a:t>
                      </a:r>
                      <a:endParaRPr lang="zh-CN" altLang="en-US"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6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4</a:t>
                      </a:r>
                      <a:endParaRPr lang="zh-CN" altLang="en-US"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429647001"/>
                  </a:ext>
                </a:extLst>
              </a:tr>
              <a:tr h="473062">
                <a:tc>
                  <a:txBody>
                    <a:bodyPr/>
                    <a:lstStyle/>
                    <a:p>
                      <a:pPr marL="0" marR="0" algn="ctr">
                        <a:buNone/>
                      </a:pPr>
                      <a:r>
                        <a:rPr lang="en-US" sz="16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plot</a:t>
                      </a:r>
                      <a:endParaRPr lang="en-US"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a:t>
                      </a:r>
                      <a:r>
                        <a:rPr lang="en-US" sz="16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term</a:t>
                      </a:r>
                      <a:r>
                        <a:rPr lang="zh-CN" altLang="en-US" sz="16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可视化</a:t>
                      </a:r>
                      <a:endParaRPr lang="zh-CN" altLang="en-US"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1"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en-US" sz="16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223925547"/>
                  </a:ext>
                </a:extLst>
              </a:tr>
              <a:tr h="473062">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a:t>
                      </a:r>
                      <a:r>
                        <a:rPr lang="en-US" sz="16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GSEA</a:t>
                      </a:r>
                      <a:r>
                        <a:rPr lang="zh-CN" alt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分析结果文件夹</a:t>
                      </a:r>
                      <a:endParaRPr lang="zh-CN" alt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6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167438308"/>
                  </a:ext>
                </a:extLst>
              </a:tr>
              <a:tr h="473062">
                <a:tc>
                  <a:txBody>
                    <a:bodyPr/>
                    <a:lstStyle/>
                    <a:p>
                      <a:pPr marL="0" marR="0" algn="ctr">
                        <a:buNone/>
                      </a:pPr>
                      <a:r>
                        <a:rPr lang="en-US" sz="16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--term</a:t>
                      </a:r>
                      <a:r>
                        <a:rPr lang="en-US" sz="16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16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16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a:t>
                      </a:r>
                      <a:r>
                        <a:rPr lang="en-US" altLang="zh-CN" sz="16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term</a:t>
                      </a:r>
                      <a:r>
                        <a:rPr lang="zh-CN" altLang="en-US" sz="16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，逗号分隔</a:t>
                      </a:r>
                      <a:endParaRPr lang="zh-CN" altLang="en-US"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16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16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010137523"/>
                  </a:ext>
                </a:extLst>
              </a:tr>
            </a:tbl>
          </a:graphicData>
        </a:graphic>
      </p:graphicFrame>
      <p:pic>
        <p:nvPicPr>
          <p:cNvPr id="7" name="图片 6">
            <a:extLst>
              <a:ext uri="{FF2B5EF4-FFF2-40B4-BE49-F238E27FC236}">
                <a16:creationId xmlns:a16="http://schemas.microsoft.com/office/drawing/2014/main" id="{FAC13E8A-A0F5-5905-728B-148739B60456}"/>
              </a:ext>
            </a:extLst>
          </p:cNvPr>
          <p:cNvPicPr>
            <a:picLocks noChangeAspect="1"/>
          </p:cNvPicPr>
          <p:nvPr/>
        </p:nvPicPr>
        <p:blipFill>
          <a:blip r:embed="rId3"/>
          <a:stretch>
            <a:fillRect/>
          </a:stretch>
        </p:blipFill>
        <p:spPr>
          <a:xfrm>
            <a:off x="15582108" y="2253109"/>
            <a:ext cx="7924366" cy="4139892"/>
          </a:xfrm>
          <a:prstGeom prst="rect">
            <a:avLst/>
          </a:prstGeom>
          <a:noFill/>
          <a:ln>
            <a:noFill/>
          </a:ln>
        </p:spPr>
      </p:pic>
      <p:pic>
        <p:nvPicPr>
          <p:cNvPr id="10" name="图片 9">
            <a:extLst>
              <a:ext uri="{FF2B5EF4-FFF2-40B4-BE49-F238E27FC236}">
                <a16:creationId xmlns:a16="http://schemas.microsoft.com/office/drawing/2014/main" id="{E5F00CE1-1478-09C0-C621-DD7574986625}"/>
              </a:ext>
            </a:extLst>
          </p:cNvPr>
          <p:cNvPicPr>
            <a:picLocks noChangeAspect="1"/>
          </p:cNvPicPr>
          <p:nvPr/>
        </p:nvPicPr>
        <p:blipFill>
          <a:blip r:embed="rId4"/>
          <a:srcRect t="959"/>
          <a:stretch>
            <a:fillRect/>
          </a:stretch>
        </p:blipFill>
        <p:spPr>
          <a:xfrm>
            <a:off x="15868136" y="7499388"/>
            <a:ext cx="6926493" cy="4139891"/>
          </a:xfrm>
          <a:prstGeom prst="rect">
            <a:avLst/>
          </a:prstGeom>
          <a:noFill/>
          <a:ln>
            <a:noFill/>
          </a:ln>
        </p:spPr>
      </p:pic>
    </p:spTree>
    <p:extLst>
      <p:ext uri="{BB962C8B-B14F-4D97-AF65-F5344CB8AC3E}">
        <p14:creationId xmlns:p14="http://schemas.microsoft.com/office/powerpoint/2010/main" val="347499685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KEGG…"/>
          <p:cNvSpPr txBox="1">
            <a:spLocks noGrp="1"/>
          </p:cNvSpPr>
          <p:nvPr>
            <p:ph type="body" idx="1"/>
          </p:nvPr>
        </p:nvSpPr>
        <p:spPr>
          <a:prstGeom prst="rect">
            <a:avLst/>
          </a:prstGeom>
        </p:spPr>
        <p:txBody>
          <a:bodyPr/>
          <a:lstStyle/>
          <a:p>
            <a:r>
              <a:rPr dirty="0"/>
              <a:t>GO/KEGG</a:t>
            </a:r>
            <a:endParaRPr lang="en-US" dirty="0"/>
          </a:p>
          <a:p>
            <a:pPr lvl="1"/>
            <a:r>
              <a:rPr lang="en-US" altLang="zh-CN" dirty="0" err="1"/>
              <a:t>clusterProfiler</a:t>
            </a:r>
            <a:r>
              <a:rPr lang="zh-CN" altLang="en-US" dirty="0"/>
              <a:t> </a:t>
            </a:r>
            <a:r>
              <a:rPr lang="en-US" altLang="zh-CN" dirty="0"/>
              <a:t>(</a:t>
            </a:r>
            <a:r>
              <a:rPr lang="en-US" altLang="zh-CN" dirty="0" err="1"/>
              <a:t>CDesk_cli</a:t>
            </a:r>
            <a:r>
              <a:rPr lang="en-US" altLang="zh-CN" dirty="0"/>
              <a:t> </a:t>
            </a:r>
            <a:r>
              <a:rPr lang="en-US" altLang="zh-CN" dirty="0" err="1"/>
              <a:t>FunctionalEnrichment</a:t>
            </a:r>
            <a:r>
              <a:rPr lang="en-US" altLang="zh-CN" dirty="0"/>
              <a:t>) R</a:t>
            </a:r>
            <a:r>
              <a:rPr lang="zh-CN" altLang="en-US" dirty="0"/>
              <a:t>包，自定义</a:t>
            </a:r>
            <a:r>
              <a:rPr lang="en-US" altLang="zh-CN" dirty="0"/>
              <a:t>term</a:t>
            </a:r>
            <a:r>
              <a:rPr lang="zh-CN" altLang="en-US" dirty="0">
                <a:ea typeface="宋体" panose="02010600030101010101" pitchFamily="2" charset="-122"/>
              </a:rPr>
              <a:t>，甲子</a:t>
            </a:r>
            <a:r>
              <a:rPr lang="en-US" altLang="zh-CN" dirty="0">
                <a:ea typeface="宋体" panose="02010600030101010101" pitchFamily="2" charset="-122"/>
              </a:rPr>
              <a:t>gene list</a:t>
            </a:r>
            <a:endParaRPr lang="en-US" altLang="zh-CN" dirty="0"/>
          </a:p>
          <a:p>
            <a:pPr lvl="1"/>
            <a:r>
              <a:rPr lang="en-US" altLang="zh-CN" dirty="0"/>
              <a:t>DAVID </a:t>
            </a:r>
            <a:r>
              <a:rPr lang="zh-CN" altLang="en-US" dirty="0"/>
              <a:t>在线工具</a:t>
            </a:r>
            <a:endParaRPr dirty="0"/>
          </a:p>
          <a:p>
            <a:pPr lvl="1"/>
            <a:r>
              <a:rPr dirty="0" err="1"/>
              <a:t>enrichR</a:t>
            </a:r>
            <a:r>
              <a:rPr lang="en-US" dirty="0" err="1"/>
              <a:t> </a:t>
            </a:r>
            <a:r>
              <a:rPr lang="zh-CN" altLang="en-US" dirty="0">
                <a:sym typeface="+mn-ea"/>
              </a:rPr>
              <a:t>在线工具</a:t>
            </a:r>
            <a:endParaRPr dirty="0"/>
          </a:p>
          <a:p>
            <a:r>
              <a:rPr dirty="0"/>
              <a:t>customer term</a:t>
            </a:r>
            <a:r>
              <a:rPr lang="zh-CN" altLang="en-US" dirty="0"/>
              <a:t> </a:t>
            </a:r>
            <a:r>
              <a:rPr lang="en-US" altLang="zh-CN" dirty="0"/>
              <a:t>(</a:t>
            </a:r>
            <a:r>
              <a:rPr lang="en-US" altLang="zh-CN" dirty="0" err="1"/>
              <a:t>CDesk_cli</a:t>
            </a:r>
            <a:r>
              <a:rPr lang="en-US" altLang="zh-CN" dirty="0"/>
              <a:t> </a:t>
            </a:r>
            <a:r>
              <a:rPr lang="en-US" altLang="zh-CN" dirty="0" err="1"/>
              <a:t>JiaziEnrichment</a:t>
            </a:r>
            <a:r>
              <a:rPr lang="en-US" altLang="zh-CN" dirty="0"/>
              <a:t>)</a:t>
            </a:r>
            <a:endParaRPr dirty="0"/>
          </a:p>
        </p:txBody>
      </p:sp>
      <p:sp>
        <p:nvSpPr>
          <p:cNvPr id="146" name="Gene Ontology Analysis (GO)"/>
          <p:cNvSpPr txBox="1">
            <a:spLocks noGrp="1"/>
          </p:cNvSpPr>
          <p:nvPr>
            <p:ph type="title"/>
          </p:nvPr>
        </p:nvSpPr>
        <p:spPr>
          <a:prstGeom prst="rect">
            <a:avLst/>
          </a:prstGeom>
        </p:spPr>
        <p:txBody>
          <a:bodyPr/>
          <a:lstStyle/>
          <a:p>
            <a:r>
              <a:rPr dirty="0"/>
              <a:t>Gene Ontology Analysis (GO)</a:t>
            </a:r>
            <a:r>
              <a:rPr lang="zh-CN" altLang="en-US" dirty="0"/>
              <a:t> </a:t>
            </a:r>
            <a:r>
              <a:rPr lang="en-US" altLang="zh-CN" dirty="0"/>
              <a:t>(</a:t>
            </a:r>
            <a:r>
              <a:rPr lang="en-US" dirty="0" err="1"/>
              <a:t>Zheting</a:t>
            </a:r>
            <a:r>
              <a:rPr lang="en-US" dirty="0"/>
              <a:t> ZHANG</a:t>
            </a:r>
            <a:r>
              <a:rPr lang="zh-CN" altLang="en-US" dirty="0"/>
              <a:t> </a:t>
            </a:r>
            <a:r>
              <a:rPr lang="en-US" altLang="zh-CN" dirty="0"/>
              <a:t>&amp;</a:t>
            </a:r>
            <a:r>
              <a:rPr lang="en-US" dirty="0"/>
              <a:t> </a:t>
            </a:r>
            <a:r>
              <a:rPr lang="en-US" dirty="0" err="1"/>
              <a:t>Yaojia</a:t>
            </a:r>
            <a:r>
              <a:rPr lang="en-US" dirty="0"/>
              <a:t> LIU</a:t>
            </a:r>
            <a:r>
              <a:rPr lang="en-US" altLang="zh-CN" dirty="0"/>
              <a:t>)</a:t>
            </a:r>
            <a:endParaRPr dirty="0"/>
          </a:p>
        </p:txBody>
      </p:sp>
      <p:sp>
        <p:nvSpPr>
          <p:cNvPr id="147"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64</a:t>
            </a:fld>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GO/KEGG – 1. </a:t>
            </a:r>
            <a:r>
              <a:rPr lang="en-US" altLang="zh-CN" dirty="0"/>
              <a:t>Overview of Gene Ontology</a:t>
            </a:r>
            <a:endParaRPr lang="zh-CN" altLang="en-US" dirty="0"/>
          </a:p>
        </p:txBody>
      </p:sp>
      <p:pic>
        <p:nvPicPr>
          <p:cNvPr id="5" name="图片 4"/>
          <p:cNvPicPr>
            <a:picLocks noChangeAspect="1"/>
          </p:cNvPicPr>
          <p:nvPr/>
        </p:nvPicPr>
        <p:blipFill>
          <a:blip r:embed="rId2"/>
          <a:stretch>
            <a:fillRect/>
          </a:stretch>
        </p:blipFill>
        <p:spPr>
          <a:xfrm>
            <a:off x="957543" y="3158378"/>
            <a:ext cx="21820220" cy="7399244"/>
          </a:xfrm>
          <a:prstGeom prst="rect">
            <a:avLst/>
          </a:prstGeom>
        </p:spPr>
      </p:pic>
      <p:sp>
        <p:nvSpPr>
          <p:cNvPr id="7" name="文本框 6"/>
          <p:cNvSpPr txBox="1"/>
          <p:nvPr/>
        </p:nvSpPr>
        <p:spPr>
          <a:xfrm>
            <a:off x="12366812" y="11560149"/>
            <a:ext cx="1221889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hlinkClick r:id="rId3"/>
              </a:rPr>
              <a:t>Gene Ontology overview</a:t>
            </a:r>
            <a:endParaRPr lang="zh-CN" altLang="en-US" dirty="0"/>
          </a:p>
        </p:txBody>
      </p:sp>
      <p:sp>
        <p:nvSpPr>
          <p:cNvPr id="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65</a:t>
            </a:fld>
            <a:endParaRPr dirty="0"/>
          </a:p>
        </p:txBody>
      </p:sp>
      <p:sp>
        <p:nvSpPr>
          <p:cNvPr id="4" name="TextBox 9"/>
          <p:cNvSpPr txBox="1"/>
          <p:nvPr/>
        </p:nvSpPr>
        <p:spPr>
          <a:xfrm>
            <a:off x="17099280" y="12534265"/>
            <a:ext cx="68897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Zheting</a:t>
            </a:r>
            <a:r>
              <a:rPr lang="en-US" dirty="0">
                <a:sym typeface="+mn-ea"/>
              </a:rPr>
              <a:t> ZHANG</a:t>
            </a:r>
            <a:endParaRPr dirty="0"/>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GO/KEGG</a:t>
            </a:r>
            <a:r>
              <a:rPr lang="en-US" altLang="zh-CN" dirty="0">
                <a:sym typeface="+mn-ea"/>
              </a:rPr>
              <a:t> – 2. </a:t>
            </a:r>
            <a:r>
              <a:rPr lang="en-US" altLang="zh-CN" dirty="0"/>
              <a:t>A simple example of enrichment</a:t>
            </a:r>
            <a:endParaRPr lang="zh-CN" altLang="en-US" dirty="0"/>
          </a:p>
        </p:txBody>
      </p:sp>
      <p:grpSp>
        <p:nvGrpSpPr>
          <p:cNvPr id="15" name="组合 14"/>
          <p:cNvGrpSpPr/>
          <p:nvPr/>
        </p:nvGrpSpPr>
        <p:grpSpPr>
          <a:xfrm>
            <a:off x="650828" y="4595245"/>
            <a:ext cx="9270113" cy="5575488"/>
            <a:chOff x="3045199" y="4733924"/>
            <a:chExt cx="6410325" cy="3855475"/>
          </a:xfrm>
        </p:grpSpPr>
        <p:pic>
          <p:nvPicPr>
            <p:cNvPr id="8" name="图片 7"/>
            <p:cNvPicPr>
              <a:picLocks noChangeAspect="1"/>
            </p:cNvPicPr>
            <p:nvPr/>
          </p:nvPicPr>
          <p:blipFill>
            <a:blip r:embed="rId2"/>
            <a:stretch>
              <a:fillRect/>
            </a:stretch>
          </p:blipFill>
          <p:spPr>
            <a:xfrm>
              <a:off x="3130924" y="4733924"/>
              <a:ext cx="6324600" cy="1104900"/>
            </a:xfrm>
            <a:prstGeom prst="rect">
              <a:avLst/>
            </a:prstGeom>
          </p:spPr>
        </p:pic>
        <p:pic>
          <p:nvPicPr>
            <p:cNvPr id="10" name="图片 9"/>
            <p:cNvPicPr>
              <a:picLocks noChangeAspect="1"/>
            </p:cNvPicPr>
            <p:nvPr/>
          </p:nvPicPr>
          <p:blipFill>
            <a:blip r:embed="rId3"/>
            <a:stretch>
              <a:fillRect/>
            </a:stretch>
          </p:blipFill>
          <p:spPr>
            <a:xfrm>
              <a:off x="3045199" y="6053418"/>
              <a:ext cx="6410325" cy="1143000"/>
            </a:xfrm>
            <a:prstGeom prst="rect">
              <a:avLst/>
            </a:prstGeom>
          </p:spPr>
        </p:pic>
        <p:pic>
          <p:nvPicPr>
            <p:cNvPr id="14" name="图片 13"/>
            <p:cNvPicPr>
              <a:picLocks noChangeAspect="1"/>
            </p:cNvPicPr>
            <p:nvPr/>
          </p:nvPicPr>
          <p:blipFill>
            <a:blip r:embed="rId4"/>
            <a:stretch>
              <a:fillRect/>
            </a:stretch>
          </p:blipFill>
          <p:spPr>
            <a:xfrm>
              <a:off x="3045199" y="7473765"/>
              <a:ext cx="6410325" cy="1115634"/>
            </a:xfrm>
            <a:prstGeom prst="rect">
              <a:avLst/>
            </a:prstGeom>
          </p:spPr>
        </p:pic>
      </p:grpSp>
      <p:graphicFrame>
        <p:nvGraphicFramePr>
          <p:cNvPr id="16" name="表格 16"/>
          <p:cNvGraphicFramePr>
            <a:graphicFrameLocks noGrp="1"/>
          </p:cNvGraphicFramePr>
          <p:nvPr/>
        </p:nvGraphicFramePr>
        <p:xfrm>
          <a:off x="10847295" y="5394155"/>
          <a:ext cx="13375340" cy="2286000"/>
        </p:xfrm>
        <a:graphic>
          <a:graphicData uri="http://schemas.openxmlformats.org/drawingml/2006/table">
            <a:tbl>
              <a:tblPr firstRow="1" bandRow="1">
                <a:tableStyleId>{5940675A-B579-460E-94D1-54222C63F5DA}</a:tableStyleId>
              </a:tblPr>
              <a:tblGrid>
                <a:gridCol w="3142095">
                  <a:extLst>
                    <a:ext uri="{9D8B030D-6E8A-4147-A177-3AD203B41FA5}">
                      <a16:colId xmlns:a16="http://schemas.microsoft.com/office/drawing/2014/main" val="20000"/>
                    </a:ext>
                  </a:extLst>
                </a:gridCol>
                <a:gridCol w="3300785">
                  <a:extLst>
                    <a:ext uri="{9D8B030D-6E8A-4147-A177-3AD203B41FA5}">
                      <a16:colId xmlns:a16="http://schemas.microsoft.com/office/drawing/2014/main" val="20001"/>
                    </a:ext>
                  </a:extLst>
                </a:gridCol>
                <a:gridCol w="3427739">
                  <a:extLst>
                    <a:ext uri="{9D8B030D-6E8A-4147-A177-3AD203B41FA5}">
                      <a16:colId xmlns:a16="http://schemas.microsoft.com/office/drawing/2014/main" val="20002"/>
                    </a:ext>
                  </a:extLst>
                </a:gridCol>
                <a:gridCol w="3504721">
                  <a:extLst>
                    <a:ext uri="{9D8B030D-6E8A-4147-A177-3AD203B41FA5}">
                      <a16:colId xmlns:a16="http://schemas.microsoft.com/office/drawing/2014/main" val="20003"/>
                    </a:ext>
                  </a:extLst>
                </a:gridCol>
              </a:tblGrid>
              <a:tr h="370840">
                <a:tc>
                  <a:txBody>
                    <a:bodyPr/>
                    <a:lstStyle/>
                    <a:p>
                      <a:endParaRPr lang="zh-CN" altLang="en-US" dirty="0"/>
                    </a:p>
                  </a:txBody>
                  <a:tcPr/>
                </a:tc>
                <a:tc>
                  <a:txBody>
                    <a:bodyPr/>
                    <a:lstStyle/>
                    <a:p>
                      <a:r>
                        <a:rPr lang="en-US" altLang="zh-CN" dirty="0"/>
                        <a:t>Number in whole genome</a:t>
                      </a:r>
                      <a:endParaRPr lang="zh-CN" altLang="en-US" dirty="0"/>
                    </a:p>
                  </a:txBody>
                  <a:tcPr/>
                </a:tc>
                <a:tc>
                  <a:txBody>
                    <a:bodyPr/>
                    <a:lstStyle/>
                    <a:p>
                      <a:r>
                        <a:rPr lang="en-US" altLang="zh-CN" dirty="0"/>
                        <a:t>Genes regulated by </a:t>
                      </a:r>
                      <a:r>
                        <a:rPr lang="en-US" altLang="zh-CN" dirty="0" err="1"/>
                        <a:t>TFa</a:t>
                      </a:r>
                      <a:endParaRPr lang="zh-CN" altLang="en-US" dirty="0"/>
                    </a:p>
                  </a:txBody>
                  <a:tcPr/>
                </a:tc>
                <a:tc>
                  <a:txBody>
                    <a:bodyPr/>
                    <a:lstStyle/>
                    <a:p>
                      <a:pPr marL="0" marR="0" lvl="0" indent="0" algn="ctr" defTabSz="821690" eaLnBrk="1" fontAlgn="auto" latinLnBrk="0" hangingPunct="1">
                        <a:lnSpc>
                          <a:spcPct val="100000"/>
                        </a:lnSpc>
                        <a:spcBef>
                          <a:spcPts val="0"/>
                        </a:spcBef>
                        <a:spcAft>
                          <a:spcPts val="0"/>
                        </a:spcAft>
                        <a:buClrTx/>
                        <a:buSzTx/>
                        <a:buFontTx/>
                        <a:buNone/>
                        <a:defRPr/>
                      </a:pPr>
                      <a:r>
                        <a:rPr lang="en-US" altLang="zh-CN" dirty="0"/>
                        <a:t>Genes regulated by </a:t>
                      </a:r>
                      <a:r>
                        <a:rPr lang="en-US" altLang="zh-CN" dirty="0" err="1"/>
                        <a:t>TFb</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Embryo development related genes</a:t>
                      </a:r>
                      <a:endParaRPr lang="zh-CN" altLang="en-US" dirty="0"/>
                    </a:p>
                  </a:txBody>
                  <a:tcPr/>
                </a:tc>
                <a:tc>
                  <a:txBody>
                    <a:bodyPr/>
                    <a:lstStyle/>
                    <a:p>
                      <a:r>
                        <a:rPr lang="en-US" altLang="zh-CN" dirty="0"/>
                        <a:t>20</a:t>
                      </a:r>
                      <a:endParaRPr lang="zh-CN" altLang="en-US" dirty="0"/>
                    </a:p>
                  </a:txBody>
                  <a:tcPr/>
                </a:tc>
                <a:tc>
                  <a:txBody>
                    <a:bodyPr/>
                    <a:lstStyle/>
                    <a:p>
                      <a:r>
                        <a:rPr lang="en-US" altLang="zh-CN" dirty="0"/>
                        <a:t>3</a:t>
                      </a:r>
                      <a:endParaRPr lang="zh-CN" altLang="en-US" dirty="0"/>
                    </a:p>
                  </a:txBody>
                  <a:tcPr/>
                </a:tc>
                <a:tc>
                  <a:txBody>
                    <a:bodyPr/>
                    <a:lstStyle/>
                    <a:p>
                      <a:r>
                        <a:rPr lang="en-US" altLang="zh-CN" dirty="0"/>
                        <a:t>10</a:t>
                      </a:r>
                      <a:endParaRPr lang="zh-CN" altLang="en-US" dirty="0"/>
                    </a:p>
                  </a:txBody>
                  <a:tcPr/>
                </a:tc>
                <a:extLst>
                  <a:ext uri="{0D108BD9-81ED-4DB2-BD59-A6C34878D82A}">
                    <a16:rowId xmlns:a16="http://schemas.microsoft.com/office/drawing/2014/main" val="10001"/>
                  </a:ext>
                </a:extLst>
              </a:tr>
              <a:tr h="370840">
                <a:tc>
                  <a:txBody>
                    <a:bodyPr/>
                    <a:lstStyle/>
                    <a:p>
                      <a:pPr marL="0" marR="0" lvl="0" indent="0" algn="ctr" defTabSz="821690" eaLnBrk="1" fontAlgn="auto" latinLnBrk="0" hangingPunct="1">
                        <a:lnSpc>
                          <a:spcPct val="100000"/>
                        </a:lnSpc>
                        <a:spcBef>
                          <a:spcPts val="0"/>
                        </a:spcBef>
                        <a:spcAft>
                          <a:spcPts val="0"/>
                        </a:spcAft>
                        <a:buClrTx/>
                        <a:buSzTx/>
                        <a:buFontTx/>
                        <a:buNone/>
                        <a:defRPr/>
                      </a:pPr>
                      <a:r>
                        <a:rPr lang="en-US" altLang="zh-CN" dirty="0"/>
                        <a:t>Embryo development non-related genes</a:t>
                      </a:r>
                      <a:endParaRPr lang="zh-CN" altLang="en-US" dirty="0"/>
                    </a:p>
                  </a:txBody>
                  <a:tcPr/>
                </a:tc>
                <a:tc>
                  <a:txBody>
                    <a:bodyPr/>
                    <a:lstStyle/>
                    <a:p>
                      <a:r>
                        <a:rPr lang="en-US" altLang="zh-CN" dirty="0"/>
                        <a:t>80</a:t>
                      </a:r>
                      <a:endParaRPr lang="zh-CN" altLang="en-US" dirty="0"/>
                    </a:p>
                  </a:txBody>
                  <a:tcPr/>
                </a:tc>
                <a:tc>
                  <a:txBody>
                    <a:bodyPr/>
                    <a:lstStyle/>
                    <a:p>
                      <a:r>
                        <a:rPr lang="en-US" altLang="zh-CN" dirty="0"/>
                        <a:t>7</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2"/>
                  </a:ext>
                </a:extLst>
              </a:tr>
            </a:tbl>
          </a:graphicData>
        </a:graphic>
      </p:graphicFrame>
      <p:sp>
        <p:nvSpPr>
          <p:cNvPr id="18" name="文本框 17"/>
          <p:cNvSpPr txBox="1"/>
          <p:nvPr/>
        </p:nvSpPr>
        <p:spPr>
          <a:xfrm>
            <a:off x="18345426" y="8203496"/>
            <a:ext cx="507850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Which TF regulate the embryo development ?</a:t>
            </a:r>
            <a:endParaRPr lang="zh-CN" altLang="en-US" dirty="0"/>
          </a:p>
        </p:txBody>
      </p:sp>
      <p:sp>
        <p:nvSpPr>
          <p:cNvPr id="20" name="文本框 19"/>
          <p:cNvSpPr txBox="1"/>
          <p:nvPr/>
        </p:nvSpPr>
        <p:spPr>
          <a:xfrm>
            <a:off x="774797" y="10280373"/>
            <a:ext cx="1221889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800" dirty="0">
                <a:hlinkClick r:id="rId5"/>
              </a:rPr>
              <a:t>「</a:t>
            </a:r>
            <a:r>
              <a:rPr lang="en-US" altLang="zh-CN" sz="1800" dirty="0">
                <a:hlinkClick r:id="rId5"/>
              </a:rPr>
              <a:t>GO</a:t>
            </a:r>
            <a:r>
              <a:rPr lang="zh-CN" altLang="en-US" sz="1800" dirty="0">
                <a:hlinkClick r:id="rId5"/>
              </a:rPr>
              <a:t>富集分析」从原理到实践 </a:t>
            </a:r>
            <a:r>
              <a:rPr lang="en-US" altLang="zh-CN" sz="1800" dirty="0">
                <a:hlinkClick r:id="rId5"/>
              </a:rPr>
              <a:t>~ </a:t>
            </a:r>
            <a:r>
              <a:rPr lang="zh-CN" altLang="en-US" sz="1800" dirty="0">
                <a:hlinkClick r:id="rId5"/>
              </a:rPr>
              <a:t>零基础掌握 </a:t>
            </a:r>
            <a:r>
              <a:rPr lang="en-US" altLang="zh-CN" sz="1800" dirty="0">
                <a:hlinkClick r:id="rId5"/>
              </a:rPr>
              <a:t>- </a:t>
            </a:r>
            <a:r>
              <a:rPr lang="zh-CN" altLang="en-US" sz="1800" dirty="0">
                <a:hlinkClick r:id="rId5"/>
              </a:rPr>
              <a:t>简书 </a:t>
            </a:r>
            <a:r>
              <a:rPr lang="en-US" altLang="zh-CN" sz="1800" dirty="0">
                <a:hlinkClick r:id="rId5"/>
              </a:rPr>
              <a:t>(jianshu.com)</a:t>
            </a:r>
            <a:endParaRPr lang="zh-CN" altLang="en-US" sz="1800" dirty="0"/>
          </a:p>
        </p:txBody>
      </p:sp>
      <p:sp>
        <p:nvSpPr>
          <p:cNvPr id="2" name="TextBox 9"/>
          <p:cNvSpPr txBox="1"/>
          <p:nvPr/>
        </p:nvSpPr>
        <p:spPr>
          <a:xfrm>
            <a:off x="15280005" y="12534265"/>
            <a:ext cx="870902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Tiancheng</a:t>
            </a:r>
            <a:r>
              <a:rPr lang="en-US" dirty="0">
                <a:sym typeface="+mn-ea"/>
              </a:rPr>
              <a:t> Yu</a:t>
            </a:r>
            <a:r>
              <a:rPr lang="en-US" altLang="zh-CN" dirty="0">
                <a:sym typeface="+mn-ea"/>
              </a:rPr>
              <a:t> &amp;</a:t>
            </a:r>
            <a:r>
              <a:rPr lang="zh-CN" altLang="en-US" dirty="0">
                <a:sym typeface="+mn-ea"/>
              </a:rPr>
              <a:t> </a:t>
            </a:r>
            <a:r>
              <a:rPr lang="en-US" dirty="0" err="1">
                <a:sym typeface="+mn-ea"/>
              </a:rPr>
              <a:t>Zheting</a:t>
            </a:r>
            <a:r>
              <a:rPr lang="en-US" dirty="0">
                <a:sym typeface="+mn-ea"/>
              </a:rPr>
              <a:t> ZHANG</a:t>
            </a:r>
            <a:endParaRPr dirty="0"/>
          </a:p>
        </p:txBody>
      </p:sp>
      <p:sp>
        <p:nvSpPr>
          <p:cNvPr id="4"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66</a:t>
            </a:fld>
            <a:endParaRPr dirty="0"/>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GO/KEGG</a:t>
            </a:r>
            <a:r>
              <a:rPr lang="en-US" altLang="zh-CN" dirty="0">
                <a:sym typeface="+mn-ea"/>
              </a:rPr>
              <a:t> – 3. </a:t>
            </a:r>
            <a:r>
              <a:rPr kumimoji="0" lang="en-US" altLang="zh-CN" sz="4400" b="1" i="0" u="none" strike="noStrike" cap="none" spc="0" normalizeH="0" baseline="0" dirty="0">
                <a:ln>
                  <a:noFill/>
                </a:ln>
                <a:solidFill>
                  <a:schemeClr val="bg1"/>
                </a:solidFill>
                <a:effectLst/>
                <a:uFillTx/>
                <a:latin typeface="+mn-lt"/>
                <a:ea typeface="+mn-ea"/>
                <a:cs typeface="+mn-cs"/>
                <a:sym typeface="Helvetica" panose="020B0604020202020204"/>
              </a:rPr>
              <a:t>Required input of functional enrichment</a:t>
            </a:r>
            <a:endParaRPr lang="zh-CN" altLang="en-US" dirty="0">
              <a:solidFill>
                <a:schemeClr val="bg1"/>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1516" y="6184612"/>
            <a:ext cx="5221942" cy="2646738"/>
          </a:xfrm>
          <a:prstGeom prst="rect">
            <a:avLst/>
          </a:prstGeom>
        </p:spPr>
      </p:pic>
      <p:graphicFrame>
        <p:nvGraphicFramePr>
          <p:cNvPr id="5" name="表格 4"/>
          <p:cNvGraphicFramePr>
            <a:graphicFrameLocks noGrp="1"/>
          </p:cNvGraphicFramePr>
          <p:nvPr/>
        </p:nvGraphicFramePr>
        <p:xfrm>
          <a:off x="18303149" y="5785861"/>
          <a:ext cx="4762500" cy="3444240"/>
        </p:xfrm>
        <a:graphic>
          <a:graphicData uri="http://schemas.openxmlformats.org/drawingml/2006/table">
            <a:tbl>
              <a:tblPr/>
              <a:tblGrid>
                <a:gridCol w="2381250">
                  <a:extLst>
                    <a:ext uri="{9D8B030D-6E8A-4147-A177-3AD203B41FA5}">
                      <a16:colId xmlns:a16="http://schemas.microsoft.com/office/drawing/2014/main" val="20000"/>
                    </a:ext>
                  </a:extLst>
                </a:gridCol>
                <a:gridCol w="2381250">
                  <a:extLst>
                    <a:ext uri="{9D8B030D-6E8A-4147-A177-3AD203B41FA5}">
                      <a16:colId xmlns:a16="http://schemas.microsoft.com/office/drawing/2014/main" val="20001"/>
                    </a:ext>
                  </a:extLst>
                </a:gridCol>
              </a:tblGrid>
              <a:tr h="0">
                <a:tc>
                  <a:txBody>
                    <a:bodyPr/>
                    <a:lstStyle/>
                    <a:p>
                      <a:pPr algn="ctr"/>
                      <a:r>
                        <a:rPr lang="zh-CN" altLang="en-US" b="1">
                          <a:solidFill>
                            <a:srgbClr val="4F4F4F"/>
                          </a:solidFill>
                          <a:effectLst/>
                        </a:rPr>
                        <a:t>变量</a:t>
                      </a:r>
                      <a:endParaRPr lang="zh-CN" altLang="en-US"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b="1">
                          <a:solidFill>
                            <a:srgbClr val="4F4F4F"/>
                          </a:solidFill>
                          <a:effectLst/>
                        </a:rPr>
                        <a:t>差异表达分析</a:t>
                      </a:r>
                      <a:endParaRPr lang="zh-CN" altLang="en-US"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0">
                <a:tc>
                  <a:txBody>
                    <a:bodyPr/>
                    <a:lstStyle/>
                    <a:p>
                      <a:pPr algn="ctr"/>
                      <a:r>
                        <a:rPr lang="en-US" b="0">
                          <a:solidFill>
                            <a:srgbClr val="4F4F4F"/>
                          </a:solidFill>
                          <a:effectLst/>
                        </a:rPr>
                        <a:t>N</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zh-CN" altLang="en-US" b="0" dirty="0">
                          <a:solidFill>
                            <a:srgbClr val="4F4F4F"/>
                          </a:solidFill>
                          <a:effectLst/>
                        </a:rPr>
                        <a:t>基因组所有基因、所有分析的基因</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0">
                <a:tc>
                  <a:txBody>
                    <a:bodyPr/>
                    <a:lstStyle/>
                    <a:p>
                      <a:pPr algn="ctr"/>
                      <a:r>
                        <a:rPr lang="en-US" b="0">
                          <a:solidFill>
                            <a:srgbClr val="4F4F4F"/>
                          </a:solidFill>
                          <a:effectLst/>
                        </a:rPr>
                        <a:t>x</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b="0">
                          <a:solidFill>
                            <a:srgbClr val="4F4F4F"/>
                          </a:solidFill>
                          <a:effectLst/>
                        </a:rPr>
                        <a:t>差异表达基因集中有功能</a:t>
                      </a:r>
                      <a:r>
                        <a:rPr lang="en-US" altLang="zh-CN" b="0">
                          <a:solidFill>
                            <a:srgbClr val="4F4F4F"/>
                          </a:solidFill>
                          <a:effectLst/>
                        </a:rPr>
                        <a:t>F</a:t>
                      </a:r>
                      <a:r>
                        <a:rPr lang="zh-CN" altLang="en-US" b="0">
                          <a:solidFill>
                            <a:srgbClr val="4F4F4F"/>
                          </a:solidFill>
                          <a:effectLst/>
                        </a:rPr>
                        <a:t>的基因</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ctr"/>
                      <a:r>
                        <a:rPr lang="en-US" b="0">
                          <a:solidFill>
                            <a:srgbClr val="4F4F4F"/>
                          </a:solidFill>
                          <a:effectLst/>
                        </a:rPr>
                        <a:t>M</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ctr"/>
                      <a:r>
                        <a:rPr lang="en-US" altLang="zh-CN" b="0">
                          <a:solidFill>
                            <a:srgbClr val="4F4F4F"/>
                          </a:solidFill>
                          <a:effectLst/>
                        </a:rPr>
                        <a:t>N</a:t>
                      </a:r>
                      <a:r>
                        <a:rPr lang="zh-CN" altLang="en-US" b="0">
                          <a:solidFill>
                            <a:srgbClr val="4F4F4F"/>
                          </a:solidFill>
                          <a:effectLst/>
                        </a:rPr>
                        <a:t>中具有某种功能（</a:t>
                      </a:r>
                      <a:r>
                        <a:rPr lang="en-US" altLang="zh-CN" b="0">
                          <a:solidFill>
                            <a:srgbClr val="4F4F4F"/>
                          </a:solidFill>
                          <a:effectLst/>
                        </a:rPr>
                        <a:t>F</a:t>
                      </a:r>
                      <a:r>
                        <a:rPr lang="zh-CN" altLang="en-US" b="0">
                          <a:solidFill>
                            <a:srgbClr val="4F4F4F"/>
                          </a:solidFill>
                          <a:effectLst/>
                        </a:rPr>
                        <a:t>）的基因总数</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r h="0">
                <a:tc>
                  <a:txBody>
                    <a:bodyPr/>
                    <a:lstStyle/>
                    <a:p>
                      <a:pPr algn="ctr"/>
                      <a:r>
                        <a:rPr lang="en-US" b="0">
                          <a:solidFill>
                            <a:srgbClr val="4F4F4F"/>
                          </a:solidFill>
                          <a:effectLst/>
                        </a:rPr>
                        <a:t>K</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b="0" dirty="0">
                          <a:solidFill>
                            <a:srgbClr val="4F4F4F"/>
                          </a:solidFill>
                          <a:effectLst/>
                        </a:rPr>
                        <a:t>差异表达基因</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6" name="文本框 5"/>
          <p:cNvSpPr txBox="1"/>
          <p:nvPr/>
        </p:nvSpPr>
        <p:spPr>
          <a:xfrm>
            <a:off x="1812779" y="6431321"/>
            <a:ext cx="10970892" cy="2606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4000" b="1" i="0" u="none" strike="noStrike" cap="none" spc="0" normalizeH="0" baseline="0" dirty="0">
                <a:ln>
                  <a:noFill/>
                </a:ln>
                <a:solidFill>
                  <a:srgbClr val="000000"/>
                </a:solidFill>
                <a:effectLst/>
                <a:uFillTx/>
                <a:latin typeface="+mn-lt"/>
                <a:ea typeface="+mn-ea"/>
                <a:cs typeface="+mn-cs"/>
                <a:sym typeface="Helvetica" panose="020B0604020202020204"/>
              </a:rPr>
              <a:t>Required input of GSEA:</a:t>
            </a: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dirty="0">
                <a:ln>
                  <a:noFill/>
                </a:ln>
                <a:solidFill>
                  <a:srgbClr val="000000"/>
                </a:solidFill>
                <a:effectLst/>
                <a:uFillTx/>
                <a:latin typeface="+mn-lt"/>
                <a:ea typeface="+mn-ea"/>
                <a:cs typeface="+mn-cs"/>
                <a:sym typeface="Helvetica" panose="020B0604020202020204"/>
              </a:rPr>
              <a:t>Gene set </a:t>
            </a:r>
            <a:r>
              <a:rPr lang="en-US" altLang="zh-CN" sz="4000" dirty="0"/>
              <a:t>of </a:t>
            </a:r>
            <a:r>
              <a:rPr lang="en-US" altLang="zh-CN" sz="4000" dirty="0">
                <a:solidFill>
                  <a:schemeClr val="accent5"/>
                </a:solidFill>
              </a:rPr>
              <a:t>interests</a:t>
            </a:r>
            <a:endParaRPr kumimoji="0" lang="en-US" altLang="zh-CN" sz="4000" b="1" i="0" u="none" strike="noStrike" cap="none" spc="0" normalizeH="0" baseline="0" dirty="0">
              <a:ln>
                <a:noFill/>
              </a:ln>
              <a:solidFill>
                <a:schemeClr val="accent5"/>
              </a:solidFill>
              <a:effectLst/>
              <a:uFillTx/>
              <a:latin typeface="+mn-lt"/>
              <a:ea typeface="+mn-ea"/>
              <a:cs typeface="+mn-cs"/>
              <a:sym typeface="Helvetica" panose="020B0604020202020204"/>
            </a:endParaRP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lang="en-US" altLang="zh-CN" sz="4000" dirty="0"/>
              <a:t>Functional association table of every gene</a:t>
            </a:r>
            <a:endParaRPr lang="en-US" altLang="zh-CN" sz="4000" dirty="0">
              <a:solidFill>
                <a:schemeClr val="accent5"/>
              </a:solidFill>
            </a:endParaRPr>
          </a:p>
          <a:p>
            <a:pPr marL="457200" marR="0" indent="-457200" algn="l" defTabSz="82169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4000" b="1" i="0" u="none" strike="noStrike" cap="none" spc="0" normalizeH="0" baseline="0" dirty="0">
                <a:ln>
                  <a:noFill/>
                </a:ln>
                <a:solidFill>
                  <a:srgbClr val="000000"/>
                </a:solidFill>
                <a:effectLst/>
                <a:uFillTx/>
                <a:latin typeface="+mn-lt"/>
                <a:ea typeface="+mn-ea"/>
                <a:cs typeface="+mn-cs"/>
                <a:sym typeface="Helvetica" panose="020B0604020202020204"/>
              </a:rPr>
              <a:t>Whole gene population (</a:t>
            </a:r>
            <a:r>
              <a:rPr kumimoji="0" lang="en-US" altLang="zh-CN" sz="4000" b="1" i="0" u="none" strike="noStrike" cap="none" spc="0" normalizeH="0" baseline="0" dirty="0" err="1">
                <a:ln>
                  <a:noFill/>
                </a:ln>
                <a:solidFill>
                  <a:srgbClr val="000000"/>
                </a:solidFill>
                <a:effectLst/>
                <a:uFillTx/>
                <a:latin typeface="+mn-lt"/>
                <a:ea typeface="+mn-ea"/>
                <a:cs typeface="+mn-cs"/>
                <a:sym typeface="Helvetica" panose="020B0604020202020204"/>
              </a:rPr>
              <a:t>backgournd</a:t>
            </a:r>
            <a:r>
              <a:rPr kumimoji="0" lang="en-US" altLang="zh-CN" sz="4000" b="1" i="0" u="none" strike="noStrike" cap="none" spc="0" normalizeH="0" baseline="0" dirty="0">
                <a:ln>
                  <a:noFill/>
                </a:ln>
                <a:solidFill>
                  <a:srgbClr val="000000"/>
                </a:solidFill>
                <a:effectLst/>
                <a:uFillTx/>
                <a:latin typeface="+mn-lt"/>
                <a:ea typeface="+mn-ea"/>
                <a:cs typeface="+mn-cs"/>
                <a:sym typeface="Helvetica" panose="020B0604020202020204"/>
              </a:rPr>
              <a:t>)</a:t>
            </a:r>
            <a:endParaRPr kumimoji="0" lang="zh-CN" altLang="en-US" sz="4000" b="1" i="0" u="none" strike="noStrike" cap="none" spc="0" normalizeH="0" baseline="0" dirty="0">
              <a:ln>
                <a:noFill/>
              </a:ln>
              <a:solidFill>
                <a:srgbClr val="000000"/>
              </a:solidFill>
              <a:effectLst/>
              <a:uFillTx/>
              <a:latin typeface="+mn-lt"/>
              <a:ea typeface="+mn-ea"/>
              <a:cs typeface="+mn-cs"/>
              <a:sym typeface="Helvetica" panose="020B0604020202020204"/>
            </a:endParaRPr>
          </a:p>
        </p:txBody>
      </p:sp>
      <p:sp>
        <p:nvSpPr>
          <p:cNvPr id="10" name="TextBox 9"/>
          <p:cNvSpPr txBox="1"/>
          <p:nvPr/>
        </p:nvSpPr>
        <p:spPr>
          <a:xfrm>
            <a:off x="15280005" y="12534265"/>
            <a:ext cx="870902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Tiancheng</a:t>
            </a:r>
            <a:r>
              <a:rPr lang="en-US" dirty="0">
                <a:sym typeface="+mn-ea"/>
              </a:rPr>
              <a:t> Yu</a:t>
            </a:r>
            <a:r>
              <a:rPr lang="en-US" altLang="zh-CN" dirty="0">
                <a:sym typeface="+mn-ea"/>
              </a:rPr>
              <a:t> &amp;</a:t>
            </a:r>
            <a:r>
              <a:rPr lang="zh-CN" altLang="en-US" dirty="0">
                <a:sym typeface="+mn-ea"/>
              </a:rPr>
              <a:t> </a:t>
            </a:r>
            <a:r>
              <a:rPr lang="en-US" dirty="0" err="1">
                <a:sym typeface="+mn-ea"/>
              </a:rPr>
              <a:t>Zheting</a:t>
            </a:r>
            <a:r>
              <a:rPr lang="en-US" dirty="0">
                <a:sym typeface="+mn-ea"/>
              </a:rPr>
              <a:t> ZHANG</a:t>
            </a:r>
            <a:endParaRPr dirty="0"/>
          </a:p>
        </p:txBody>
      </p:sp>
      <p:sp>
        <p:nvSpPr>
          <p:cNvPr id="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67</a:t>
            </a:fld>
            <a:endParaRPr dirty="0"/>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GO/KEGG – 4. </a:t>
            </a:r>
            <a:r>
              <a:rPr lang="en-US" altLang="zh-CN" dirty="0"/>
              <a:t>Understanding the hierarchical structure of GO</a:t>
            </a:r>
            <a:endParaRPr lang="zh-CN" altLang="en-US" dirty="0"/>
          </a:p>
        </p:txBody>
      </p:sp>
      <p:sp>
        <p:nvSpPr>
          <p:cNvPr id="4" name="AutoShape 2" descr="link description"/>
          <p:cNvSpPr>
            <a:spLocks noChangeAspect="1" noChangeArrowheads="1"/>
          </p:cNvSpPr>
          <p:nvPr/>
        </p:nvSpPr>
        <p:spPr bwMode="auto">
          <a:xfrm>
            <a:off x="16378518" y="64545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2"/>
          <a:stretch>
            <a:fillRect/>
          </a:stretch>
        </p:blipFill>
        <p:spPr>
          <a:xfrm>
            <a:off x="5321113" y="2158252"/>
            <a:ext cx="8735545" cy="9999531"/>
          </a:xfrm>
          <a:prstGeom prst="rect">
            <a:avLst/>
          </a:prstGeom>
        </p:spPr>
      </p:pic>
      <p:sp>
        <p:nvSpPr>
          <p:cNvPr id="7" name="箭头: 下 6"/>
          <p:cNvSpPr/>
          <p:nvPr/>
        </p:nvSpPr>
        <p:spPr>
          <a:xfrm>
            <a:off x="14563164" y="8373035"/>
            <a:ext cx="1308847" cy="2922494"/>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8" name="箭头: 下 7"/>
          <p:cNvSpPr/>
          <p:nvPr/>
        </p:nvSpPr>
        <p:spPr>
          <a:xfrm rot="10800000">
            <a:off x="14563163" y="4105835"/>
            <a:ext cx="1308847" cy="2922494"/>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9" name="文本框 8"/>
          <p:cNvSpPr txBox="1"/>
          <p:nvPr/>
        </p:nvSpPr>
        <p:spPr>
          <a:xfrm>
            <a:off x="15794367" y="5481808"/>
            <a:ext cx="167032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dirty="0"/>
              <a:t>General</a:t>
            </a:r>
            <a:endParaRPr kumimoji="0" lang="zh-CN" altLang="en-US" sz="3200" b="1" i="0" u="none" strike="noStrike" cap="none" spc="0" normalizeH="0" baseline="0" dirty="0">
              <a:ln>
                <a:noFill/>
              </a:ln>
              <a:solidFill>
                <a:srgbClr val="000000"/>
              </a:solidFill>
              <a:effectLst/>
              <a:uFillTx/>
              <a:latin typeface="+mn-lt"/>
              <a:ea typeface="+mn-ea"/>
              <a:cs typeface="+mn-cs"/>
              <a:sym typeface="Helvetica" panose="020B0604020202020204"/>
            </a:endParaRPr>
          </a:p>
        </p:txBody>
      </p:sp>
      <p:sp>
        <p:nvSpPr>
          <p:cNvPr id="10" name="文本框 9"/>
          <p:cNvSpPr txBox="1"/>
          <p:nvPr/>
        </p:nvSpPr>
        <p:spPr>
          <a:xfrm>
            <a:off x="15838349" y="9282845"/>
            <a:ext cx="1737654"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dirty="0"/>
              <a:t>Detailed</a:t>
            </a:r>
            <a:endParaRPr kumimoji="0" lang="zh-CN" altLang="en-US" sz="3200" b="1" i="0" u="none" strike="noStrike" cap="none" spc="0" normalizeH="0" baseline="0" dirty="0">
              <a:ln>
                <a:noFill/>
              </a:ln>
              <a:solidFill>
                <a:srgbClr val="000000"/>
              </a:solidFill>
              <a:effectLst/>
              <a:uFillTx/>
              <a:latin typeface="+mn-lt"/>
              <a:ea typeface="+mn-ea"/>
              <a:cs typeface="+mn-cs"/>
              <a:sym typeface="Helvetica" panose="020B0604020202020204"/>
            </a:endParaRPr>
          </a:p>
        </p:txBody>
      </p:sp>
      <p:sp>
        <p:nvSpPr>
          <p:cNvPr id="11" name="文本框 10"/>
          <p:cNvSpPr txBox="1"/>
          <p:nvPr/>
        </p:nvSpPr>
        <p:spPr>
          <a:xfrm>
            <a:off x="12953440" y="11571731"/>
            <a:ext cx="1221889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hlinkClick r:id="rId3"/>
              </a:rPr>
              <a:t>Gene Ontology overview</a:t>
            </a:r>
            <a:endParaRPr lang="zh-CN" altLang="en-US" dirty="0"/>
          </a:p>
        </p:txBody>
      </p:sp>
      <p:sp>
        <p:nvSpPr>
          <p:cNvPr id="12" name="箭头: 左右 11"/>
          <p:cNvSpPr/>
          <p:nvPr/>
        </p:nvSpPr>
        <p:spPr>
          <a:xfrm>
            <a:off x="6733091" y="11690259"/>
            <a:ext cx="5713843" cy="1141467"/>
          </a:xfrm>
          <a:prstGeom prst="lef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13" name="文本框 12"/>
          <p:cNvSpPr txBox="1"/>
          <p:nvPr/>
        </p:nvSpPr>
        <p:spPr>
          <a:xfrm>
            <a:off x="7134541" y="11875285"/>
            <a:ext cx="4910942"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dirty="0"/>
              <a:t>Redundant (sometimes)</a:t>
            </a:r>
            <a:endParaRPr kumimoji="0" lang="zh-CN" altLang="en-US" sz="3200" b="1" i="0" u="none" strike="noStrike" cap="none" spc="0" normalizeH="0" baseline="0" dirty="0">
              <a:ln>
                <a:noFill/>
              </a:ln>
              <a:solidFill>
                <a:srgbClr val="000000"/>
              </a:solidFill>
              <a:effectLst/>
              <a:uFillTx/>
              <a:latin typeface="+mn-lt"/>
              <a:ea typeface="+mn-ea"/>
              <a:cs typeface="+mn-cs"/>
              <a:sym typeface="Helvetica" panose="020B0604020202020204"/>
            </a:endParaRPr>
          </a:p>
        </p:txBody>
      </p:sp>
      <p:sp>
        <p:nvSpPr>
          <p:cNvPr id="2" name="TextBox 9"/>
          <p:cNvSpPr txBox="1"/>
          <p:nvPr/>
        </p:nvSpPr>
        <p:spPr>
          <a:xfrm>
            <a:off x="17099280" y="12534265"/>
            <a:ext cx="68897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Zheting</a:t>
            </a:r>
            <a:r>
              <a:rPr lang="en-US" dirty="0">
                <a:sym typeface="+mn-ea"/>
              </a:rPr>
              <a:t> ZHANG</a:t>
            </a:r>
            <a:endParaRPr dirty="0"/>
          </a:p>
        </p:txBody>
      </p:sp>
      <p:sp>
        <p:nvSpPr>
          <p:cNvPr id="5"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68</a:t>
            </a:fld>
            <a:endParaRPr dirty="0"/>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lang="en-US" dirty="0">
                <a:sym typeface="+mn-ea"/>
              </a:rPr>
              <a:t>GO/KEGG </a:t>
            </a:r>
            <a:r>
              <a:rPr lang="en-US" altLang="zh-CN" dirty="0">
                <a:sym typeface="+mn-ea"/>
              </a:rPr>
              <a:t>– 5. F</a:t>
            </a:r>
            <a:r>
              <a:rPr lang="en-US" altLang="zh-CN" dirty="0"/>
              <a:t>unctional enrichment</a:t>
            </a:r>
            <a:endParaRPr lang="en-US" altLang="zh-CN" dirty="0">
              <a:sym typeface="+mn-ea"/>
            </a:endParaRPr>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69</a:t>
            </a:fld>
            <a:endParaRPr/>
          </a:p>
        </p:txBody>
      </p:sp>
      <p:sp>
        <p:nvSpPr>
          <p:cNvPr id="5" name="Content Placeholder 2"/>
          <p:cNvSpPr>
            <a:spLocks noGrp="1"/>
          </p:cNvSpPr>
          <p:nvPr>
            <p:ph idx="1"/>
          </p:nvPr>
        </p:nvSpPr>
        <p:spPr>
          <a:xfrm>
            <a:off x="2856865" y="2171689"/>
            <a:ext cx="20596860" cy="6072505"/>
          </a:xfrm>
        </p:spPr>
        <p:txBody>
          <a:bodyPr>
            <a:normAutofit fontScale="90000" lnSpcReduction="20000"/>
          </a:bodyPr>
          <a:lstStyle/>
          <a:p>
            <a:pPr lvl="0">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rPr>
              <a:t>Information </a:t>
            </a:r>
            <a:r>
              <a:rPr lang="en-US" altLang="zh-CN" sz="3600" b="1" dirty="0">
                <a:latin typeface="Calibri" panose="020F0502020204030204" charset="0"/>
                <a:ea typeface="Calibri" panose="020F0502020204030204" charset="0"/>
                <a:cs typeface="Calibri" panose="020F0502020204030204" charset="0"/>
              </a:rPr>
              <a:t>can</a:t>
            </a:r>
            <a:r>
              <a:rPr lang="zh-CN" altLang="en-US" sz="3600" b="1" dirty="0">
                <a:latin typeface="Calibri" panose="020F0502020204030204" charset="0"/>
                <a:ea typeface="Calibri" panose="020F0502020204030204" charset="0"/>
                <a:cs typeface="Calibri" panose="020F0502020204030204" charset="0"/>
              </a:rPr>
              <a:t> </a:t>
            </a:r>
            <a:r>
              <a:rPr lang="en-US" altLang="zh-CN" sz="3600" b="1" dirty="0">
                <a:latin typeface="Calibri" panose="020F0502020204030204" charset="0"/>
                <a:ea typeface="Calibri" panose="020F0502020204030204" charset="0"/>
                <a:cs typeface="Calibri" panose="020F0502020204030204" charset="0"/>
              </a:rPr>
              <a:t>be</a:t>
            </a:r>
            <a:r>
              <a:rPr lang="zh-CN" altLang="en-US" sz="3600" b="1" dirty="0">
                <a:latin typeface="Calibri" panose="020F0502020204030204" charset="0"/>
                <a:ea typeface="Calibri" panose="020F0502020204030204" charset="0"/>
                <a:cs typeface="Calibri" panose="020F0502020204030204" charset="0"/>
              </a:rPr>
              <a:t> </a:t>
            </a:r>
            <a:r>
              <a:rPr lang="en-GB" sz="3600" b="1" dirty="0">
                <a:latin typeface="Calibri" panose="020F0502020204030204" charset="0"/>
                <a:ea typeface="Calibri" panose="020F0502020204030204" charset="0"/>
                <a:cs typeface="Calibri" panose="020F0502020204030204" charset="0"/>
              </a:rPr>
              <a:t>check</a:t>
            </a:r>
            <a:r>
              <a:rPr lang="en-US" altLang="zh-CN" sz="3600" b="1" dirty="0" err="1">
                <a:latin typeface="Calibri" panose="020F0502020204030204" charset="0"/>
                <a:ea typeface="Calibri" panose="020F0502020204030204" charset="0"/>
                <a:cs typeface="Calibri" panose="020F0502020204030204" charset="0"/>
              </a:rPr>
              <a:t>ed</a:t>
            </a:r>
            <a:r>
              <a:rPr lang="en-US" altLang="en-GB" sz="3600" b="1" dirty="0">
                <a:latin typeface="Calibri" panose="020F0502020204030204" charset="0"/>
                <a:ea typeface="Calibri" panose="020F0502020204030204" charset="0"/>
                <a:cs typeface="Calibri" panose="020F0502020204030204" charset="0"/>
              </a:rPr>
              <a:t>:</a:t>
            </a:r>
            <a:endParaRPr lang="en-GB" sz="3105"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r>
              <a:rPr lang="en-US" sz="3600" dirty="0">
                <a:latin typeface="Calibri" panose="020F0502020204030204" charset="0"/>
                <a:ea typeface="Calibri" panose="020F0502020204030204" charset="0"/>
                <a:cs typeface="Calibri" panose="020F0502020204030204" charset="0"/>
                <a:sym typeface="+mn-ea"/>
              </a:rPr>
              <a:t>- Enrichment status of genes of interests.</a:t>
            </a:r>
            <a:endParaRPr sz="3600" dirty="0">
              <a:latin typeface="Calibri" panose="020F0502020204030204" charset="0"/>
              <a:ea typeface="Calibri" panose="020F0502020204030204" charset="0"/>
              <a:cs typeface="Calibri" panose="020F0502020204030204" charset="0"/>
            </a:endParaRPr>
          </a:p>
          <a:p>
            <a:pPr lvl="0">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sym typeface="+mn-ea"/>
              </a:rPr>
              <a:t>Input command line</a:t>
            </a:r>
            <a:r>
              <a:rPr lang="en-US" altLang="en-GB" sz="3600" b="1" dirty="0">
                <a:latin typeface="Calibri" panose="020F0502020204030204" charset="0"/>
                <a:ea typeface="Calibri" panose="020F0502020204030204" charset="0"/>
                <a:cs typeface="Calibri" panose="020F0502020204030204" charset="0"/>
                <a:sym typeface="+mn-ea"/>
              </a:rPr>
              <a:t>:</a:t>
            </a:r>
            <a:endParaRPr lang="en-GB"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lvl="0">
              <a:buFont typeface="Wingdings" panose="05000000000000000000" pitchFamily="2" charset="2"/>
              <a:buChar char="Ø"/>
            </a:pPr>
            <a:r>
              <a:rPr lang="en-US" altLang="zh-CN" sz="3600" b="1" dirty="0">
                <a:latin typeface="Calibri" panose="020F0502020204030204" charset="0"/>
                <a:ea typeface="Calibri" panose="020F0502020204030204" charset="0"/>
                <a:cs typeface="Calibri" panose="020F0502020204030204" charset="0"/>
                <a:sym typeface="+mn-ea"/>
              </a:rPr>
              <a:t>Typical</a:t>
            </a:r>
            <a:r>
              <a:rPr lang="zh-CN" altLang="en-US" sz="3600" b="1" dirty="0">
                <a:latin typeface="Calibri" panose="020F0502020204030204" charset="0"/>
                <a:ea typeface="Calibri" panose="020F0502020204030204" charset="0"/>
                <a:cs typeface="Calibri" panose="020F0502020204030204" charset="0"/>
                <a:sym typeface="+mn-ea"/>
              </a:rPr>
              <a:t> </a:t>
            </a:r>
            <a:r>
              <a:rPr lang="en-US" altLang="zh-CN" sz="3600" b="1" dirty="0">
                <a:latin typeface="Calibri" panose="020F0502020204030204" charset="0"/>
                <a:ea typeface="Calibri" panose="020F0502020204030204" charset="0"/>
                <a:cs typeface="Calibri" panose="020F0502020204030204" charset="0"/>
                <a:sym typeface="+mn-ea"/>
              </a:rPr>
              <a:t>Parameter:</a:t>
            </a:r>
            <a:endParaRPr lang="en-US" dirty="0">
              <a:latin typeface="Calibri" panose="020F0502020204030204" charset="0"/>
              <a:ea typeface="Calibri" panose="020F0502020204030204" charset="0"/>
              <a:cs typeface="Calibri" panose="020F0502020204030204" charset="0"/>
            </a:endParaRPr>
          </a:p>
        </p:txBody>
      </p:sp>
      <p:sp>
        <p:nvSpPr>
          <p:cNvPr id="7" name="RunRNAseq /datapath \…"/>
          <p:cNvSpPr txBox="1"/>
          <p:nvPr/>
        </p:nvSpPr>
        <p:spPr>
          <a:xfrm>
            <a:off x="3535904" y="4735196"/>
            <a:ext cx="16836390" cy="182697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sz="2000" dirty="0"/>
              <a:t># bash</a:t>
            </a:r>
          </a:p>
          <a:p>
            <a:pPr algn="l" defTabSz="584200">
              <a:defRPr sz="1800" b="0">
                <a:solidFill>
                  <a:srgbClr val="FFFFFF"/>
                </a:solidFill>
                <a:latin typeface="Monaco"/>
                <a:ea typeface="Monaco"/>
                <a:cs typeface="Monaco"/>
                <a:sym typeface="Monaco"/>
              </a:defRPr>
            </a:pPr>
            <a:endParaRPr lang="en-US" sz="2000" dirty="0"/>
          </a:p>
          <a:p>
            <a:pPr algn="l" defTabSz="584200">
              <a:defRPr sz="1800" b="0">
                <a:solidFill>
                  <a:srgbClr val="FFFFFF"/>
                </a:solidFill>
                <a:latin typeface="Monaco"/>
                <a:ea typeface="Monaco"/>
                <a:cs typeface="Monaco"/>
                <a:sym typeface="Monaco"/>
              </a:defRPr>
            </a:pPr>
            <a:r>
              <a:rPr lang="en-US" sz="2000" dirty="0">
                <a:sym typeface="Helvetica" panose="020B0604020202020204"/>
              </a:rPr>
              <a:t>/</a:t>
            </a:r>
            <a:r>
              <a:rPr lang="en-US" sz="2000" dirty="0" err="1">
                <a:sym typeface="Helvetica" panose="020B0604020202020204"/>
              </a:rPr>
              <a:t>usr</a:t>
            </a:r>
            <a:r>
              <a:rPr lang="en-US" sz="2000" dirty="0">
                <a:sym typeface="Helvetica" panose="020B0604020202020204"/>
              </a:rPr>
              <a:t>/bin/</a:t>
            </a:r>
            <a:r>
              <a:rPr lang="en-US" sz="2000" dirty="0" err="1">
                <a:sym typeface="Helvetica" panose="020B0604020202020204"/>
              </a:rPr>
              <a:t>Rscript</a:t>
            </a:r>
            <a:r>
              <a:rPr lang="en-US" sz="2000" dirty="0">
                <a:sym typeface="Helvetica" panose="020B0604020202020204"/>
              </a:rPr>
              <a:t> </a:t>
            </a:r>
            <a:r>
              <a:rPr lang="en-US" sz="2000" dirty="0" err="1">
                <a:sym typeface="Helvetica" panose="020B0604020202020204"/>
              </a:rPr>
              <a:t>enrichment_analysis.R</a:t>
            </a:r>
            <a:r>
              <a:rPr lang="en-US" sz="2000" dirty="0">
                <a:sym typeface="Helvetica" panose="020B0604020202020204"/>
              </a:rPr>
              <a:t> &lt;</a:t>
            </a:r>
            <a:r>
              <a:rPr lang="en-US" sz="2000" dirty="0" err="1">
                <a:sym typeface="Helvetica" panose="020B0604020202020204"/>
              </a:rPr>
              <a:t>gene_file</a:t>
            </a:r>
            <a:r>
              <a:rPr lang="en-US" sz="2000" dirty="0">
                <a:sym typeface="Helvetica" panose="020B0604020202020204"/>
              </a:rPr>
              <a:t>(SYMBOL)&gt; GO &lt;species&gt; &lt;similarity cutoff level[0:1]&gt;</a:t>
            </a:r>
          </a:p>
          <a:p>
            <a:pPr algn="l" defTabSz="584200">
              <a:defRPr sz="1800" b="0">
                <a:solidFill>
                  <a:srgbClr val="FFFFFF"/>
                </a:solidFill>
                <a:latin typeface="Monaco"/>
                <a:ea typeface="Monaco"/>
                <a:cs typeface="Monaco"/>
                <a:sym typeface="Monaco"/>
              </a:defRPr>
            </a:pPr>
            <a:r>
              <a:rPr lang="en-US" sz="2000" dirty="0"/>
              <a:t>/</a:t>
            </a:r>
            <a:r>
              <a:rPr lang="en-US" sz="2000" dirty="0" err="1"/>
              <a:t>usr</a:t>
            </a:r>
            <a:r>
              <a:rPr lang="en-US" sz="2000" dirty="0"/>
              <a:t>/bin/</a:t>
            </a:r>
            <a:r>
              <a:rPr lang="en-US" sz="2000" dirty="0" err="1"/>
              <a:t>Rscript</a:t>
            </a:r>
            <a:r>
              <a:rPr lang="en-US" sz="2000" dirty="0"/>
              <a:t> </a:t>
            </a:r>
            <a:r>
              <a:rPr lang="en-US" sz="2000" dirty="0" err="1"/>
              <a:t>enrichment_analysis.R</a:t>
            </a:r>
            <a:r>
              <a:rPr lang="en-US" sz="2000" dirty="0"/>
              <a:t> &lt;</a:t>
            </a:r>
            <a:r>
              <a:rPr lang="en-US" sz="2000" dirty="0" err="1"/>
              <a:t>gene_file</a:t>
            </a:r>
            <a:r>
              <a:rPr lang="en-US" sz="2000" dirty="0"/>
              <a:t>(SYMBOL)&gt; KEGG &lt;species&gt;  &lt;organism&gt;</a:t>
            </a:r>
          </a:p>
          <a:p>
            <a:pPr algn="l" defTabSz="584200">
              <a:defRPr sz="1800" b="0">
                <a:solidFill>
                  <a:srgbClr val="FFFFFF"/>
                </a:solidFill>
                <a:latin typeface="Monaco"/>
                <a:ea typeface="Monaco"/>
                <a:cs typeface="Monaco"/>
                <a:sym typeface="Monaco"/>
              </a:defRPr>
            </a:pPr>
            <a:r>
              <a:rPr lang="en-US" sz="2000" dirty="0">
                <a:sym typeface="+mn-ea"/>
              </a:rPr>
              <a:t>/</a:t>
            </a:r>
            <a:r>
              <a:rPr lang="en-US" sz="2000" dirty="0" err="1">
                <a:sym typeface="+mn-ea"/>
              </a:rPr>
              <a:t>usr</a:t>
            </a:r>
            <a:r>
              <a:rPr lang="en-US" sz="2000" dirty="0">
                <a:sym typeface="+mn-ea"/>
              </a:rPr>
              <a:t>/bin/ </a:t>
            </a:r>
            <a:r>
              <a:rPr lang="en-US" sz="2000" dirty="0" err="1">
                <a:sym typeface="+mn-ea"/>
              </a:rPr>
              <a:t>Rscript</a:t>
            </a:r>
            <a:r>
              <a:rPr lang="en-US" sz="2000" dirty="0">
                <a:sym typeface="+mn-ea"/>
              </a:rPr>
              <a:t> </a:t>
            </a:r>
            <a:r>
              <a:rPr lang="en-US" sz="2000" dirty="0" err="1">
                <a:sym typeface="+mn-ea"/>
              </a:rPr>
              <a:t>enrichment_analysis_customer.R</a:t>
            </a:r>
            <a:r>
              <a:rPr lang="en-US" sz="2000" dirty="0">
                <a:sym typeface="+mn-ea"/>
              </a:rPr>
              <a:t> &lt;</a:t>
            </a:r>
            <a:r>
              <a:rPr lang="en-US" sz="2000" dirty="0" err="1">
                <a:sym typeface="+mn-ea"/>
              </a:rPr>
              <a:t>gene_file</a:t>
            </a:r>
            <a:r>
              <a:rPr lang="en-US" sz="2000" dirty="0">
                <a:sym typeface="+mn-ea"/>
              </a:rPr>
              <a:t>(SYMBOL)&gt; &lt;</a:t>
            </a:r>
            <a:r>
              <a:rPr lang="en-US" sz="2000" dirty="0" err="1">
                <a:sym typeface="+mn-ea"/>
              </a:rPr>
              <a:t>customer_term</a:t>
            </a:r>
            <a:r>
              <a:rPr lang="en-US" sz="2000" dirty="0">
                <a:sym typeface="+mn-ea"/>
              </a:rPr>
              <a:t>(term</a:t>
            </a:r>
            <a:r>
              <a:rPr lang="zh-CN" altLang="en-US" sz="2000" dirty="0">
                <a:sym typeface="+mn-ea"/>
              </a:rPr>
              <a:t> </a:t>
            </a:r>
            <a:r>
              <a:rPr lang="en-US" sz="2000" dirty="0">
                <a:sym typeface="+mn-ea"/>
              </a:rPr>
              <a:t>symbol)&gt;</a:t>
            </a:r>
          </a:p>
        </p:txBody>
      </p:sp>
      <p:graphicFrame>
        <p:nvGraphicFramePr>
          <p:cNvPr id="17" name="Table 1"/>
          <p:cNvGraphicFramePr/>
          <p:nvPr/>
        </p:nvGraphicFramePr>
        <p:xfrm>
          <a:off x="3509010" y="8329129"/>
          <a:ext cx="11385224" cy="2994660"/>
        </p:xfrm>
        <a:graphic>
          <a:graphicData uri="http://schemas.openxmlformats.org/drawingml/2006/table">
            <a:tbl>
              <a:tblPr>
                <a:tableStyleId>{33BA23B1-9221-436E-865A-0063620EA4FD}</a:tableStyleId>
              </a:tblPr>
              <a:tblGrid>
                <a:gridCol w="3540760">
                  <a:extLst>
                    <a:ext uri="{9D8B030D-6E8A-4147-A177-3AD203B41FA5}">
                      <a16:colId xmlns:a16="http://schemas.microsoft.com/office/drawing/2014/main" val="20000"/>
                    </a:ext>
                  </a:extLst>
                </a:gridCol>
                <a:gridCol w="7844464">
                  <a:extLst>
                    <a:ext uri="{9D8B030D-6E8A-4147-A177-3AD203B41FA5}">
                      <a16:colId xmlns:a16="http://schemas.microsoft.com/office/drawing/2014/main" val="20001"/>
                    </a:ext>
                  </a:extLst>
                </a:gridCol>
              </a:tblGrid>
              <a:tr h="521970">
                <a:tc>
                  <a:txBody>
                    <a:bodyPr/>
                    <a:lstStyle/>
                    <a:p>
                      <a:pPr algn="l" defTabSz="584200">
                        <a:defRPr sz="1800"/>
                      </a:pPr>
                      <a:r>
                        <a:rPr sz="1800" dirty="0">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gene_file</a:t>
                      </a:r>
                      <a:r>
                        <a:rPr lang="en-US" sz="1800" dirty="0">
                          <a:solidFill>
                            <a:srgbClr val="FFFFFF"/>
                          </a:solidFill>
                          <a:latin typeface="Monaco"/>
                          <a:ea typeface="Monaco"/>
                          <a:cs typeface="Monaco"/>
                          <a:sym typeface="+mn-ea"/>
                        </a:rPr>
                        <a:t>(SYMBOL)</a:t>
                      </a:r>
                      <a:r>
                        <a:rPr sz="1800" dirty="0">
                          <a:solidFill>
                            <a:srgbClr val="FFFFFF"/>
                          </a:solidFill>
                          <a:latin typeface="Monaco"/>
                          <a:ea typeface="Monaco"/>
                          <a:cs typeface="Monaco"/>
                          <a:sym typeface="+mn-ea"/>
                        </a:rPr>
                        <a:t>&gt;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b="0" dirty="0"/>
                        <a:t>path of </a:t>
                      </a:r>
                      <a:r>
                        <a:rPr lang="en-US" b="0" dirty="0"/>
                        <a:t> a single column file containing genes of interests(SYMBOL)</a:t>
                      </a:r>
                      <a:endParaRPr b="0" dirty="0"/>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521970">
                <a:tc>
                  <a:txBody>
                    <a:bodyPr/>
                    <a:lstStyle/>
                    <a:p>
                      <a:pPr algn="l" defTabSz="584200">
                        <a:defRPr sz="1800"/>
                      </a:pPr>
                      <a:r>
                        <a:rPr sz="1800" dirty="0">
                          <a:solidFill>
                            <a:srgbClr val="FFFFFF"/>
                          </a:solidFill>
                          <a:latin typeface="Monaco"/>
                          <a:ea typeface="Monaco"/>
                          <a:cs typeface="Monaco"/>
                          <a:sym typeface="+mn-ea"/>
                        </a:rPr>
                        <a:t>&lt;</a:t>
                      </a:r>
                      <a:r>
                        <a:rPr lang="en-US" sz="1800" dirty="0">
                          <a:solidFill>
                            <a:srgbClr val="FFFFFF"/>
                          </a:solidFill>
                          <a:latin typeface="Monaco"/>
                          <a:ea typeface="Monaco"/>
                          <a:cs typeface="Monaco"/>
                          <a:sym typeface="+mn-ea"/>
                        </a:rPr>
                        <a:t>species</a:t>
                      </a:r>
                      <a:r>
                        <a:rPr sz="1800" dirty="0">
                          <a:solidFill>
                            <a:srgbClr val="FFFFFF"/>
                          </a:solidFill>
                          <a:latin typeface="Monaco"/>
                          <a:ea typeface="Monaco"/>
                          <a:cs typeface="Monaco"/>
                          <a:sym typeface="+mn-ea"/>
                        </a:rPr>
                        <a:t>&gt;</a:t>
                      </a:r>
                      <a:endParaRPr dirty="0">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sz="1800" b="0" dirty="0">
                          <a:sym typeface="+mn-ea"/>
                        </a:rPr>
                        <a:t>Chose the functional annotation database of specific species: human, rat, mouse, chicken, or pig</a:t>
                      </a:r>
                      <a:endParaRPr sz="1800" b="0" dirty="0">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521970">
                <a:tc>
                  <a:txBody>
                    <a:bodyPr/>
                    <a:lstStyle/>
                    <a:p>
                      <a:pPr algn="l" defTabSz="584200">
                        <a:buNone/>
                        <a:defRPr sz="1800"/>
                      </a:pPr>
                      <a:r>
                        <a:rPr lang="en-US" sz="1800" dirty="0">
                          <a:solidFill>
                            <a:srgbClr val="FFFFFF"/>
                          </a:solidFill>
                          <a:latin typeface="Monaco"/>
                          <a:ea typeface="Monaco"/>
                          <a:cs typeface="Monaco"/>
                          <a:sym typeface="+mn-ea"/>
                        </a:rPr>
                        <a:t>&lt;similarity cutoff level</a:t>
                      </a:r>
                      <a:r>
                        <a:rPr sz="1800" dirty="0">
                          <a:solidFill>
                            <a:srgbClr val="FFFFFF"/>
                          </a:solidFill>
                          <a:latin typeface="Monaco"/>
                          <a:ea typeface="Monaco"/>
                          <a:cs typeface="Monaco"/>
                          <a:sym typeface="+mn-ea"/>
                        </a:rPr>
                        <a:t>&gt;</a:t>
                      </a:r>
                      <a:endParaRPr lang="zh-CN" altLang="en-US"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sz="1800" b="0" dirty="0">
                          <a:sym typeface="+mn-ea"/>
                        </a:rPr>
                        <a:t>Define a threshold between 0~1, the GO terms will be merged into one once the gene sets matched to them exceed the threshold</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521970">
                <a:tc>
                  <a:txBody>
                    <a:bodyPr/>
                    <a:lstStyle/>
                    <a:p>
                      <a:pPr algn="l" defTabSz="584200">
                        <a:buNone/>
                        <a:defRPr sz="1800"/>
                      </a:pPr>
                      <a:r>
                        <a:rPr sz="1800" dirty="0">
                          <a:solidFill>
                            <a:srgbClr val="FFFFFF"/>
                          </a:solidFill>
                          <a:latin typeface="Monaco"/>
                          <a:ea typeface="Monaco"/>
                          <a:cs typeface="Monaco"/>
                          <a:sym typeface="+mn-ea"/>
                        </a:rPr>
                        <a:t>&lt;</a:t>
                      </a:r>
                      <a:r>
                        <a:rPr lang="en-US" sz="1800" dirty="0">
                          <a:solidFill>
                            <a:srgbClr val="FFFFFF"/>
                          </a:solidFill>
                          <a:latin typeface="Monaco"/>
                          <a:ea typeface="Monaco"/>
                          <a:cs typeface="Monaco"/>
                          <a:sym typeface="+mn-ea"/>
                        </a:rPr>
                        <a:t>organism</a:t>
                      </a:r>
                      <a:r>
                        <a:rPr sz="1800" dirty="0">
                          <a:solidFill>
                            <a:srgbClr val="FFFFFF"/>
                          </a:solidFill>
                          <a:latin typeface="Monaco"/>
                          <a:ea typeface="Monaco"/>
                          <a:cs typeface="Monaco"/>
                          <a:sym typeface="+mn-ea"/>
                        </a:rPr>
                        <a:t>&gt;</a:t>
                      </a:r>
                      <a:endParaRPr lang="zh-CN" altLang="en-US"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sz="1800" b="0" dirty="0">
                          <a:sym typeface="+mn-ea"/>
                        </a:rPr>
                        <a:t>Chose the organism for KEGG analysis </a:t>
                      </a:r>
                      <a:endParaRPr b="0" dirty="0"/>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r h="521970">
                <a:tc>
                  <a:txBody>
                    <a:bodyPr/>
                    <a:lstStyle/>
                    <a:p>
                      <a:pPr algn="l" defTabSz="584200">
                        <a:buNone/>
                        <a:defRPr sz="1800"/>
                      </a:pPr>
                      <a:r>
                        <a:rPr sz="1800" dirty="0">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customer_term</a:t>
                      </a:r>
                      <a:r>
                        <a:rPr sz="1800" dirty="0">
                          <a:solidFill>
                            <a:srgbClr val="FFFFFF"/>
                          </a:solidFill>
                          <a:latin typeface="Monaco"/>
                          <a:ea typeface="Monaco"/>
                          <a:cs typeface="Monaco"/>
                          <a:sym typeface="+mn-ea"/>
                        </a:rPr>
                        <a:t>&gt;</a:t>
                      </a:r>
                      <a:endParaRPr lang="zh-CN" altLang="en-US"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lang="en-US" sz="1800" b="0" dirty="0">
                          <a:sym typeface="+mn-ea"/>
                        </a:rPr>
                        <a:t>A customer file containing two columns, every row is consisted of two factors: the customer term name and gene of interests separated by tab </a:t>
                      </a:r>
                      <a:endParaRPr sz="1800" b="0" dirty="0">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4"/>
                  </a:ext>
                </a:extLst>
              </a:tr>
            </a:tbl>
          </a:graphicData>
        </a:graphic>
      </p:graphicFrame>
      <p:sp>
        <p:nvSpPr>
          <p:cNvPr id="2" name="文本框 1"/>
          <p:cNvSpPr txBox="1"/>
          <p:nvPr/>
        </p:nvSpPr>
        <p:spPr>
          <a:xfrm>
            <a:off x="1210945" y="11584780"/>
            <a:ext cx="1219200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lang="en-GB" sz="3600" dirty="0">
                <a:latin typeface="Calibri" panose="020F0502020204030204" charset="0"/>
                <a:ea typeface="Calibri" panose="020F0502020204030204" charset="0"/>
                <a:cs typeface="Calibri" panose="020F0502020204030204" charset="0"/>
                <a:sym typeface="+mn-ea"/>
              </a:rPr>
              <a:t>Output format</a:t>
            </a:r>
            <a:r>
              <a:rPr lang="en-US" altLang="en-GB" sz="3600" dirty="0">
                <a:latin typeface="Calibri" panose="020F0502020204030204" charset="0"/>
                <a:ea typeface="Calibri" panose="020F0502020204030204" charset="0"/>
                <a:cs typeface="Calibri" panose="020F0502020204030204" charset="0"/>
                <a:sym typeface="+mn-ea"/>
              </a:rPr>
              <a:t>: A table in txt format.</a:t>
            </a:r>
            <a:endParaRPr kumimoji="0" lang="en-US" altLang="en-US" sz="3600" b="1"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mn-ea"/>
            </a:endParaRPr>
          </a:p>
        </p:txBody>
      </p:sp>
      <p:sp>
        <p:nvSpPr>
          <p:cNvPr id="3" name="TextBox 9"/>
          <p:cNvSpPr txBox="1"/>
          <p:nvPr/>
        </p:nvSpPr>
        <p:spPr>
          <a:xfrm>
            <a:off x="17099280" y="12534265"/>
            <a:ext cx="68897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Zheting</a:t>
            </a:r>
            <a:r>
              <a:rPr lang="en-US" dirty="0">
                <a:sym typeface="+mn-ea"/>
              </a:rPr>
              <a:t> ZHANG</a:t>
            </a: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NA-seq"/>
          <p:cNvSpPr txBox="1">
            <a:spLocks noGrp="1"/>
          </p:cNvSpPr>
          <p:nvPr>
            <p:ph type="title"/>
          </p:nvPr>
        </p:nvSpPr>
        <p:spPr>
          <a:prstGeom prst="rect">
            <a:avLst/>
          </a:prstGeom>
        </p:spPr>
        <p:txBody>
          <a:bodyPr/>
          <a:lstStyle/>
          <a:p>
            <a:pPr lvl="1"/>
            <a:r>
              <a:rPr lang="en-US" dirty="0"/>
              <a:t>An</a:t>
            </a:r>
            <a:r>
              <a:rPr lang="en-US" altLang="zh-CN" dirty="0"/>
              <a:t>alysis</a:t>
            </a:r>
            <a:r>
              <a:rPr lang="en-US" dirty="0"/>
              <a:t> overview</a:t>
            </a:r>
            <a:endParaRPr lang="zh-CN" altLang="en-US" dirty="0" err="1">
              <a:latin typeface="微软雅黑" panose="020B0503020204020204" charset="-122"/>
              <a:ea typeface="微软雅黑" panose="020B0503020204020204" charset="-122"/>
              <a:cs typeface="Arial" panose="020B0604020202020204" pitchFamily="34" charset="0"/>
              <a:sym typeface="+mn-ea"/>
            </a:endParaRPr>
          </a:p>
        </p:txBody>
      </p:sp>
      <p:sp>
        <p:nvSpPr>
          <p:cNvPr id="11" name="Slide Number"/>
          <p:cNvSpPr txBox="1"/>
          <p:nvPr/>
        </p:nvSpPr>
        <p:spPr>
          <a:xfrm>
            <a:off x="23677774" y="132475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2200" b="1" i="0" u="none" strike="noStrike" cap="none" spc="0" normalizeH="0" baseline="0">
                <a:ln>
                  <a:noFill/>
                </a:ln>
                <a:solidFill>
                  <a:srgbClr val="E67D13"/>
                </a:solidFill>
                <a:effectLst/>
                <a:uFillTx/>
                <a:latin typeface="+mn-lt"/>
                <a:ea typeface="+mn-ea"/>
                <a:cs typeface="+mn-cs"/>
                <a:sym typeface="Helvetica" panose="020B06040202020202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a:lstStyle>
          <a:p>
            <a:fld id="{86CB4B4D-7CA3-9044-876B-883B54F8677D}" type="slidenum">
              <a:rPr lang="en-US" smtClean="0"/>
              <a:t>7</a:t>
            </a:fld>
            <a:endParaRPr lang="en-US" dirty="0"/>
          </a:p>
        </p:txBody>
      </p:sp>
      <p:pic>
        <p:nvPicPr>
          <p:cNvPr id="8" name="Picture 7"/>
          <p:cNvPicPr>
            <a:picLocks noChangeAspect="1"/>
          </p:cNvPicPr>
          <p:nvPr/>
        </p:nvPicPr>
        <p:blipFill>
          <a:blip r:embed="rId3"/>
          <a:stretch>
            <a:fillRect/>
          </a:stretch>
        </p:blipFill>
        <p:spPr>
          <a:xfrm>
            <a:off x="4699000" y="1678828"/>
            <a:ext cx="14986000" cy="10358343"/>
          </a:xfrm>
          <a:prstGeom prst="rect">
            <a:avLst/>
          </a:prstGeom>
        </p:spPr>
      </p:pic>
      <p:sp>
        <p:nvSpPr>
          <p:cNvPr id="13" name="TextBox 12"/>
          <p:cNvSpPr txBox="1"/>
          <p:nvPr/>
        </p:nvSpPr>
        <p:spPr>
          <a:xfrm>
            <a:off x="13423900" y="12037171"/>
            <a:ext cx="7025409" cy="368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800" b="0" dirty="0"/>
              <a:t>Wilhelm </a:t>
            </a:r>
            <a:r>
              <a:rPr lang="en-US" sz="1800" b="0" i="1" dirty="0"/>
              <a:t>et al.</a:t>
            </a:r>
            <a:r>
              <a:rPr lang="en-US" sz="1800" b="0" dirty="0"/>
              <a:t>, </a:t>
            </a:r>
            <a:r>
              <a:rPr lang="en-US" sz="1800" dirty="0"/>
              <a:t>Methods</a:t>
            </a:r>
            <a:r>
              <a:rPr lang="en-US" sz="1800" b="0" dirty="0"/>
              <a:t>, 2009</a:t>
            </a:r>
          </a:p>
        </p:txBody>
      </p:sp>
      <p:sp>
        <p:nvSpPr>
          <p:cNvPr id="10"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GO/KEGG – 6. </a:t>
            </a:r>
            <a:r>
              <a:rPr lang="en-GB" altLang="zh-CN" sz="4400" dirty="0">
                <a:latin typeface="Calibri" panose="020F0502020204030204" charset="0"/>
                <a:ea typeface="Calibri" panose="020F0502020204030204" charset="0"/>
                <a:cs typeface="Calibri" panose="020F0502020204030204" charset="0"/>
                <a:sym typeface="+mn-ea"/>
              </a:rPr>
              <a:t>Output of functional </a:t>
            </a:r>
            <a:r>
              <a:rPr lang="en-GB" altLang="zh-CN" dirty="0">
                <a:latin typeface="Calibri" panose="020F0502020204030204" charset="0"/>
                <a:ea typeface="Calibri" panose="020F0502020204030204" charset="0"/>
                <a:cs typeface="Calibri" panose="020F0502020204030204" charset="0"/>
                <a:sym typeface="+mn-ea"/>
              </a:rPr>
              <a:t>enrichment</a:t>
            </a:r>
            <a:endParaRPr lang="zh-CN" altLang="en-US" dirty="0"/>
          </a:p>
        </p:txBody>
      </p:sp>
      <p:pic>
        <p:nvPicPr>
          <p:cNvPr id="9" name="图片 8"/>
          <p:cNvPicPr>
            <a:picLocks noChangeAspect="1"/>
          </p:cNvPicPr>
          <p:nvPr/>
        </p:nvPicPr>
        <p:blipFill>
          <a:blip r:embed="rId2"/>
          <a:stretch>
            <a:fillRect/>
          </a:stretch>
        </p:blipFill>
        <p:spPr>
          <a:xfrm>
            <a:off x="618306" y="2339276"/>
            <a:ext cx="22215069" cy="9426789"/>
          </a:xfrm>
          <a:prstGeom prst="rect">
            <a:avLst/>
          </a:prstGeom>
        </p:spPr>
      </p:pic>
      <p:sp>
        <p:nvSpPr>
          <p:cNvPr id="2" name="TextBox 9"/>
          <p:cNvSpPr txBox="1"/>
          <p:nvPr/>
        </p:nvSpPr>
        <p:spPr>
          <a:xfrm>
            <a:off x="17099280" y="12534265"/>
            <a:ext cx="68897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Zheting</a:t>
            </a:r>
            <a:r>
              <a:rPr lang="en-US" dirty="0">
                <a:sym typeface="+mn-ea"/>
              </a:rPr>
              <a:t> ZHANG</a:t>
            </a:r>
            <a:endParaRPr dirty="0"/>
          </a:p>
        </p:txBody>
      </p:sp>
      <p:sp>
        <p:nvSpPr>
          <p:cNvPr id="4"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70</a:t>
            </a:fld>
            <a:endParaRPr dirty="0"/>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lang="en-US" altLang="zh-CN" dirty="0">
                <a:sym typeface="+mn-ea"/>
              </a:rPr>
              <a:t>GO/KEGG – 7. </a:t>
            </a:r>
            <a:r>
              <a:rPr lang="en-US" altLang="zh-CN" dirty="0"/>
              <a:t>Draw bubble plot &amp; bar plot</a:t>
            </a:r>
            <a:endParaRPr lang="en-US" altLang="zh-CN" dirty="0">
              <a:sym typeface="+mn-ea"/>
            </a:endParaRPr>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71</a:t>
            </a:fld>
            <a:endParaRPr dirty="0"/>
          </a:p>
        </p:txBody>
      </p:sp>
      <p:sp>
        <p:nvSpPr>
          <p:cNvPr id="5" name="Content Placeholder 2"/>
          <p:cNvSpPr>
            <a:spLocks noGrp="1"/>
          </p:cNvSpPr>
          <p:nvPr>
            <p:ph idx="1"/>
          </p:nvPr>
        </p:nvSpPr>
        <p:spPr>
          <a:xfrm>
            <a:off x="2856865" y="2618729"/>
            <a:ext cx="20596860" cy="6072505"/>
          </a:xfrm>
        </p:spPr>
        <p:txBody>
          <a:bodyPr>
            <a:normAutofit/>
          </a:bodyPr>
          <a:lstStyle/>
          <a:p>
            <a:pPr lvl="0">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rPr>
              <a:t>Information </a:t>
            </a:r>
            <a:r>
              <a:rPr lang="en-US" altLang="zh-CN" sz="3600" b="1" dirty="0">
                <a:latin typeface="Calibri" panose="020F0502020204030204" charset="0"/>
                <a:ea typeface="Calibri" panose="020F0502020204030204" charset="0"/>
                <a:cs typeface="Calibri" panose="020F0502020204030204" charset="0"/>
              </a:rPr>
              <a:t>can</a:t>
            </a:r>
            <a:r>
              <a:rPr lang="zh-CN" altLang="en-US" sz="3600" b="1" dirty="0">
                <a:latin typeface="Calibri" panose="020F0502020204030204" charset="0"/>
                <a:ea typeface="Calibri" panose="020F0502020204030204" charset="0"/>
                <a:cs typeface="Calibri" panose="020F0502020204030204" charset="0"/>
              </a:rPr>
              <a:t> </a:t>
            </a:r>
            <a:r>
              <a:rPr lang="en-US" altLang="zh-CN" sz="3600" b="1" dirty="0">
                <a:latin typeface="Calibri" panose="020F0502020204030204" charset="0"/>
                <a:ea typeface="Calibri" panose="020F0502020204030204" charset="0"/>
                <a:cs typeface="Calibri" panose="020F0502020204030204" charset="0"/>
              </a:rPr>
              <a:t>be</a:t>
            </a:r>
            <a:r>
              <a:rPr lang="zh-CN" altLang="en-US" sz="3600" b="1" dirty="0">
                <a:latin typeface="Calibri" panose="020F0502020204030204" charset="0"/>
                <a:ea typeface="Calibri" panose="020F0502020204030204" charset="0"/>
                <a:cs typeface="Calibri" panose="020F0502020204030204" charset="0"/>
              </a:rPr>
              <a:t> </a:t>
            </a:r>
            <a:r>
              <a:rPr lang="en-GB" sz="3600" b="1" dirty="0">
                <a:latin typeface="Calibri" panose="020F0502020204030204" charset="0"/>
                <a:ea typeface="Calibri" panose="020F0502020204030204" charset="0"/>
                <a:cs typeface="Calibri" panose="020F0502020204030204" charset="0"/>
              </a:rPr>
              <a:t>check</a:t>
            </a:r>
            <a:r>
              <a:rPr lang="en-US" altLang="zh-CN" sz="3600" b="1" dirty="0" err="1">
                <a:latin typeface="Calibri" panose="020F0502020204030204" charset="0"/>
                <a:ea typeface="Calibri" panose="020F0502020204030204" charset="0"/>
                <a:cs typeface="Calibri" panose="020F0502020204030204" charset="0"/>
              </a:rPr>
              <a:t>ed</a:t>
            </a:r>
            <a:r>
              <a:rPr lang="en-US" altLang="en-GB" sz="3600" b="1" dirty="0">
                <a:latin typeface="Calibri" panose="020F0502020204030204" charset="0"/>
                <a:ea typeface="Calibri" panose="020F0502020204030204" charset="0"/>
                <a:cs typeface="Calibri" panose="020F0502020204030204" charset="0"/>
              </a:rPr>
              <a:t>:</a:t>
            </a:r>
            <a:endParaRPr lang="en-GB" sz="3105"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r>
              <a:rPr lang="en-US" sz="3600" dirty="0">
                <a:latin typeface="Calibri" panose="020F0502020204030204" charset="0"/>
                <a:ea typeface="Calibri" panose="020F0502020204030204" charset="0"/>
                <a:cs typeface="Calibri" panose="020F0502020204030204" charset="0"/>
                <a:sym typeface="+mn-ea"/>
              </a:rPr>
              <a:t>- Enrichment status of genes of interests.</a:t>
            </a:r>
            <a:endParaRPr sz="3600" dirty="0">
              <a:latin typeface="Calibri" panose="020F0502020204030204" charset="0"/>
              <a:ea typeface="Calibri" panose="020F0502020204030204" charset="0"/>
              <a:cs typeface="Calibri" panose="020F0502020204030204" charset="0"/>
            </a:endParaRPr>
          </a:p>
          <a:p>
            <a:pPr lvl="0">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sym typeface="+mn-ea"/>
              </a:rPr>
              <a:t>Input command line</a:t>
            </a:r>
            <a:r>
              <a:rPr lang="en-US" altLang="en-GB" sz="3600" b="1" dirty="0">
                <a:latin typeface="Calibri" panose="020F0502020204030204" charset="0"/>
                <a:ea typeface="Calibri" panose="020F0502020204030204" charset="0"/>
                <a:cs typeface="Calibri" panose="020F0502020204030204" charset="0"/>
                <a:sym typeface="+mn-ea"/>
              </a:rPr>
              <a:t>:</a:t>
            </a:r>
            <a:endParaRPr lang="en-GB"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lvl="0">
              <a:buFont typeface="Wingdings" panose="05000000000000000000" pitchFamily="2" charset="2"/>
              <a:buChar char="Ø"/>
            </a:pPr>
            <a:r>
              <a:rPr lang="en-US" altLang="zh-CN" sz="3600" b="1" dirty="0">
                <a:latin typeface="Calibri" panose="020F0502020204030204" charset="0"/>
                <a:ea typeface="Calibri" panose="020F0502020204030204" charset="0"/>
                <a:cs typeface="Calibri" panose="020F0502020204030204" charset="0"/>
                <a:sym typeface="+mn-ea"/>
              </a:rPr>
              <a:t>Typical</a:t>
            </a:r>
            <a:r>
              <a:rPr lang="zh-CN" altLang="en-US" sz="3600" b="1" dirty="0">
                <a:latin typeface="Calibri" panose="020F0502020204030204" charset="0"/>
                <a:ea typeface="Calibri" panose="020F0502020204030204" charset="0"/>
                <a:cs typeface="Calibri" panose="020F0502020204030204" charset="0"/>
                <a:sym typeface="+mn-ea"/>
              </a:rPr>
              <a:t> </a:t>
            </a:r>
            <a:r>
              <a:rPr lang="en-US" altLang="zh-CN" sz="3600" b="1" dirty="0">
                <a:latin typeface="Calibri" panose="020F0502020204030204" charset="0"/>
                <a:ea typeface="Calibri" panose="020F0502020204030204" charset="0"/>
                <a:cs typeface="Calibri" panose="020F0502020204030204" charset="0"/>
                <a:sym typeface="+mn-ea"/>
              </a:rPr>
              <a:t>Parameter:</a:t>
            </a:r>
            <a:endParaRPr lang="en-US" dirty="0">
              <a:latin typeface="Calibri" panose="020F0502020204030204" charset="0"/>
              <a:ea typeface="Calibri" panose="020F0502020204030204" charset="0"/>
              <a:cs typeface="Calibri" panose="020F0502020204030204" charset="0"/>
            </a:endParaRPr>
          </a:p>
        </p:txBody>
      </p:sp>
      <p:sp>
        <p:nvSpPr>
          <p:cNvPr id="7" name="RunRNAseq /datapath \…"/>
          <p:cNvSpPr txBox="1"/>
          <p:nvPr/>
        </p:nvSpPr>
        <p:spPr>
          <a:xfrm>
            <a:off x="3913505" y="5860415"/>
            <a:ext cx="15248554" cy="150050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sz="2000" dirty="0"/>
              <a:t># bash</a:t>
            </a:r>
          </a:p>
          <a:p>
            <a:pPr algn="l" defTabSz="584200">
              <a:defRPr sz="1800" b="0">
                <a:solidFill>
                  <a:srgbClr val="FFFFFF"/>
                </a:solidFill>
                <a:latin typeface="Monaco"/>
                <a:ea typeface="Monaco"/>
                <a:cs typeface="Monaco"/>
                <a:sym typeface="Monaco"/>
              </a:defRPr>
            </a:pPr>
            <a:endParaRPr lang="en-US" sz="2000" dirty="0"/>
          </a:p>
          <a:p>
            <a:pPr algn="l" defTabSz="584200">
              <a:defRPr sz="1800" b="0">
                <a:solidFill>
                  <a:srgbClr val="FFFFFF"/>
                </a:solidFill>
                <a:latin typeface="Monaco"/>
                <a:ea typeface="Monaco"/>
                <a:cs typeface="Monaco"/>
                <a:sym typeface="Monaco"/>
              </a:defRPr>
            </a:pPr>
            <a:r>
              <a:rPr lang="en-US" sz="2000" dirty="0">
                <a:sym typeface="Helvetica" panose="020B0604020202020204"/>
              </a:rPr>
              <a:t>/</a:t>
            </a:r>
            <a:r>
              <a:rPr lang="en-US" sz="2000" dirty="0" err="1">
                <a:sym typeface="Helvetica" panose="020B0604020202020204"/>
              </a:rPr>
              <a:t>usr</a:t>
            </a:r>
            <a:r>
              <a:rPr lang="en-US" sz="2000" dirty="0">
                <a:sym typeface="Helvetica" panose="020B0604020202020204"/>
              </a:rPr>
              <a:t>/bin/</a:t>
            </a:r>
            <a:r>
              <a:rPr lang="en-US" sz="2000" dirty="0" err="1">
                <a:sym typeface="Helvetica" panose="020B0604020202020204"/>
              </a:rPr>
              <a:t>Rscript</a:t>
            </a:r>
            <a:r>
              <a:rPr lang="en-US" sz="2000" dirty="0">
                <a:sym typeface="Helvetica" panose="020B0604020202020204"/>
              </a:rPr>
              <a:t> </a:t>
            </a:r>
            <a:r>
              <a:rPr lang="en-US" sz="2000" dirty="0" err="1">
                <a:sym typeface="Helvetica" panose="020B0604020202020204"/>
              </a:rPr>
              <a:t>plot_enrichment.R</a:t>
            </a:r>
            <a:r>
              <a:rPr lang="en-US" sz="2000" dirty="0">
                <a:sym typeface="Helvetica" panose="020B0604020202020204"/>
              </a:rPr>
              <a:t> &lt;</a:t>
            </a:r>
            <a:r>
              <a:rPr lang="en-US" sz="2000" dirty="0" err="1">
                <a:sym typeface="Helvetica" panose="020B0604020202020204"/>
              </a:rPr>
              <a:t>enrichment_file</a:t>
            </a:r>
            <a:r>
              <a:rPr lang="en-US" sz="2000" dirty="0">
                <a:sym typeface="Helvetica" panose="020B0604020202020204"/>
              </a:rPr>
              <a:t>&gt; &lt;color for high value&gt; &lt;color for low value&gt;</a:t>
            </a:r>
            <a:endParaRPr lang="en-US" sz="2000" dirty="0">
              <a:sym typeface="+mn-ea"/>
            </a:endParaRPr>
          </a:p>
        </p:txBody>
      </p:sp>
      <p:graphicFrame>
        <p:nvGraphicFramePr>
          <p:cNvPr id="17" name="Table 1"/>
          <p:cNvGraphicFramePr/>
          <p:nvPr/>
        </p:nvGraphicFramePr>
        <p:xfrm>
          <a:off x="3913477" y="8329129"/>
          <a:ext cx="11385224" cy="1565910"/>
        </p:xfrm>
        <a:graphic>
          <a:graphicData uri="http://schemas.openxmlformats.org/drawingml/2006/table">
            <a:tbl>
              <a:tblPr>
                <a:tableStyleId>{33BA23B1-9221-436E-865A-0063620EA4FD}</a:tableStyleId>
              </a:tblPr>
              <a:tblGrid>
                <a:gridCol w="3540760">
                  <a:extLst>
                    <a:ext uri="{9D8B030D-6E8A-4147-A177-3AD203B41FA5}">
                      <a16:colId xmlns:a16="http://schemas.microsoft.com/office/drawing/2014/main" val="20000"/>
                    </a:ext>
                  </a:extLst>
                </a:gridCol>
                <a:gridCol w="7844464">
                  <a:extLst>
                    <a:ext uri="{9D8B030D-6E8A-4147-A177-3AD203B41FA5}">
                      <a16:colId xmlns:a16="http://schemas.microsoft.com/office/drawing/2014/main" val="20001"/>
                    </a:ext>
                  </a:extLst>
                </a:gridCol>
              </a:tblGrid>
              <a:tr h="521970">
                <a:tc>
                  <a:txBody>
                    <a:bodyPr/>
                    <a:lstStyle/>
                    <a:p>
                      <a:pPr algn="l" defTabSz="584200">
                        <a:defRPr sz="1800"/>
                      </a:pPr>
                      <a:r>
                        <a:rPr sz="1800" dirty="0">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enrichment_file</a:t>
                      </a:r>
                      <a:r>
                        <a:rPr sz="1800" dirty="0">
                          <a:solidFill>
                            <a:srgbClr val="FFFFFF"/>
                          </a:solidFill>
                          <a:latin typeface="Monaco"/>
                          <a:ea typeface="Monaco"/>
                          <a:cs typeface="Monaco"/>
                          <a:sym typeface="+mn-ea"/>
                        </a:rPr>
                        <a:t>&gt;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b="0" dirty="0"/>
                        <a:t>Enrichment information of interests which can be </a:t>
                      </a:r>
                      <a:endParaRPr b="0" dirty="0"/>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521970">
                <a:tc>
                  <a:txBody>
                    <a:bodyPr/>
                    <a:lstStyle/>
                    <a:p>
                      <a:pPr algn="l" defTabSz="584200">
                        <a:defRPr sz="1800"/>
                      </a:pPr>
                      <a:r>
                        <a:rPr sz="1800" dirty="0">
                          <a:solidFill>
                            <a:srgbClr val="FFFFFF"/>
                          </a:solidFill>
                          <a:latin typeface="Monaco"/>
                          <a:ea typeface="Monaco"/>
                          <a:cs typeface="Monaco"/>
                          <a:sym typeface="+mn-ea"/>
                        </a:rPr>
                        <a:t>&lt;</a:t>
                      </a:r>
                      <a:r>
                        <a:rPr lang="en-US" sz="1800" dirty="0">
                          <a:solidFill>
                            <a:srgbClr val="FFFFFF"/>
                          </a:solidFill>
                          <a:latin typeface="Monaco"/>
                          <a:ea typeface="Monaco"/>
                          <a:cs typeface="Monaco"/>
                          <a:sym typeface="+mn-ea"/>
                        </a:rPr>
                        <a:t>color for high value</a:t>
                      </a:r>
                      <a:r>
                        <a:rPr sz="1800" dirty="0">
                          <a:solidFill>
                            <a:srgbClr val="FFFFFF"/>
                          </a:solidFill>
                          <a:latin typeface="Monaco"/>
                          <a:ea typeface="Monaco"/>
                          <a:cs typeface="Monaco"/>
                          <a:sym typeface="+mn-ea"/>
                        </a:rPr>
                        <a:t>&gt;</a:t>
                      </a:r>
                      <a:endParaRPr dirty="0">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sz="1800" b="0" dirty="0">
                          <a:sym typeface="+mn-ea"/>
                        </a:rPr>
                        <a:t>Assign a color representing the maximum –lg(p.adjust) value</a:t>
                      </a:r>
                      <a:endParaRPr sz="1800" b="0" dirty="0">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521970">
                <a:tc>
                  <a:txBody>
                    <a:bodyPr/>
                    <a:lstStyle/>
                    <a:p>
                      <a:pPr algn="l" defTabSz="584200">
                        <a:defRPr sz="1800"/>
                      </a:pPr>
                      <a:r>
                        <a:rPr lang="en-US" altLang="zh-CN" sz="1800" dirty="0">
                          <a:solidFill>
                            <a:srgbClr val="FFFFFF"/>
                          </a:solidFill>
                          <a:latin typeface="Monaco"/>
                          <a:ea typeface="Monaco"/>
                          <a:cs typeface="Monaco"/>
                          <a:sym typeface="+mn-ea"/>
                        </a:rPr>
                        <a:t>&lt;color for low value&gt;</a:t>
                      </a:r>
                      <a:endParaRPr lang="en-US" altLang="zh-CN" dirty="0">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altLang="zh-CN" sz="1800" b="0" dirty="0">
                          <a:sym typeface="+mn-ea"/>
                        </a:rPr>
                        <a:t>Assign a color representing the minim –lg(p.adjust) value</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bl>
          </a:graphicData>
        </a:graphic>
      </p:graphicFrame>
      <p:sp>
        <p:nvSpPr>
          <p:cNvPr id="2" name="文本框 1"/>
          <p:cNvSpPr txBox="1"/>
          <p:nvPr/>
        </p:nvSpPr>
        <p:spPr>
          <a:xfrm>
            <a:off x="2856865" y="10401311"/>
            <a:ext cx="1219200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lang="en-GB" sz="3600" dirty="0">
                <a:latin typeface="Calibri" panose="020F0502020204030204" charset="0"/>
                <a:ea typeface="Calibri" panose="020F0502020204030204" charset="0"/>
                <a:cs typeface="Calibri" panose="020F0502020204030204" charset="0"/>
                <a:sym typeface="+mn-ea"/>
              </a:rPr>
              <a:t>Output format</a:t>
            </a:r>
            <a:r>
              <a:rPr lang="en-US" altLang="en-GB" sz="3600" dirty="0">
                <a:latin typeface="Calibri" panose="020F0502020204030204" charset="0"/>
                <a:ea typeface="Calibri" panose="020F0502020204030204" charset="0"/>
                <a:cs typeface="Calibri" panose="020F0502020204030204" charset="0"/>
                <a:sym typeface="+mn-ea"/>
              </a:rPr>
              <a:t>: a bubble plot and a bar plot.</a:t>
            </a:r>
            <a:endParaRPr kumimoji="0" lang="en-US" altLang="en-US" sz="3600" b="1"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mn-ea"/>
            </a:endParaRPr>
          </a:p>
        </p:txBody>
      </p:sp>
      <p:sp>
        <p:nvSpPr>
          <p:cNvPr id="4" name="TextBox 9"/>
          <p:cNvSpPr txBox="1"/>
          <p:nvPr/>
        </p:nvSpPr>
        <p:spPr>
          <a:xfrm>
            <a:off x="17099280" y="12534265"/>
            <a:ext cx="68897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Zheting</a:t>
            </a:r>
            <a:r>
              <a:rPr lang="en-US" dirty="0">
                <a:sym typeface="+mn-ea"/>
              </a:rPr>
              <a:t> ZHANG</a:t>
            </a:r>
            <a:endParaRPr dirty="0"/>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915493" y="3834869"/>
            <a:ext cx="10819158" cy="5421097"/>
          </a:xfrm>
          <a:prstGeom prst="rect">
            <a:avLst/>
          </a:prstGeom>
        </p:spPr>
      </p:pic>
      <p:pic>
        <p:nvPicPr>
          <p:cNvPr id="7" name="图片 6"/>
          <p:cNvPicPr>
            <a:picLocks noChangeAspect="1"/>
          </p:cNvPicPr>
          <p:nvPr/>
        </p:nvPicPr>
        <p:blipFill>
          <a:blip r:embed="rId3"/>
          <a:stretch>
            <a:fillRect/>
          </a:stretch>
        </p:blipFill>
        <p:spPr>
          <a:xfrm>
            <a:off x="11826098" y="3834869"/>
            <a:ext cx="11006694" cy="5475967"/>
          </a:xfrm>
          <a:prstGeom prst="rect">
            <a:avLst/>
          </a:prstGeom>
        </p:spPr>
      </p:pic>
      <p:sp>
        <p:nvSpPr>
          <p:cNvPr id="10" name="标题 2"/>
          <p:cNvSpPr>
            <a:spLocks noGrp="1"/>
          </p:cNvSpPr>
          <p:nvPr>
            <p:ph type="title"/>
          </p:nvPr>
        </p:nvSpPr>
        <p:spPr>
          <a:xfrm>
            <a:off x="2032000" y="0"/>
            <a:ext cx="20320000" cy="1571625"/>
          </a:xfrm>
        </p:spPr>
        <p:txBody>
          <a:bodyPr/>
          <a:lstStyle/>
          <a:p>
            <a:r>
              <a:rPr dirty="0">
                <a:sym typeface="+mn-ea"/>
              </a:rPr>
              <a:t>GO/KEGG</a:t>
            </a:r>
            <a:r>
              <a:rPr lang="en-US" dirty="0">
                <a:sym typeface="+mn-ea"/>
              </a:rPr>
              <a:t> –  8. Output of </a:t>
            </a:r>
            <a:r>
              <a:rPr lang="en-US" altLang="zh-CN" dirty="0"/>
              <a:t>enrichment bubble plot &amp; bar plot</a:t>
            </a:r>
            <a:endParaRPr lang="zh-CN" altLang="en-US" dirty="0"/>
          </a:p>
        </p:txBody>
      </p:sp>
      <p:sp>
        <p:nvSpPr>
          <p:cNvPr id="2" name="TextBox 9"/>
          <p:cNvSpPr txBox="1"/>
          <p:nvPr/>
        </p:nvSpPr>
        <p:spPr>
          <a:xfrm>
            <a:off x="17099280" y="12534265"/>
            <a:ext cx="68897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err="1">
                <a:sym typeface="+mn-ea"/>
              </a:rPr>
              <a:t>Zheting</a:t>
            </a:r>
            <a:r>
              <a:rPr lang="en-US" dirty="0">
                <a:sym typeface="+mn-ea"/>
              </a:rPr>
              <a:t> ZHANG</a:t>
            </a:r>
            <a:endParaRPr dirty="0"/>
          </a:p>
        </p:txBody>
      </p:sp>
      <p:sp>
        <p:nvSpPr>
          <p:cNvPr id="3"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72</a:t>
            </a:fld>
            <a:endParaRPr dirty="0"/>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E4480-D46A-9FD1-44D4-BEA8C080859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51D87D4-13D4-DE3C-E478-BBDD13C9B702}"/>
              </a:ext>
            </a:extLst>
          </p:cNvPr>
          <p:cNvSpPr>
            <a:spLocks noGrp="1"/>
          </p:cNvSpPr>
          <p:nvPr>
            <p:ph type="body" idx="1"/>
          </p:nvPr>
        </p:nvSpPr>
        <p:spPr>
          <a:xfrm>
            <a:off x="1250315" y="1410084"/>
            <a:ext cx="6442075" cy="1037590"/>
          </a:xfrm>
        </p:spPr>
        <p:txBody>
          <a:bodyPr>
            <a:normAutofit/>
          </a:bodyPr>
          <a:lstStyle/>
          <a:p>
            <a:pPr marL="0" indent="0">
              <a:buNone/>
            </a:pPr>
            <a:r>
              <a:rPr lang="en-US" sz="3600" b="1" dirty="0"/>
              <a:t>- GO/KEGG</a:t>
            </a:r>
            <a:endParaRPr lang="en-US" altLang="zh-CN" sz="3600" dirty="0"/>
          </a:p>
        </p:txBody>
      </p:sp>
      <p:sp>
        <p:nvSpPr>
          <p:cNvPr id="3" name="Title 2">
            <a:extLst>
              <a:ext uri="{FF2B5EF4-FFF2-40B4-BE49-F238E27FC236}">
                <a16:creationId xmlns:a16="http://schemas.microsoft.com/office/drawing/2014/main" id="{E11919B3-B2E7-F5BE-7708-D624A8D6D25A}"/>
              </a:ext>
            </a:extLst>
          </p:cNvPr>
          <p:cNvSpPr>
            <a:spLocks noGrp="1"/>
          </p:cNvSpPr>
          <p:nvPr>
            <p:ph type="title"/>
          </p:nvPr>
        </p:nvSpPr>
        <p:spPr/>
        <p:txBody>
          <a:bodyPr/>
          <a:lstStyle/>
          <a:p>
            <a:r>
              <a:rPr lang="en-US" altLang="zh-CN" dirty="0">
                <a:sym typeface="+mn-ea"/>
              </a:rPr>
              <a:t>GO/KEGG</a:t>
            </a:r>
            <a:endParaRPr lang="zh-CN" altLang="en-US" sz="4400" dirty="0"/>
          </a:p>
        </p:txBody>
      </p:sp>
      <p:sp>
        <p:nvSpPr>
          <p:cNvPr id="4" name="文本框 3">
            <a:extLst>
              <a:ext uri="{FF2B5EF4-FFF2-40B4-BE49-F238E27FC236}">
                <a16:creationId xmlns:a16="http://schemas.microsoft.com/office/drawing/2014/main" id="{26884A25-C686-88E2-4111-5EC85142136C}"/>
              </a:ext>
            </a:extLst>
          </p:cNvPr>
          <p:cNvSpPr txBox="1"/>
          <p:nvPr/>
        </p:nvSpPr>
        <p:spPr>
          <a:xfrm>
            <a:off x="1758949" y="2321770"/>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C5EA26F3-2680-5103-3817-08CA4743510D}"/>
              </a:ext>
            </a:extLst>
          </p:cNvPr>
          <p:cNvSpPr txBox="1"/>
          <p:nvPr/>
        </p:nvSpPr>
        <p:spPr>
          <a:xfrm>
            <a:off x="1758949" y="3627317"/>
            <a:ext cx="11976929" cy="26737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bulkRNA</a:t>
            </a:r>
            <a:r>
              <a:rPr lang="en-US" altLang="zh-CN" sz="2400" dirty="0"/>
              <a:t> enrich GO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/data/1.RNA/4.enrichment/gene_list.txt \</a:t>
            </a:r>
          </a:p>
          <a:p>
            <a:pPr algn="l" defTabSz="584200">
              <a:defRPr sz="1800" b="0">
                <a:solidFill>
                  <a:srgbClr val="FFFFFF"/>
                </a:solidFill>
                <a:latin typeface="Monaco"/>
                <a:ea typeface="Monaco"/>
                <a:cs typeface="Monaco"/>
                <a:sym typeface="Monaco"/>
              </a:defRPr>
            </a:pPr>
            <a:r>
              <a:rPr lang="en-US" altLang="zh-CN" sz="2400" dirty="0"/>
              <a:t>-s pig -t 0.5 -o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/result/1.RNA/4.enrichment/GO</a:t>
            </a:r>
          </a:p>
          <a:p>
            <a:pPr algn="l" defTabSz="584200">
              <a:defRPr sz="1800" b="0">
                <a:solidFill>
                  <a:srgbClr val="FFFFFF"/>
                </a:solidFill>
                <a:latin typeface="Monaco"/>
                <a:ea typeface="Monaco"/>
                <a:cs typeface="Monaco"/>
                <a:sym typeface="Monaco"/>
              </a:defRPr>
            </a:pPr>
            <a:endParaRPr lang="en-US" altLang="zh-CN" sz="2400" dirty="0"/>
          </a:p>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bulkRNA</a:t>
            </a:r>
            <a:r>
              <a:rPr lang="en-US" altLang="zh-CN" sz="2400" dirty="0"/>
              <a:t> enrich KEGG \</a:t>
            </a:r>
          </a:p>
          <a:p>
            <a:pPr algn="l" defTabSz="584200">
              <a:defRPr sz="1800" b="0">
                <a:solidFill>
                  <a:srgbClr val="FFFFFF"/>
                </a:solidFill>
                <a:latin typeface="Monaco"/>
                <a:ea typeface="Monaco"/>
                <a:cs typeface="Monaco"/>
                <a:sym typeface="Monaco"/>
              </a:defRPr>
            </a:pPr>
            <a:r>
              <a:rPr lang="en-US" altLang="zh-CN" sz="2400" dirty="0"/>
              <a:t>-</a:t>
            </a:r>
            <a:r>
              <a:rPr lang="en-US" altLang="zh-CN" sz="2400" dirty="0" err="1"/>
              <a:t>i</a:t>
            </a:r>
            <a:r>
              <a:rPr lang="en-US" altLang="zh-CN" sz="2400" dirty="0"/>
              <a:t>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/data/1.RNA/4.enrichment/test.txt \</a:t>
            </a:r>
          </a:p>
          <a:p>
            <a:pPr algn="l" defTabSz="584200">
              <a:defRPr sz="1800" b="0">
                <a:solidFill>
                  <a:srgbClr val="FFFFFF"/>
                </a:solidFill>
                <a:latin typeface="Monaco"/>
                <a:ea typeface="Monaco"/>
                <a:cs typeface="Monaco"/>
                <a:sym typeface="Monaco"/>
              </a:defRPr>
            </a:pPr>
            <a:r>
              <a:rPr lang="en-US" altLang="zh-CN" sz="2400" dirty="0"/>
              <a:t>-s pig -o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/result/1.RNA/4.enrichment/KEGG</a:t>
            </a:r>
          </a:p>
        </p:txBody>
      </p:sp>
      <p:sp>
        <p:nvSpPr>
          <p:cNvPr id="8" name="Content Placeholder 2">
            <a:extLst>
              <a:ext uri="{FF2B5EF4-FFF2-40B4-BE49-F238E27FC236}">
                <a16:creationId xmlns:a16="http://schemas.microsoft.com/office/drawing/2014/main" id="{837F23CE-6B68-E0DF-06D5-0CC50319A783}"/>
              </a:ext>
            </a:extLst>
          </p:cNvPr>
          <p:cNvSpPr>
            <a:spLocks noGrp="1"/>
          </p:cNvSpPr>
          <p:nvPr/>
        </p:nvSpPr>
        <p:spPr>
          <a:xfrm>
            <a:off x="1770627" y="626321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88DC5336-4B1D-A347-020F-08BF446D9CE5}"/>
              </a:ext>
            </a:extLst>
          </p:cNvPr>
          <p:cNvSpPr>
            <a:spLocks noGrp="1"/>
          </p:cNvSpPr>
          <p:nvPr/>
        </p:nvSpPr>
        <p:spPr>
          <a:xfrm>
            <a:off x="1758950" y="2863988"/>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a:extLst>
              <a:ext uri="{FF2B5EF4-FFF2-40B4-BE49-F238E27FC236}">
                <a16:creationId xmlns:a16="http://schemas.microsoft.com/office/drawing/2014/main" id="{FE72C82B-3CDE-8556-8BA2-C93F391B3807}"/>
              </a:ext>
            </a:extLst>
          </p:cNvPr>
          <p:cNvGraphicFramePr>
            <a:graphicFrameLocks noGrp="1"/>
          </p:cNvGraphicFramePr>
          <p:nvPr>
            <p:extLst>
              <p:ext uri="{D42A27DB-BD31-4B8C-83A1-F6EECF244321}">
                <p14:modId xmlns:p14="http://schemas.microsoft.com/office/powerpoint/2010/main" val="42835885"/>
              </p:ext>
            </p:extLst>
          </p:nvPr>
        </p:nvGraphicFramePr>
        <p:xfrm>
          <a:off x="1589371" y="6966920"/>
          <a:ext cx="7255431" cy="6156960"/>
        </p:xfrm>
        <a:graphic>
          <a:graphicData uri="http://schemas.openxmlformats.org/drawingml/2006/table">
            <a:tbl>
              <a:tblPr>
                <a:tableStyleId>{5940675A-B579-460E-94D1-54222C63F5DA}</a:tableStyleId>
              </a:tblPr>
              <a:tblGrid>
                <a:gridCol w="1972709">
                  <a:extLst>
                    <a:ext uri="{9D8B030D-6E8A-4147-A177-3AD203B41FA5}">
                      <a16:colId xmlns:a16="http://schemas.microsoft.com/office/drawing/2014/main" val="3406043275"/>
                    </a:ext>
                  </a:extLst>
                </a:gridCol>
                <a:gridCol w="4045161">
                  <a:extLst>
                    <a:ext uri="{9D8B030D-6E8A-4147-A177-3AD203B41FA5}">
                      <a16:colId xmlns:a16="http://schemas.microsoft.com/office/drawing/2014/main" val="3255542340"/>
                    </a:ext>
                  </a:extLst>
                </a:gridCol>
                <a:gridCol w="1237561">
                  <a:extLst>
                    <a:ext uri="{9D8B030D-6E8A-4147-A177-3AD203B41FA5}">
                      <a16:colId xmlns:a16="http://schemas.microsoft.com/office/drawing/2014/main" val="655904072"/>
                    </a:ext>
                  </a:extLst>
                </a:gridCol>
              </a:tblGrid>
              <a:tr h="0">
                <a:tc>
                  <a:txBody>
                    <a:bodyPr/>
                    <a:lstStyle/>
                    <a:p>
                      <a:pPr marL="0" marR="0" algn="ctr">
                        <a:buNone/>
                      </a:pPr>
                      <a:r>
                        <a:rPr lang="zh-CN" altLang="en-US" sz="2000" kern="100" dirty="0">
                          <a:effectLst/>
                        </a:rPr>
                        <a:t>参数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描述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默认值</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036533805"/>
                  </a:ext>
                </a:extLst>
              </a:tr>
              <a:tr h="0">
                <a:tc>
                  <a:txBody>
                    <a:bodyPr/>
                    <a:lstStyle/>
                    <a:p>
                      <a:pPr marL="0" marR="0" algn="ctr">
                        <a:buNone/>
                      </a:pPr>
                      <a:r>
                        <a:rPr lang="en-US" sz="2000" b="1" kern="100" dirty="0">
                          <a:effectLst/>
                        </a:rPr>
                        <a:t>custom</a:t>
                      </a:r>
                      <a:endParaRPr 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1" kern="100" dirty="0">
                          <a:effectLst/>
                        </a:rPr>
                        <a:t>对自定义基因集进行富集分析</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 </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541471503"/>
                  </a:ext>
                </a:extLst>
              </a:tr>
              <a:tr h="0">
                <a:tc>
                  <a:txBody>
                    <a:bodyPr/>
                    <a:lstStyle/>
                    <a:p>
                      <a:pPr marL="0" marR="0" algn="ctr">
                        <a:buNone/>
                      </a:pPr>
                      <a:r>
                        <a:rPr lang="en-US" sz="2000" b="0" kern="100">
                          <a:effectLst/>
                        </a:rPr>
                        <a:t>-i</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单列感兴趣基因</a:t>
                      </a:r>
                      <a:r>
                        <a:rPr lang="en-US" altLang="zh-CN" sz="2000" b="0" kern="100" dirty="0">
                          <a:effectLst/>
                        </a:rPr>
                        <a:t>txt</a:t>
                      </a:r>
                      <a:r>
                        <a:rPr lang="zh-CN" altLang="en-US" sz="2000" b="0" kern="100" dirty="0">
                          <a:effectLst/>
                        </a:rPr>
                        <a:t>文件</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401709287"/>
                  </a:ext>
                </a:extLst>
              </a:tr>
              <a:tr h="0">
                <a:tc>
                  <a:txBody>
                    <a:bodyPr/>
                    <a:lstStyle/>
                    <a:p>
                      <a:pPr marL="0" marR="0" algn="ctr">
                        <a:buNone/>
                      </a:pPr>
                      <a:r>
                        <a:rPr lang="en-US" sz="2000" b="0" kern="100" dirty="0">
                          <a:effectLst/>
                        </a:rPr>
                        <a:t>-c</a:t>
                      </a:r>
                      <a:r>
                        <a:rPr lang="en-US" sz="2000" b="0" kern="100" baseline="30000" dirty="0">
                          <a:effectLst/>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自定义</a:t>
                      </a:r>
                      <a:r>
                        <a:rPr lang="en-US" altLang="zh-CN" sz="2000" b="0" kern="100" dirty="0">
                          <a:effectLst/>
                        </a:rPr>
                        <a:t>txt</a:t>
                      </a:r>
                      <a:r>
                        <a:rPr lang="zh-CN" altLang="en-US" sz="2000" b="0" kern="100" dirty="0">
                          <a:effectLst/>
                        </a:rPr>
                        <a:t>文件，两列：</a:t>
                      </a:r>
                      <a:r>
                        <a:rPr lang="en-US" altLang="zh-CN" sz="2000" b="0" kern="100" dirty="0">
                          <a:effectLst/>
                        </a:rPr>
                        <a:t>term</a:t>
                      </a:r>
                      <a:r>
                        <a:rPr lang="zh-CN" altLang="en-US" sz="2000" b="0" kern="100" dirty="0">
                          <a:effectLst/>
                        </a:rPr>
                        <a:t>和</a:t>
                      </a:r>
                      <a:r>
                        <a:rPr lang="en-US" altLang="zh-CN" sz="2000" b="0" kern="100" dirty="0">
                          <a:effectLst/>
                        </a:rPr>
                        <a:t>gene</a:t>
                      </a:r>
                      <a:r>
                        <a:rPr lang="zh-CN" altLang="en-US" sz="2000" b="0" kern="100" dirty="0">
                          <a:effectLst/>
                        </a:rPr>
                        <a:t>，制表符分隔</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35382687"/>
                  </a:ext>
                </a:extLst>
              </a:tr>
              <a:tr h="0">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存放输出结果的位置</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84099669"/>
                  </a:ext>
                </a:extLst>
              </a:tr>
              <a:tr h="0">
                <a:tc>
                  <a:txBody>
                    <a:bodyPr/>
                    <a:lstStyle/>
                    <a:p>
                      <a:pPr marL="0" marR="0" algn="ctr">
                        <a:buNone/>
                      </a:pPr>
                      <a:r>
                        <a:rPr lang="en-US" sz="2000" b="0" kern="100">
                          <a:effectLst/>
                        </a:rPr>
                        <a:t>--width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图像宽度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20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368021917"/>
                  </a:ext>
                </a:extLst>
              </a:tr>
              <a:tr h="0">
                <a:tc>
                  <a:txBody>
                    <a:bodyPr/>
                    <a:lstStyle/>
                    <a:p>
                      <a:pPr marL="0" marR="0" algn="ctr">
                        <a:buNone/>
                      </a:pPr>
                      <a:r>
                        <a:rPr lang="en-US" sz="2000" b="0" kern="100">
                          <a:effectLst/>
                        </a:rPr>
                        <a:t>--height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图像高度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10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273362042"/>
                  </a:ext>
                </a:extLst>
              </a:tr>
              <a:tr h="0">
                <a:tc>
                  <a:txBody>
                    <a:bodyPr/>
                    <a:lstStyle/>
                    <a:p>
                      <a:pPr marL="0" marR="0" algn="ctr">
                        <a:buNone/>
                      </a:pPr>
                      <a:r>
                        <a:rPr lang="en-US" sz="2000" b="1" kern="100" dirty="0">
                          <a:effectLst/>
                        </a:rPr>
                        <a:t>GO</a:t>
                      </a:r>
                      <a:endParaRPr 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1" kern="100" dirty="0">
                          <a:effectLst/>
                        </a:rPr>
                        <a:t>GO</a:t>
                      </a:r>
                      <a:r>
                        <a:rPr lang="zh-CN" altLang="en-US" sz="2000" b="1" kern="100" dirty="0">
                          <a:effectLst/>
                        </a:rPr>
                        <a:t>富集分析</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1" kern="100" dirty="0">
                          <a:effectLst/>
                        </a:rPr>
                        <a:t> </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45746579"/>
                  </a:ext>
                </a:extLst>
              </a:tr>
              <a:tr h="0">
                <a:tc>
                  <a:txBody>
                    <a:bodyPr/>
                    <a:lstStyle/>
                    <a:p>
                      <a:pPr marL="0" marR="0" algn="ctr">
                        <a:buNone/>
                      </a:pPr>
                      <a:r>
                        <a:rPr lang="en-US" sz="2000" b="0" kern="100">
                          <a:effectLst/>
                        </a:rPr>
                        <a:t>-i</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单列感兴趣基因文件</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55980729"/>
                  </a:ext>
                </a:extLst>
              </a:tr>
              <a:tr h="190500">
                <a:tc>
                  <a:txBody>
                    <a:bodyPr/>
                    <a:lstStyle/>
                    <a:p>
                      <a:pPr marL="0" marR="0" algn="ctr">
                        <a:buNone/>
                      </a:pPr>
                      <a:r>
                        <a:rPr lang="en-US" sz="2000" b="0" kern="100">
                          <a:effectLst/>
                        </a:rPr>
                        <a:t>-s</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err="1">
                          <a:effectLst/>
                        </a:rPr>
                        <a:t>物种（human</a:t>
                      </a:r>
                      <a:r>
                        <a:rPr lang="en-US" sz="2000" b="0" kern="100" dirty="0">
                          <a:effectLst/>
                        </a:rPr>
                        <a:t>, </a:t>
                      </a:r>
                      <a:r>
                        <a:rPr lang="en-US" sz="2000" b="0" kern="100" dirty="0" err="1">
                          <a:effectLst/>
                        </a:rPr>
                        <a:t>rat,mouse,chicken,pig</a:t>
                      </a:r>
                      <a:r>
                        <a:rPr lang="en-US" sz="2000" b="0" kern="100" dirty="0">
                          <a:effectLst/>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69769214"/>
                  </a:ext>
                </a:extLst>
              </a:tr>
              <a:tr h="190500">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存放输出结果的位置</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37557857"/>
                  </a:ext>
                </a:extLst>
              </a:tr>
              <a:tr h="190500">
                <a:tc>
                  <a:txBody>
                    <a:bodyPr/>
                    <a:lstStyle/>
                    <a:p>
                      <a:pPr marL="0" marR="0" algn="ctr">
                        <a:buNone/>
                      </a:pPr>
                      <a:r>
                        <a:rPr lang="en-US" sz="2000" b="0" kern="100">
                          <a:effectLst/>
                        </a:rPr>
                        <a:t>-t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合并相似度阈值</a:t>
                      </a:r>
                      <a:r>
                        <a:rPr lang="en-US" altLang="zh-CN" sz="2000" b="0" kern="100" dirty="0">
                          <a:effectLst/>
                        </a:rPr>
                        <a:t>[0:1]</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effectLst/>
                        </a:rPr>
                        <a:t>0.5</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10021339"/>
                  </a:ext>
                </a:extLst>
              </a:tr>
              <a:tr h="190500">
                <a:tc>
                  <a:txBody>
                    <a:bodyPr/>
                    <a:lstStyle/>
                    <a:p>
                      <a:pPr marL="0" marR="0" algn="ctr">
                        <a:buNone/>
                      </a:pPr>
                      <a:r>
                        <a:rPr lang="en-US" sz="2000" b="0" kern="100">
                          <a:effectLst/>
                        </a:rPr>
                        <a:t>--width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图像宽度</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20</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93047704"/>
                  </a:ext>
                </a:extLst>
              </a:tr>
              <a:tr h="190500">
                <a:tc>
                  <a:txBody>
                    <a:bodyPr/>
                    <a:lstStyle/>
                    <a:p>
                      <a:pPr marL="0" marR="0" algn="ctr">
                        <a:buNone/>
                      </a:pPr>
                      <a:r>
                        <a:rPr lang="en-US" sz="2000" b="0" kern="100">
                          <a:effectLst/>
                        </a:rPr>
                        <a:t>--height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图像高度</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10</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81696866"/>
                  </a:ext>
                </a:extLst>
              </a:tr>
            </a:tbl>
          </a:graphicData>
        </a:graphic>
      </p:graphicFrame>
      <p:graphicFrame>
        <p:nvGraphicFramePr>
          <p:cNvPr id="11" name="表格 10">
            <a:extLst>
              <a:ext uri="{FF2B5EF4-FFF2-40B4-BE49-F238E27FC236}">
                <a16:creationId xmlns:a16="http://schemas.microsoft.com/office/drawing/2014/main" id="{E6896D23-6C90-C101-90AC-FEE06711FC3D}"/>
              </a:ext>
            </a:extLst>
          </p:cNvPr>
          <p:cNvGraphicFramePr>
            <a:graphicFrameLocks noGrp="1"/>
          </p:cNvGraphicFramePr>
          <p:nvPr>
            <p:extLst>
              <p:ext uri="{D42A27DB-BD31-4B8C-83A1-F6EECF244321}">
                <p14:modId xmlns:p14="http://schemas.microsoft.com/office/powerpoint/2010/main" val="3837488993"/>
              </p:ext>
            </p:extLst>
          </p:nvPr>
        </p:nvGraphicFramePr>
        <p:xfrm>
          <a:off x="9697720" y="7920719"/>
          <a:ext cx="5841480" cy="3485732"/>
        </p:xfrm>
        <a:graphic>
          <a:graphicData uri="http://schemas.openxmlformats.org/drawingml/2006/table">
            <a:tbl>
              <a:tblPr>
                <a:tableStyleId>{5940675A-B579-460E-94D1-54222C63F5DA}</a:tableStyleId>
              </a:tblPr>
              <a:tblGrid>
                <a:gridCol w="1588264">
                  <a:extLst>
                    <a:ext uri="{9D8B030D-6E8A-4147-A177-3AD203B41FA5}">
                      <a16:colId xmlns:a16="http://schemas.microsoft.com/office/drawing/2014/main" val="3406043275"/>
                    </a:ext>
                  </a:extLst>
                </a:gridCol>
                <a:gridCol w="3256833">
                  <a:extLst>
                    <a:ext uri="{9D8B030D-6E8A-4147-A177-3AD203B41FA5}">
                      <a16:colId xmlns:a16="http://schemas.microsoft.com/office/drawing/2014/main" val="3255542340"/>
                    </a:ext>
                  </a:extLst>
                </a:gridCol>
                <a:gridCol w="996383">
                  <a:extLst>
                    <a:ext uri="{9D8B030D-6E8A-4147-A177-3AD203B41FA5}">
                      <a16:colId xmlns:a16="http://schemas.microsoft.com/office/drawing/2014/main" val="655904072"/>
                    </a:ext>
                  </a:extLst>
                </a:gridCol>
              </a:tblGrid>
              <a:tr h="617933">
                <a:tc>
                  <a:txBody>
                    <a:bodyPr/>
                    <a:lstStyle/>
                    <a:p>
                      <a:pPr marL="0" marR="0" algn="ctr">
                        <a:buNone/>
                      </a:pPr>
                      <a:r>
                        <a:rPr lang="zh-CN" altLang="en-US" sz="2000" kern="100" dirty="0">
                          <a:effectLst/>
                        </a:rPr>
                        <a:t>参数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描述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默认值</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036533805"/>
                  </a:ext>
                </a:extLst>
              </a:tr>
              <a:tr h="349266">
                <a:tc>
                  <a:txBody>
                    <a:bodyPr/>
                    <a:lstStyle/>
                    <a:p>
                      <a:pPr marL="0" marR="0" algn="ctr">
                        <a:buNone/>
                      </a:pPr>
                      <a:r>
                        <a:rPr lang="en-US" sz="2000" b="1" kern="100" dirty="0">
                          <a:effectLst/>
                        </a:rPr>
                        <a:t>KEGG</a:t>
                      </a:r>
                      <a:endParaRPr 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1" kern="100" dirty="0">
                          <a:effectLst/>
                        </a:rPr>
                        <a:t>KEGG</a:t>
                      </a:r>
                      <a:r>
                        <a:rPr lang="zh-CN" altLang="en-US" sz="2000" b="1" kern="100" dirty="0">
                          <a:effectLst/>
                        </a:rPr>
                        <a:t>富集分析</a:t>
                      </a:r>
                      <a:endParaRPr lang="zh-CN" altLang="en-US"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 </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672373182"/>
                  </a:ext>
                </a:extLst>
              </a:tr>
              <a:tr h="349266">
                <a:tc>
                  <a:txBody>
                    <a:bodyPr/>
                    <a:lstStyle/>
                    <a:p>
                      <a:pPr marL="0" marR="0" algn="ctr">
                        <a:buNone/>
                      </a:pPr>
                      <a:r>
                        <a:rPr lang="en-US" sz="2000" b="0" kern="100">
                          <a:effectLst/>
                        </a:rPr>
                        <a:t>-i</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单列感兴趣基因文件</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053458865"/>
                  </a:ext>
                </a:extLst>
              </a:tr>
              <a:tr h="886599">
                <a:tc>
                  <a:txBody>
                    <a:bodyPr/>
                    <a:lstStyle/>
                    <a:p>
                      <a:pPr marL="0" marR="0" algn="ctr">
                        <a:buNone/>
                      </a:pPr>
                      <a:r>
                        <a:rPr lang="en-US" sz="2000" b="0" kern="100">
                          <a:effectLst/>
                        </a:rPr>
                        <a:t>-s</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err="1">
                          <a:effectLst/>
                        </a:rPr>
                        <a:t>物种（human</a:t>
                      </a:r>
                      <a:r>
                        <a:rPr lang="en-US" sz="2000" b="0" kern="100" dirty="0">
                          <a:effectLst/>
                        </a:rPr>
                        <a:t>, </a:t>
                      </a:r>
                      <a:r>
                        <a:rPr lang="en-US" sz="2000" b="0" kern="100" dirty="0" err="1">
                          <a:effectLst/>
                        </a:rPr>
                        <a:t>rat,mouse,chicken,pig</a:t>
                      </a:r>
                      <a:r>
                        <a:rPr lang="en-US" sz="2000" b="0" kern="100" dirty="0">
                          <a:effectLst/>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10689330"/>
                  </a:ext>
                </a:extLst>
              </a:tr>
              <a:tr h="349266">
                <a:tc>
                  <a:txBody>
                    <a:bodyPr/>
                    <a:lstStyle/>
                    <a:p>
                      <a:pPr marL="0" marR="0" algn="ctr">
                        <a:buNone/>
                      </a:pPr>
                      <a:r>
                        <a:rPr lang="en-US" sz="2000" b="0" kern="100">
                          <a:effectLst/>
                        </a:rPr>
                        <a:t>-o</a:t>
                      </a:r>
                      <a:r>
                        <a:rPr lang="en-US" sz="2000" b="0" kern="100" baseline="30000">
                          <a:effectLst/>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存放输出结果的位置</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400641545"/>
                  </a:ext>
                </a:extLst>
              </a:tr>
              <a:tr h="349266">
                <a:tc>
                  <a:txBody>
                    <a:bodyPr/>
                    <a:lstStyle/>
                    <a:p>
                      <a:pPr marL="0" marR="0" algn="ctr">
                        <a:buNone/>
                      </a:pPr>
                      <a:r>
                        <a:rPr lang="en-US" sz="2000" b="0" kern="100">
                          <a:effectLst/>
                        </a:rPr>
                        <a:t>--width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effectLst/>
                        </a:rPr>
                        <a:t>图像宽度</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20</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189832584"/>
                  </a:ext>
                </a:extLst>
              </a:tr>
              <a:tr h="349266">
                <a:tc>
                  <a:txBody>
                    <a:bodyPr/>
                    <a:lstStyle/>
                    <a:p>
                      <a:pPr marL="0" marR="0" algn="ctr">
                        <a:buNone/>
                      </a:pPr>
                      <a:r>
                        <a:rPr lang="en-US" sz="2000" b="0" kern="100">
                          <a:effectLst/>
                        </a:rPr>
                        <a:t>--height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rPr>
                        <a:t>图像高度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effectLst/>
                        </a:rPr>
                        <a:t>10</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4155588"/>
                  </a:ext>
                </a:extLst>
              </a:tr>
            </a:tbl>
          </a:graphicData>
        </a:graphic>
      </p:graphicFrame>
      <p:pic>
        <p:nvPicPr>
          <p:cNvPr id="12" name="图片 11">
            <a:extLst>
              <a:ext uri="{FF2B5EF4-FFF2-40B4-BE49-F238E27FC236}">
                <a16:creationId xmlns:a16="http://schemas.microsoft.com/office/drawing/2014/main" id="{D7152938-9570-DB61-4E47-A2AB2BAE65D6}"/>
              </a:ext>
            </a:extLst>
          </p:cNvPr>
          <p:cNvPicPr>
            <a:picLocks noChangeAspect="1"/>
          </p:cNvPicPr>
          <p:nvPr/>
        </p:nvPicPr>
        <p:blipFill>
          <a:blip r:embed="rId3"/>
          <a:stretch>
            <a:fillRect/>
          </a:stretch>
        </p:blipFill>
        <p:spPr>
          <a:xfrm>
            <a:off x="15077093" y="2501773"/>
            <a:ext cx="8650937" cy="4356227"/>
          </a:xfrm>
          <a:prstGeom prst="rect">
            <a:avLst/>
          </a:prstGeom>
          <a:noFill/>
          <a:ln>
            <a:noFill/>
          </a:ln>
        </p:spPr>
      </p:pic>
      <p:pic>
        <p:nvPicPr>
          <p:cNvPr id="14" name="图片 13">
            <a:extLst>
              <a:ext uri="{FF2B5EF4-FFF2-40B4-BE49-F238E27FC236}">
                <a16:creationId xmlns:a16="http://schemas.microsoft.com/office/drawing/2014/main" id="{8447BEEF-436F-487E-D3EB-11D63819906D}"/>
              </a:ext>
            </a:extLst>
          </p:cNvPr>
          <p:cNvPicPr>
            <a:picLocks noChangeAspect="1"/>
          </p:cNvPicPr>
          <p:nvPr/>
        </p:nvPicPr>
        <p:blipFill>
          <a:blip r:embed="rId4"/>
          <a:srcRect b="336"/>
          <a:stretch>
            <a:fillRect/>
          </a:stretch>
        </p:blipFill>
        <p:spPr>
          <a:xfrm>
            <a:off x="16392118" y="7086177"/>
            <a:ext cx="7289967" cy="3648058"/>
          </a:xfrm>
          <a:prstGeom prst="rect">
            <a:avLst/>
          </a:prstGeom>
          <a:noFill/>
          <a:ln>
            <a:noFill/>
          </a:ln>
        </p:spPr>
      </p:pic>
    </p:spTree>
    <p:extLst>
      <p:ext uri="{BB962C8B-B14F-4D97-AF65-F5344CB8AC3E}">
        <p14:creationId xmlns:p14="http://schemas.microsoft.com/office/powerpoint/2010/main" val="69648063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dirty="0">
                <a:sym typeface="+mn-ea"/>
              </a:rPr>
              <a:t>Similarity analysis</a:t>
            </a:r>
            <a:r>
              <a:rPr lang="zh-CN" altLang="en-US" dirty="0">
                <a:sym typeface="+mn-ea"/>
              </a:rPr>
              <a:t> </a:t>
            </a:r>
            <a:r>
              <a:rPr lang="en-US" altLang="zh-CN" dirty="0">
                <a:sym typeface="+mn-ea"/>
              </a:rPr>
              <a:t>– 1. Specific genes expression pattern</a:t>
            </a:r>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74</a:t>
            </a:fld>
            <a:endParaRPr/>
          </a:p>
        </p:txBody>
      </p:sp>
      <p:sp>
        <p:nvSpPr>
          <p:cNvPr id="3" name="文本框 2"/>
          <p:cNvSpPr txBox="1"/>
          <p:nvPr/>
        </p:nvSpPr>
        <p:spPr>
          <a:xfrm>
            <a:off x="1210945" y="1555115"/>
            <a:ext cx="9250045"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3600" dirty="0">
                <a:sym typeface="+mn-ea"/>
              </a:rPr>
              <a:t>- </a:t>
            </a:r>
            <a:r>
              <a:rPr lang="en-US" sz="3600" dirty="0">
                <a:sym typeface="+mn-ea"/>
              </a:rPr>
              <a:t>Specific genes </a:t>
            </a:r>
            <a:r>
              <a:rPr lang="en-US" altLang="zh-CN" sz="3600" dirty="0">
                <a:sym typeface="+mn-ea"/>
              </a:rPr>
              <a:t>expression</a:t>
            </a:r>
            <a:r>
              <a:rPr lang="zh-CN" altLang="en-US" sz="3600" dirty="0">
                <a:sym typeface="+mn-ea"/>
              </a:rPr>
              <a:t> </a:t>
            </a:r>
            <a:r>
              <a:rPr lang="en-US" altLang="zh-CN" sz="3600" dirty="0">
                <a:sym typeface="+mn-ea"/>
              </a:rPr>
              <a:t>pattern</a:t>
            </a:r>
            <a:endParaRPr kumimoji="0" lang="en-US" altLang="zh-CN" sz="3600" b="1" i="0" u="none" strike="noStrike" cap="none" spc="0" normalizeH="0" baseline="0" dirty="0">
              <a:ln>
                <a:noFill/>
              </a:ln>
              <a:solidFill>
                <a:srgbClr val="000000"/>
              </a:solidFill>
              <a:effectLst/>
              <a:uFillTx/>
              <a:latin typeface="+mn-lt"/>
              <a:ea typeface="+mn-ea"/>
              <a:cs typeface="+mn-cs"/>
              <a:sym typeface="+mn-ea"/>
            </a:endParaRPr>
          </a:p>
        </p:txBody>
      </p:sp>
      <p:sp>
        <p:nvSpPr>
          <p:cNvPr id="4" name="文本框 3"/>
          <p:cNvSpPr txBox="1"/>
          <p:nvPr/>
        </p:nvSpPr>
        <p:spPr>
          <a:xfrm>
            <a:off x="2856865" y="2584450"/>
            <a:ext cx="1333246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mn-lt"/>
                <a:ea typeface="+mn-ea"/>
                <a:cs typeface="+mn-cs"/>
                <a:sym typeface="Helvetica" panose="020B0604020202020204"/>
              </a:rPr>
              <a:t>Tools</a:t>
            </a:r>
            <a:r>
              <a:rPr kumimoji="0" lang="zh-CN" altLang="en-US" sz="3200" b="1" i="0" u="none" strike="noStrike" cap="none" spc="0" normalizeH="0" baseline="0">
                <a:ln>
                  <a:noFill/>
                </a:ln>
                <a:solidFill>
                  <a:srgbClr val="000000"/>
                </a:solidFill>
                <a:effectLst/>
                <a:uFillTx/>
                <a:latin typeface="+mn-lt"/>
                <a:ea typeface="+mn-ea"/>
                <a:cs typeface="+mn-cs"/>
                <a:sym typeface="Helvetica" panose="020B0604020202020204"/>
              </a:rPr>
              <a:t>：</a:t>
            </a:r>
            <a:r>
              <a:rPr lang="en-US" dirty="0" err="1">
                <a:latin typeface="Calibri" panose="020F0502020204030204" charset="0"/>
                <a:ea typeface="Calibri" panose="020F0502020204030204" charset="0"/>
                <a:cs typeface="Calibri" panose="020F0502020204030204" charset="0"/>
                <a:sym typeface="+mn-ea"/>
              </a:rPr>
              <a:t>/mnt/shiwei/bin/BulkRNAseqSim.sh</a:t>
            </a:r>
          </a:p>
        </p:txBody>
      </p:sp>
      <p:sp>
        <p:nvSpPr>
          <p:cNvPr id="5" name="Content Placeholder 2"/>
          <p:cNvSpPr>
            <a:spLocks noGrp="1"/>
          </p:cNvSpPr>
          <p:nvPr>
            <p:ph idx="1"/>
          </p:nvPr>
        </p:nvSpPr>
        <p:spPr>
          <a:xfrm>
            <a:off x="2856865" y="3218180"/>
            <a:ext cx="20596860" cy="6072505"/>
          </a:xfrm>
        </p:spPr>
        <p:txBody>
          <a:bodyPr>
            <a:normAutofit fontScale="85000" lnSpcReduction="20000"/>
          </a:bodyPr>
          <a:lstStyle/>
          <a:p>
            <a:pPr lvl="0">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rPr>
              <a:t>Information </a:t>
            </a:r>
            <a:r>
              <a:rPr lang="en-US" altLang="zh-CN" sz="3600" b="1" dirty="0">
                <a:latin typeface="Calibri" panose="020F0502020204030204" charset="0"/>
                <a:ea typeface="Calibri" panose="020F0502020204030204" charset="0"/>
                <a:cs typeface="Calibri" panose="020F0502020204030204" charset="0"/>
              </a:rPr>
              <a:t>can</a:t>
            </a:r>
            <a:r>
              <a:rPr lang="zh-CN" altLang="en-US" sz="3600" b="1" dirty="0">
                <a:latin typeface="Calibri" panose="020F0502020204030204" charset="0"/>
                <a:ea typeface="Calibri" panose="020F0502020204030204" charset="0"/>
                <a:cs typeface="Calibri" panose="020F0502020204030204" charset="0"/>
              </a:rPr>
              <a:t> </a:t>
            </a:r>
            <a:r>
              <a:rPr lang="en-US" altLang="zh-CN" sz="3600" b="1" dirty="0">
                <a:latin typeface="Calibri" panose="020F0502020204030204" charset="0"/>
                <a:ea typeface="Calibri" panose="020F0502020204030204" charset="0"/>
                <a:cs typeface="Calibri" panose="020F0502020204030204" charset="0"/>
              </a:rPr>
              <a:t>be</a:t>
            </a:r>
            <a:r>
              <a:rPr lang="zh-CN" altLang="en-US" sz="3600" b="1" dirty="0">
                <a:latin typeface="Calibri" panose="020F0502020204030204" charset="0"/>
                <a:ea typeface="Calibri" panose="020F0502020204030204" charset="0"/>
                <a:cs typeface="Calibri" panose="020F0502020204030204" charset="0"/>
              </a:rPr>
              <a:t> </a:t>
            </a:r>
            <a:r>
              <a:rPr lang="en-GB" sz="3600" b="1" dirty="0">
                <a:latin typeface="Calibri" panose="020F0502020204030204" charset="0"/>
                <a:ea typeface="Calibri" panose="020F0502020204030204" charset="0"/>
                <a:cs typeface="Calibri" panose="020F0502020204030204" charset="0"/>
              </a:rPr>
              <a:t>check</a:t>
            </a:r>
            <a:r>
              <a:rPr lang="en-US" altLang="zh-CN" sz="3600" b="1" dirty="0" err="1">
                <a:latin typeface="Calibri" panose="020F0502020204030204" charset="0"/>
                <a:ea typeface="Calibri" panose="020F0502020204030204" charset="0"/>
                <a:cs typeface="Calibri" panose="020F0502020204030204" charset="0"/>
              </a:rPr>
              <a:t>ed</a:t>
            </a:r>
            <a:r>
              <a:rPr lang="en-US" altLang="en-GB" sz="3600" b="1" dirty="0">
                <a:latin typeface="Calibri" panose="020F0502020204030204" charset="0"/>
                <a:ea typeface="Calibri" panose="020F0502020204030204" charset="0"/>
                <a:cs typeface="Calibri" panose="020F0502020204030204" charset="0"/>
              </a:rPr>
              <a:t>:</a:t>
            </a:r>
            <a:endParaRPr lang="en-GB" sz="3105"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r>
              <a:rPr lang="en-US" sz="3600" dirty="0">
                <a:latin typeface="Calibri" panose="020F0502020204030204" charset="0"/>
                <a:ea typeface="Calibri" panose="020F0502020204030204" charset="0"/>
                <a:cs typeface="Calibri" panose="020F0502020204030204" charset="0"/>
                <a:sym typeface="+mn-ea"/>
              </a:rPr>
              <a:t>- </a:t>
            </a:r>
            <a:r>
              <a:rPr sz="3600" dirty="0">
                <a:latin typeface="Calibri" panose="020F0502020204030204" charset="0"/>
                <a:ea typeface="Calibri" panose="020F0502020204030204" charset="0"/>
                <a:cs typeface="Calibri" panose="020F0502020204030204" charset="0"/>
                <a:sym typeface="+mn-ea"/>
              </a:rPr>
              <a:t>Which type of sample (developmental stage sample) does a specific sample belong to</a:t>
            </a:r>
            <a:endParaRPr sz="3600"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r>
              <a:rPr lang="en-US" altLang="en-GB" sz="3600" dirty="0">
                <a:latin typeface="Calibri" panose="020F0502020204030204" charset="0"/>
                <a:ea typeface="Calibri" panose="020F0502020204030204" charset="0"/>
                <a:cs typeface="Calibri" panose="020F0502020204030204" charset="0"/>
                <a:sym typeface="+mn-ea"/>
              </a:rPr>
              <a:t>- </a:t>
            </a:r>
            <a:r>
              <a:rPr lang="en-GB" sz="3600" dirty="0">
                <a:latin typeface="Calibri" panose="020F0502020204030204" charset="0"/>
                <a:ea typeface="Calibri" panose="020F0502020204030204" charset="0"/>
                <a:cs typeface="Calibri" panose="020F0502020204030204" charset="0"/>
                <a:sym typeface="+mn-ea"/>
              </a:rPr>
              <a:t>Given a list of genes, which type of sample (developmental stage sample) has a higher similarity with a specific sample</a:t>
            </a:r>
            <a:endParaRPr lang="en-GB" sz="3600"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r>
              <a:rPr lang="en-US" altLang="en-GB" sz="3600" dirty="0">
                <a:latin typeface="Calibri" panose="020F0502020204030204" charset="0"/>
                <a:ea typeface="Calibri" panose="020F0502020204030204" charset="0"/>
                <a:cs typeface="Calibri" panose="020F0502020204030204" charset="0"/>
                <a:sym typeface="+mn-ea"/>
              </a:rPr>
              <a:t>- </a:t>
            </a:r>
            <a:r>
              <a:rPr lang="en-GB" sz="3600" dirty="0">
                <a:latin typeface="Calibri" panose="020F0502020204030204" charset="0"/>
                <a:ea typeface="Calibri" panose="020F0502020204030204" charset="0"/>
                <a:cs typeface="Calibri" panose="020F0502020204030204" charset="0"/>
                <a:sym typeface="+mn-ea"/>
              </a:rPr>
              <a:t>Comparison of expression levels of specific genes among all samples</a:t>
            </a:r>
            <a:endParaRPr lang="en-GB" sz="3600" b="1" dirty="0">
              <a:latin typeface="Calibri" panose="020F0502020204030204" charset="0"/>
              <a:ea typeface="Calibri" panose="020F0502020204030204" charset="0"/>
              <a:cs typeface="Calibri" panose="020F0502020204030204" charset="0"/>
            </a:endParaRPr>
          </a:p>
          <a:p>
            <a:pPr lvl="0">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sym typeface="+mn-ea"/>
              </a:rPr>
              <a:t>Input command line</a:t>
            </a:r>
            <a:r>
              <a:rPr lang="en-US" altLang="en-GB" sz="3600" b="1" dirty="0">
                <a:latin typeface="Calibri" panose="020F0502020204030204" charset="0"/>
                <a:ea typeface="Calibri" panose="020F0502020204030204" charset="0"/>
                <a:cs typeface="Calibri" panose="020F0502020204030204" charset="0"/>
                <a:sym typeface="+mn-ea"/>
              </a:rPr>
              <a:t>:</a:t>
            </a:r>
            <a:endParaRPr lang="en-GB"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lvl="0">
              <a:buFont typeface="Wingdings" panose="05000000000000000000" pitchFamily="2" charset="2"/>
              <a:buChar char="Ø"/>
            </a:pPr>
            <a:r>
              <a:rPr lang="en-US" altLang="zh-CN" sz="3600" b="1" dirty="0">
                <a:latin typeface="Calibri" panose="020F0502020204030204" charset="0"/>
                <a:ea typeface="Calibri" panose="020F0502020204030204" charset="0"/>
                <a:cs typeface="Calibri" panose="020F0502020204030204" charset="0"/>
                <a:sym typeface="+mn-ea"/>
              </a:rPr>
              <a:t>Typical</a:t>
            </a:r>
            <a:r>
              <a:rPr lang="zh-CN" altLang="en-US" sz="3600" b="1" dirty="0">
                <a:latin typeface="Calibri" panose="020F0502020204030204" charset="0"/>
                <a:ea typeface="Calibri" panose="020F0502020204030204" charset="0"/>
                <a:cs typeface="Calibri" panose="020F0502020204030204" charset="0"/>
                <a:sym typeface="+mn-ea"/>
              </a:rPr>
              <a:t> </a:t>
            </a:r>
            <a:r>
              <a:rPr lang="en-US" altLang="zh-CN" sz="3600" b="1" dirty="0">
                <a:latin typeface="Calibri" panose="020F0502020204030204" charset="0"/>
                <a:ea typeface="Calibri" panose="020F0502020204030204" charset="0"/>
                <a:cs typeface="Calibri" panose="020F0502020204030204" charset="0"/>
                <a:sym typeface="+mn-ea"/>
              </a:rPr>
              <a:t>Parameter:</a:t>
            </a:r>
            <a:endParaRPr lang="en-US" dirty="0">
              <a:latin typeface="Calibri" panose="020F0502020204030204" charset="0"/>
              <a:ea typeface="Calibri" panose="020F0502020204030204" charset="0"/>
              <a:cs typeface="Calibri" panose="020F0502020204030204" charset="0"/>
            </a:endParaRPr>
          </a:p>
        </p:txBody>
      </p:sp>
      <p:sp>
        <p:nvSpPr>
          <p:cNvPr id="7" name="RunRNAseq /datapath \…"/>
          <p:cNvSpPr txBox="1"/>
          <p:nvPr/>
        </p:nvSpPr>
        <p:spPr>
          <a:xfrm>
            <a:off x="3937606" y="7072859"/>
            <a:ext cx="11359861" cy="12090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spAutoFit/>
          </a:bodyPr>
          <a:lstStyle/>
          <a:p>
            <a:pPr algn="l" defTabSz="584200">
              <a:defRPr sz="1800" b="0">
                <a:solidFill>
                  <a:srgbClr val="FFFFFF"/>
                </a:solidFill>
                <a:latin typeface="Monaco"/>
                <a:ea typeface="Monaco"/>
                <a:cs typeface="Monaco"/>
                <a:sym typeface="Monaco"/>
              </a:defRPr>
            </a:pPr>
            <a:r>
              <a:rPr lang="en-US" sz="1800" dirty="0"/>
              <a:t># bash</a:t>
            </a:r>
          </a:p>
          <a:p>
            <a:pPr algn="l" defTabSz="584200">
              <a:defRPr sz="1800" b="0">
                <a:solidFill>
                  <a:srgbClr val="FFFFFF"/>
                </a:solidFill>
                <a:latin typeface="Monaco"/>
                <a:ea typeface="Monaco"/>
                <a:cs typeface="Monaco"/>
                <a:sym typeface="Monaco"/>
              </a:defRPr>
            </a:pPr>
            <a:endParaRPr lang="en-US" sz="1800" dirty="0"/>
          </a:p>
          <a:p>
            <a:pPr algn="l" defTabSz="584200">
              <a:defRPr sz="1800" b="0">
                <a:solidFill>
                  <a:srgbClr val="FFFFFF"/>
                </a:solidFill>
                <a:latin typeface="Monaco"/>
                <a:ea typeface="Monaco"/>
                <a:cs typeface="Monaco"/>
                <a:sym typeface="Monaco"/>
              </a:defRPr>
            </a:pPr>
            <a:r>
              <a:rPr lang="en-US" dirty="0">
                <a:sym typeface="Helvetica" panose="020B0604020202020204"/>
              </a:rPr>
              <a:t>bash /mnt/shiwei/bin/BulkRNAseqSim.sh -b &lt;fpkm1.csv&gt; -x &lt;prefix1&gt; -r &lt;fpkm2.csv&gt; -y &lt;prefix2&gt; -o &lt;output_dir&gt; -g &lt;gene_list.txt&gt;</a:t>
            </a:r>
            <a:endParaRPr lang="en-US" sz="1800" dirty="0">
              <a:sym typeface="+mn-ea"/>
            </a:endParaRPr>
          </a:p>
        </p:txBody>
      </p:sp>
      <p:sp>
        <p:nvSpPr>
          <p:cNvPr id="6"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sym typeface="+mn-ea"/>
              </a:rPr>
              <a:t>Wei SHI</a:t>
            </a:r>
            <a:endParaRPr dirty="0"/>
          </a:p>
        </p:txBody>
      </p:sp>
      <p:graphicFrame>
        <p:nvGraphicFramePr>
          <p:cNvPr id="17" name="Table 1"/>
          <p:cNvGraphicFramePr/>
          <p:nvPr/>
        </p:nvGraphicFramePr>
        <p:xfrm>
          <a:off x="3913477" y="9112901"/>
          <a:ext cx="11385224" cy="3388360"/>
        </p:xfrm>
        <a:graphic>
          <a:graphicData uri="http://schemas.openxmlformats.org/drawingml/2006/table">
            <a:tbl>
              <a:tblPr>
                <a:tableStyleId>{33BA23B1-9221-436E-865A-0063620EA4FD}</a:tableStyleId>
              </a:tblPr>
              <a:tblGrid>
                <a:gridCol w="3540760">
                  <a:extLst>
                    <a:ext uri="{9D8B030D-6E8A-4147-A177-3AD203B41FA5}">
                      <a16:colId xmlns:a16="http://schemas.microsoft.com/office/drawing/2014/main" val="20000"/>
                    </a:ext>
                  </a:extLst>
                </a:gridCol>
                <a:gridCol w="7844464">
                  <a:extLst>
                    <a:ext uri="{9D8B030D-6E8A-4147-A177-3AD203B41FA5}">
                      <a16:colId xmlns:a16="http://schemas.microsoft.com/office/drawing/2014/main" val="20001"/>
                    </a:ext>
                  </a:extLst>
                </a:gridCol>
              </a:tblGrid>
              <a:tr h="521970">
                <a:tc>
                  <a:txBody>
                    <a:bodyPr/>
                    <a:lstStyle/>
                    <a:p>
                      <a:pPr algn="l" defTabSz="584200">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fpkm1.csv</a:t>
                      </a:r>
                      <a:r>
                        <a:rPr sz="1800" dirty="0" err="1">
                          <a:solidFill>
                            <a:srgbClr val="FFFFFF"/>
                          </a:solidFill>
                          <a:latin typeface="Monaco"/>
                          <a:ea typeface="Monaco"/>
                          <a:cs typeface="Monaco"/>
                          <a:sym typeface="+mn-ea"/>
                        </a:rPr>
                        <a:t>&gt;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b="0" dirty="0"/>
                        <a:t>Absolute path of sample 1</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521970">
                <a:tc>
                  <a:txBody>
                    <a:bodyPr/>
                    <a:lstStyle/>
                    <a:p>
                      <a:pPr algn="l" defTabSz="584200">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prefix1</a:t>
                      </a:r>
                      <a:r>
                        <a:rPr sz="1800" dirty="0" err="1">
                          <a:solidFill>
                            <a:srgbClr val="FFFFFF"/>
                          </a:solidFill>
                          <a:latin typeface="Monaco"/>
                          <a:ea typeface="Monaco"/>
                          <a:cs typeface="Monaco"/>
                          <a:sym typeface="+mn-ea"/>
                        </a:rPr>
                        <a:t>&gt;</a:t>
                      </a:r>
                      <a:endParaRPr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The character representing the repeated experiment of sample </a:t>
                      </a:r>
                      <a:r>
                        <a:rPr lang="en-US" sz="1800" b="0" dirty="0">
                          <a:sym typeface="+mn-ea"/>
                        </a:rPr>
                        <a:t>1</a:t>
                      </a:r>
                      <a:r>
                        <a:rPr sz="1800" b="0" dirty="0">
                          <a:sym typeface="+mn-ea"/>
                        </a:rPr>
                        <a:t> (if not, fill in 'NO')</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521970">
                <a:tc>
                  <a:txBody>
                    <a:bodyPr/>
                    <a:lstStyle/>
                    <a:p>
                      <a:pPr algn="l" defTabSz="584200">
                        <a:buNone/>
                        <a:defRPr sz="1800"/>
                      </a:pPr>
                      <a:r>
                        <a:rPr lang="en-US" sz="1800" dirty="0" err="1">
                          <a:solidFill>
                            <a:srgbClr val="FFFFFF"/>
                          </a:solidFill>
                          <a:latin typeface="Monaco"/>
                          <a:ea typeface="Monaco"/>
                          <a:cs typeface="Monaco"/>
                          <a:sym typeface="+mn-ea"/>
                        </a:rPr>
                        <a:t>&lt;fpkm2.csv</a:t>
                      </a:r>
                      <a:r>
                        <a:rPr sz="1800" dirty="0" err="1">
                          <a:solidFill>
                            <a:srgbClr val="FFFFFF"/>
                          </a:solidFill>
                          <a:latin typeface="Monaco"/>
                          <a:ea typeface="Monaco"/>
                          <a:cs typeface="Monaco"/>
                          <a:sym typeface="+mn-ea"/>
                        </a:rPr>
                        <a:t>&gt;</a:t>
                      </a:r>
                      <a:endParaRPr lang="zh-CN" altLang="en-US"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Absolute path of sample </a:t>
                      </a:r>
                      <a:r>
                        <a:rPr lang="en-US" sz="1800" b="0" dirty="0">
                          <a:sym typeface="+mn-ea"/>
                        </a:rPr>
                        <a:t>2 for comparison</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521970">
                <a:tc>
                  <a:txBody>
                    <a:bodyPr/>
                    <a:lstStyle/>
                    <a:p>
                      <a:pPr algn="l" defTabSz="584200">
                        <a:buNone/>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prefix2</a:t>
                      </a:r>
                      <a:r>
                        <a:rPr sz="1800" dirty="0" err="1">
                          <a:solidFill>
                            <a:srgbClr val="FFFFFF"/>
                          </a:solidFill>
                          <a:latin typeface="Monaco"/>
                          <a:ea typeface="Monaco"/>
                          <a:cs typeface="Monaco"/>
                          <a:sym typeface="+mn-ea"/>
                        </a:rPr>
                        <a:t>&gt;</a:t>
                      </a:r>
                      <a:endParaRPr lang="zh-CN" altLang="en-US"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sz="1800" b="0" dirty="0">
                          <a:sym typeface="+mn-ea"/>
                        </a:rPr>
                        <a:t>The character representing the repeated experiment of sample </a:t>
                      </a:r>
                      <a:r>
                        <a:rPr lang="en-US" sz="1800" b="0" dirty="0">
                          <a:sym typeface="+mn-ea"/>
                        </a:rPr>
                        <a:t>2</a:t>
                      </a:r>
                      <a:r>
                        <a:rPr sz="1800" b="0" dirty="0">
                          <a:sym typeface="+mn-ea"/>
                        </a:rPr>
                        <a:t> (if not, fill in 'NO')</a:t>
                      </a:r>
                      <a:endParaRPr b="0" dirty="0"/>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r h="521970">
                <a:tc>
                  <a:txBody>
                    <a:bodyPr/>
                    <a:lstStyle/>
                    <a:p>
                      <a:pPr algn="l" defTabSz="584200">
                        <a:buNone/>
                        <a:defRPr sz="1800"/>
                      </a:pPr>
                      <a:r>
                        <a:rPr sz="1800" dirty="0" err="1">
                          <a:solidFill>
                            <a:srgbClr val="FFFFFF"/>
                          </a:solidFill>
                          <a:latin typeface="Monaco"/>
                          <a:ea typeface="Monaco"/>
                          <a:cs typeface="Monaco"/>
                          <a:sym typeface="+mn-ea"/>
                        </a:rPr>
                        <a:t>&lt;</a:t>
                      </a:r>
                      <a:r>
                        <a:rPr lang="en-US" sz="1800" dirty="0" err="1">
                          <a:solidFill>
                            <a:srgbClr val="FFFFFF"/>
                          </a:solidFill>
                          <a:latin typeface="Monaco"/>
                          <a:ea typeface="Monaco"/>
                          <a:cs typeface="Monaco"/>
                          <a:sym typeface="+mn-ea"/>
                        </a:rPr>
                        <a:t>output_dir</a:t>
                      </a:r>
                      <a:r>
                        <a:rPr sz="1800" dirty="0" err="1">
                          <a:solidFill>
                            <a:srgbClr val="FFFFFF"/>
                          </a:solidFill>
                          <a:latin typeface="Monaco"/>
                          <a:ea typeface="Monaco"/>
                          <a:cs typeface="Monaco"/>
                          <a:sym typeface="+mn-ea"/>
                        </a:rPr>
                        <a:t>&gt;</a:t>
                      </a:r>
                      <a:endParaRPr lang="zh-CN" altLang="en-US"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sz="1800" b="0" dirty="0">
                          <a:sym typeface="+mn-ea"/>
                        </a:rPr>
                        <a:t>Directory of output files (end does not support '/')</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4"/>
                  </a:ext>
                </a:extLst>
              </a:tr>
              <a:tr h="521970">
                <a:tc>
                  <a:txBody>
                    <a:bodyPr/>
                    <a:lstStyle/>
                    <a:p>
                      <a:pPr algn="l" defTabSz="584200">
                        <a:buNone/>
                        <a:defRPr sz="1800"/>
                      </a:pPr>
                      <a:r>
                        <a:rPr lang="en-US" altLang="zh-CN" dirty="0" err="1">
                          <a:solidFill>
                            <a:srgbClr val="FFFFFF"/>
                          </a:solidFill>
                          <a:latin typeface="Monaco"/>
                          <a:ea typeface="Monaco"/>
                          <a:cs typeface="Monaco"/>
                          <a:sym typeface="Monaco"/>
                        </a:rPr>
                        <a:t>&lt;gene_list.txt&gt;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buNone/>
                        <a:defRPr sz="1800"/>
                      </a:pPr>
                      <a:r>
                        <a:rPr lang="zh-CN" altLang="en-US" b="0" dirty="0"/>
                        <a:t>Names of genes to be compared (if not available, fill in 'ALL')</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5"/>
                  </a:ext>
                </a:extLst>
              </a:tr>
            </a:tbl>
          </a:graphicData>
        </a:graphic>
      </p:graphicFrame>
      <p:sp>
        <p:nvSpPr>
          <p:cNvPr id="2" name="文本框 1"/>
          <p:cNvSpPr txBox="1"/>
          <p:nvPr/>
        </p:nvSpPr>
        <p:spPr>
          <a:xfrm>
            <a:off x="3509645" y="12551410"/>
            <a:ext cx="1219200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lang="en-GB" sz="3600" dirty="0">
                <a:latin typeface="Calibri" panose="020F0502020204030204" charset="0"/>
                <a:ea typeface="Calibri" panose="020F0502020204030204" charset="0"/>
                <a:cs typeface="Calibri" panose="020F0502020204030204" charset="0"/>
                <a:sym typeface="+mn-ea"/>
              </a:rPr>
              <a:t>Output format</a:t>
            </a:r>
            <a:r>
              <a:rPr lang="en-US" altLang="en-GB" sz="3600" dirty="0">
                <a:latin typeface="Calibri" panose="020F0502020204030204" charset="0"/>
                <a:ea typeface="Calibri" panose="020F0502020204030204" charset="0"/>
                <a:cs typeface="Calibri" panose="020F0502020204030204" charset="0"/>
                <a:sym typeface="+mn-ea"/>
              </a:rPr>
              <a:t>: </a:t>
            </a:r>
            <a:r>
              <a:rPr lang="en-US" sz="3600" dirty="0">
                <a:latin typeface="Calibri" panose="020F0502020204030204" charset="0"/>
                <a:ea typeface="Calibri" panose="020F0502020204030204" charset="0"/>
                <a:cs typeface="Calibri" panose="020F0502020204030204" charset="0"/>
                <a:sym typeface="+mn-ea"/>
              </a:rPr>
              <a:t>PCA graph, Correlation graph, and Line chart</a:t>
            </a:r>
            <a:endParaRPr kumimoji="0" lang="en-US" altLang="en-US" sz="3600" b="1"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mn-ea"/>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imilarity analysis"/>
          <p:cNvSpPr txBox="1">
            <a:spLocks noGrp="1"/>
          </p:cNvSpPr>
          <p:nvPr>
            <p:ph type="title"/>
          </p:nvPr>
        </p:nvSpPr>
        <p:spPr>
          <a:prstGeom prst="rect">
            <a:avLst/>
          </a:prstGeom>
        </p:spPr>
        <p:txBody>
          <a:bodyPr/>
          <a:lstStyle/>
          <a:p>
            <a:r>
              <a:rPr dirty="0">
                <a:sym typeface="+mn-ea"/>
              </a:rPr>
              <a:t>Similarity analysis</a:t>
            </a:r>
            <a:r>
              <a:rPr lang="zh-CN" altLang="en-US" dirty="0">
                <a:sym typeface="+mn-ea"/>
              </a:rPr>
              <a:t> </a:t>
            </a:r>
            <a:r>
              <a:rPr lang="en-US" dirty="0">
                <a:sym typeface="+mn-ea"/>
              </a:rPr>
              <a:t>– 2. PCA graph and Correlation graph</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rPr/>
              <a:t>75</a:t>
            </a:fld>
            <a:endParaRPr/>
          </a:p>
        </p:txBody>
      </p:sp>
      <p:sp>
        <p:nvSpPr>
          <p:cNvPr id="4" name="文本框 3"/>
          <p:cNvSpPr txBox="1"/>
          <p:nvPr/>
        </p:nvSpPr>
        <p:spPr>
          <a:xfrm>
            <a:off x="1261110" y="2035810"/>
            <a:ext cx="1219200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indent="0" algn="just" defTabSz="266700">
              <a:spcBef>
                <a:spcPct val="0"/>
              </a:spcBef>
              <a:spcAft>
                <a:spcPct val="0"/>
              </a:spcAft>
            </a:pPr>
            <a:r>
              <a:rPr lang="en-US" altLang="zh-CN" sz="3600">
                <a:latin typeface="微软雅黑" panose="020B0503020204020204" charset="-122"/>
                <a:ea typeface="微软雅黑" panose="020B0503020204020204" charset="-122"/>
                <a:sym typeface="+mn-ea"/>
              </a:rPr>
              <a:t>PCA graph and Correlation graph</a:t>
            </a:r>
          </a:p>
        </p:txBody>
      </p:sp>
      <p:sp>
        <p:nvSpPr>
          <p:cNvPr id="2" name="TextBox 9"/>
          <p:cNvSpPr txBox="1"/>
          <p:nvPr/>
        </p:nvSpPr>
        <p:spPr>
          <a:xfrm>
            <a:off x="17099280" y="12534265"/>
            <a:ext cx="68897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lang="zh-CN" altLang="en-US" dirty="0">
                <a:sym typeface="+mn-ea"/>
              </a:rPr>
              <a:t> </a:t>
            </a:r>
            <a:r>
              <a:rPr lang="en-US" dirty="0">
                <a:sym typeface="+mn-ea"/>
              </a:rPr>
              <a:t>Wei SHI</a:t>
            </a:r>
            <a:endParaRPr dirty="0"/>
          </a:p>
        </p:txBody>
      </p:sp>
      <p:pic>
        <p:nvPicPr>
          <p:cNvPr id="3" name="图片 2"/>
          <p:cNvPicPr>
            <a:picLocks noChangeAspect="1"/>
          </p:cNvPicPr>
          <p:nvPr/>
        </p:nvPicPr>
        <p:blipFill>
          <a:blip r:embed="rId2"/>
          <a:stretch>
            <a:fillRect/>
          </a:stretch>
        </p:blipFill>
        <p:spPr>
          <a:xfrm>
            <a:off x="1809750" y="2811780"/>
            <a:ext cx="8904605" cy="8733155"/>
          </a:xfrm>
          <a:prstGeom prst="rect">
            <a:avLst/>
          </a:prstGeom>
        </p:spPr>
      </p:pic>
      <p:pic>
        <p:nvPicPr>
          <p:cNvPr id="7" name="图片 6"/>
          <p:cNvPicPr>
            <a:picLocks noChangeAspect="1"/>
          </p:cNvPicPr>
          <p:nvPr/>
        </p:nvPicPr>
        <p:blipFill>
          <a:blip r:embed="rId3"/>
          <a:stretch>
            <a:fillRect/>
          </a:stretch>
        </p:blipFill>
        <p:spPr>
          <a:xfrm>
            <a:off x="12927965" y="3329305"/>
            <a:ext cx="8445500" cy="8381365"/>
          </a:xfrm>
          <a:prstGeom prst="rect">
            <a:avLst/>
          </a:prstGeom>
        </p:spPr>
      </p:pic>
      <p:sp>
        <p:nvSpPr>
          <p:cNvPr id="8" name="文本框 7"/>
          <p:cNvSpPr txBox="1"/>
          <p:nvPr/>
        </p:nvSpPr>
        <p:spPr>
          <a:xfrm>
            <a:off x="1590040" y="11784013"/>
            <a:ext cx="15509240" cy="11271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rgbClr val="000000"/>
                </a:solidFill>
                <a:effectLst/>
                <a:uFillTx/>
                <a:latin typeface="+mn-lt"/>
                <a:ea typeface="+mn-ea"/>
                <a:cs typeface="+mn-cs"/>
                <a:sym typeface="Helvetica" panose="020B0604020202020204"/>
              </a:rPr>
              <a:t>The similarity between the collected samples and the cell types during development can be observed through PCA and heatmap analysis</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imilarity analysis"/>
          <p:cNvSpPr txBox="1">
            <a:spLocks noGrp="1"/>
          </p:cNvSpPr>
          <p:nvPr>
            <p:ph type="title"/>
          </p:nvPr>
        </p:nvSpPr>
        <p:spPr>
          <a:prstGeom prst="rect">
            <a:avLst/>
          </a:prstGeom>
        </p:spPr>
        <p:txBody>
          <a:bodyPr/>
          <a:lstStyle/>
          <a:p>
            <a:r>
              <a:rPr dirty="0">
                <a:sym typeface="+mn-ea"/>
              </a:rPr>
              <a:t>Similarity analysis</a:t>
            </a:r>
            <a:r>
              <a:rPr lang="zh-CN" altLang="en-US" dirty="0">
                <a:sym typeface="+mn-ea"/>
              </a:rPr>
              <a:t> </a:t>
            </a:r>
            <a:r>
              <a:rPr lang="en-US" altLang="zh-CN" dirty="0">
                <a:sym typeface="+mn-ea"/>
              </a:rPr>
              <a:t>– 3. Line chart</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rPr/>
              <a:t>76</a:t>
            </a:fld>
            <a:endParaRPr/>
          </a:p>
        </p:txBody>
      </p:sp>
      <p:sp>
        <p:nvSpPr>
          <p:cNvPr id="2" name="TextBox 9"/>
          <p:cNvSpPr txBox="1"/>
          <p:nvPr/>
        </p:nvSpPr>
        <p:spPr>
          <a:xfrm>
            <a:off x="17099280" y="12534265"/>
            <a:ext cx="688975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sym typeface="+mn-ea"/>
              </a:rPr>
              <a:t>Wei SHI</a:t>
            </a:r>
            <a:endParaRPr dirty="0"/>
          </a:p>
        </p:txBody>
      </p:sp>
      <p:pic>
        <p:nvPicPr>
          <p:cNvPr id="7" name="图片 6"/>
          <p:cNvPicPr>
            <a:picLocks noChangeAspect="1"/>
          </p:cNvPicPr>
          <p:nvPr/>
        </p:nvPicPr>
        <p:blipFill>
          <a:blip r:embed="rId2"/>
          <a:stretch>
            <a:fillRect/>
          </a:stretch>
        </p:blipFill>
        <p:spPr>
          <a:xfrm>
            <a:off x="2032000" y="3196590"/>
            <a:ext cx="20301585" cy="6509385"/>
          </a:xfrm>
          <a:prstGeom prst="rect">
            <a:avLst/>
          </a:prstGeom>
        </p:spPr>
      </p:pic>
      <p:sp>
        <p:nvSpPr>
          <p:cNvPr id="8" name="文本框 7"/>
          <p:cNvSpPr txBox="1"/>
          <p:nvPr/>
        </p:nvSpPr>
        <p:spPr>
          <a:xfrm>
            <a:off x="1261110" y="2035810"/>
            <a:ext cx="1219200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indent="0" algn="just" defTabSz="266700">
              <a:spcBef>
                <a:spcPct val="0"/>
              </a:spcBef>
              <a:spcAft>
                <a:spcPct val="0"/>
              </a:spcAft>
            </a:pPr>
            <a:r>
              <a:rPr lang="en-US" altLang="zh-CN" sz="3600">
                <a:latin typeface="微软雅黑" panose="020B0503020204020204" charset="-122"/>
                <a:ea typeface="微软雅黑" panose="020B0503020204020204" charset="-122"/>
                <a:sym typeface="+mn-ea"/>
              </a:rPr>
              <a:t>Line chart</a:t>
            </a:r>
          </a:p>
        </p:txBody>
      </p:sp>
      <p:sp>
        <p:nvSpPr>
          <p:cNvPr id="9" name="文本框 8"/>
          <p:cNvSpPr txBox="1"/>
          <p:nvPr/>
        </p:nvSpPr>
        <p:spPr>
          <a:xfrm>
            <a:off x="3115945" y="10245090"/>
            <a:ext cx="13773785" cy="16192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rgbClr val="000000"/>
                </a:solidFill>
                <a:effectLst/>
                <a:uFillTx/>
                <a:latin typeface="+mn-lt"/>
                <a:ea typeface="+mn-ea"/>
                <a:cs typeface="+mn-cs"/>
                <a:sym typeface="Helvetica" panose="020B0604020202020204"/>
              </a:rPr>
              <a:t>The figure refers to the expression level of Upp1 gene in all samples. It can be seen that the expression process of this gene at different developmental stages</a:t>
            </a:r>
            <a:r>
              <a:rPr kumimoji="0" lang="en-US" altLang="zh-CN" sz="3200" b="1" i="0" u="none" strike="noStrike" cap="none" spc="0" normalizeH="0" baseline="0">
                <a:ln>
                  <a:noFill/>
                </a:ln>
                <a:solidFill>
                  <a:srgbClr val="000000"/>
                </a:solidFill>
                <a:effectLst/>
                <a:uFillTx/>
                <a:latin typeface="+mn-lt"/>
                <a:ea typeface="+mn-ea"/>
                <a:cs typeface="+mn-cs"/>
                <a:sym typeface="Helvetica" panose="020B0604020202020204"/>
              </a:rPr>
              <a:t>.</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32751-6D29-C1EE-69D8-E7B9FAFFFEF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E5F0D0B-97D7-C3CC-3BDE-01F9AF5A58C8}"/>
              </a:ext>
            </a:extLst>
          </p:cNvPr>
          <p:cNvSpPr>
            <a:spLocks noGrp="1"/>
          </p:cNvSpPr>
          <p:nvPr>
            <p:ph type="body" idx="1"/>
          </p:nvPr>
        </p:nvSpPr>
        <p:spPr>
          <a:xfrm>
            <a:off x="1250315" y="1410084"/>
            <a:ext cx="6442075" cy="1037590"/>
          </a:xfrm>
        </p:spPr>
        <p:txBody>
          <a:bodyPr>
            <a:normAutofit/>
          </a:bodyPr>
          <a:lstStyle/>
          <a:p>
            <a:pPr marL="0" indent="0">
              <a:buNone/>
            </a:pPr>
            <a:r>
              <a:rPr lang="en-US" sz="3600" b="1" dirty="0"/>
              <a:t>- Similarity analysis </a:t>
            </a:r>
            <a:endParaRPr lang="en-US" altLang="zh-CN" sz="3600" dirty="0"/>
          </a:p>
        </p:txBody>
      </p:sp>
      <p:sp>
        <p:nvSpPr>
          <p:cNvPr id="3" name="Title 2">
            <a:extLst>
              <a:ext uri="{FF2B5EF4-FFF2-40B4-BE49-F238E27FC236}">
                <a16:creationId xmlns:a16="http://schemas.microsoft.com/office/drawing/2014/main" id="{80C01631-FBA8-EA62-3391-B23D2AC1C489}"/>
              </a:ext>
            </a:extLst>
          </p:cNvPr>
          <p:cNvSpPr>
            <a:spLocks noGrp="1"/>
          </p:cNvSpPr>
          <p:nvPr>
            <p:ph type="title"/>
          </p:nvPr>
        </p:nvSpPr>
        <p:spPr/>
        <p:txBody>
          <a:bodyPr/>
          <a:lstStyle/>
          <a:p>
            <a:r>
              <a:rPr lang="en-US" altLang="zh-CN" dirty="0">
                <a:sym typeface="+mn-ea"/>
              </a:rPr>
              <a:t>Similarity analysis</a:t>
            </a:r>
            <a:endParaRPr lang="zh-CN" altLang="en-US" sz="4400" dirty="0"/>
          </a:p>
        </p:txBody>
      </p:sp>
      <p:sp>
        <p:nvSpPr>
          <p:cNvPr id="4" name="文本框 3">
            <a:extLst>
              <a:ext uri="{FF2B5EF4-FFF2-40B4-BE49-F238E27FC236}">
                <a16:creationId xmlns:a16="http://schemas.microsoft.com/office/drawing/2014/main" id="{B9A52946-CCDF-4FBF-6F01-AF0996CD15F5}"/>
              </a:ext>
            </a:extLst>
          </p:cNvPr>
          <p:cNvSpPr txBox="1"/>
          <p:nvPr/>
        </p:nvSpPr>
        <p:spPr>
          <a:xfrm>
            <a:off x="1758949" y="2321770"/>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BB22B6D4-6CAC-377D-2A14-98D7052929BD}"/>
              </a:ext>
            </a:extLst>
          </p:cNvPr>
          <p:cNvSpPr txBox="1"/>
          <p:nvPr/>
        </p:nvSpPr>
        <p:spPr>
          <a:xfrm>
            <a:off x="1460776" y="3627317"/>
            <a:ext cx="11976929" cy="267374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dirty="0" err="1"/>
              <a:t>CDesk</a:t>
            </a:r>
            <a:r>
              <a:rPr lang="en-US" altLang="zh-CN" sz="2400" dirty="0"/>
              <a:t> </a:t>
            </a:r>
            <a:r>
              <a:rPr lang="en-US" altLang="zh-CN" sz="2400" dirty="0" err="1"/>
              <a:t>bulkRNA</a:t>
            </a:r>
            <a:r>
              <a:rPr lang="en-US" altLang="zh-CN" sz="2400" dirty="0"/>
              <a:t> similarity \</a:t>
            </a:r>
          </a:p>
          <a:p>
            <a:pPr algn="l" defTabSz="584200">
              <a:defRPr sz="1800" b="0">
                <a:solidFill>
                  <a:srgbClr val="FFFFFF"/>
                </a:solidFill>
                <a:latin typeface="Monaco"/>
                <a:ea typeface="Monaco"/>
                <a:cs typeface="Monaco"/>
                <a:sym typeface="Monaco"/>
              </a:defRPr>
            </a:pPr>
            <a:r>
              <a:rPr lang="en-US" altLang="zh-CN" sz="2400" dirty="0"/>
              <a:t>--sample1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/data/1.RNA/5.Similarity/sample1.csv \</a:t>
            </a:r>
          </a:p>
          <a:p>
            <a:pPr algn="l" defTabSz="584200">
              <a:defRPr sz="1800" b="0">
                <a:solidFill>
                  <a:srgbClr val="FFFFFF"/>
                </a:solidFill>
                <a:latin typeface="Monaco"/>
                <a:ea typeface="Monaco"/>
                <a:cs typeface="Monaco"/>
                <a:sym typeface="Monaco"/>
              </a:defRPr>
            </a:pPr>
            <a:r>
              <a:rPr lang="en-US" altLang="zh-CN" sz="2400" dirty="0"/>
              <a:t>--sample2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/data/1.RNA/5.Similarity/sample2.csv \</a:t>
            </a:r>
          </a:p>
          <a:p>
            <a:pPr algn="l" defTabSz="584200">
              <a:defRPr sz="1800" b="0">
                <a:solidFill>
                  <a:srgbClr val="FFFFFF"/>
                </a:solidFill>
                <a:latin typeface="Monaco"/>
                <a:ea typeface="Monaco"/>
                <a:cs typeface="Monaco"/>
                <a:sym typeface="Monaco"/>
              </a:defRPr>
            </a:pPr>
            <a:r>
              <a:rPr lang="en-US" altLang="zh-CN" sz="2400" dirty="0"/>
              <a:t>-o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/result/1.RNA/6.Similarity/genes --batch </a:t>
            </a:r>
            <a:r>
              <a:rPr lang="en-US" altLang="zh-CN" sz="2400" dirty="0" err="1"/>
              <a:t>removeBatchEffect</a:t>
            </a:r>
            <a:r>
              <a:rPr lang="en-US" altLang="zh-CN" sz="2400" dirty="0"/>
              <a:t> \</a:t>
            </a:r>
          </a:p>
          <a:p>
            <a:pPr algn="l" defTabSz="584200">
              <a:defRPr sz="1800" b="0">
                <a:solidFill>
                  <a:srgbClr val="FFFFFF"/>
                </a:solidFill>
                <a:latin typeface="Monaco"/>
                <a:ea typeface="Monaco"/>
                <a:cs typeface="Monaco"/>
                <a:sym typeface="Monaco"/>
              </a:defRPr>
            </a:pPr>
            <a:r>
              <a:rPr lang="en-US" altLang="zh-CN" sz="2400" dirty="0"/>
              <a:t>--group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/data/1.RNA/5.Similarity/group.csv \</a:t>
            </a:r>
          </a:p>
          <a:p>
            <a:pPr algn="l" defTabSz="584200">
              <a:defRPr sz="1800" b="0">
                <a:solidFill>
                  <a:srgbClr val="FFFFFF"/>
                </a:solidFill>
                <a:latin typeface="Monaco"/>
                <a:ea typeface="Monaco"/>
                <a:cs typeface="Monaco"/>
                <a:sym typeface="Monaco"/>
              </a:defRPr>
            </a:pPr>
            <a:r>
              <a:rPr lang="en-US" altLang="zh-CN" sz="2400" dirty="0"/>
              <a:t>--gene /</a:t>
            </a:r>
            <a:r>
              <a:rPr lang="en-US" altLang="zh-CN" sz="2400" dirty="0" err="1"/>
              <a:t>mnt</a:t>
            </a:r>
            <a:r>
              <a:rPr lang="en-US" altLang="zh-CN" sz="2400" dirty="0"/>
              <a:t>/</a:t>
            </a:r>
            <a:r>
              <a:rPr lang="en-US" altLang="zh-CN" sz="2400" dirty="0" err="1"/>
              <a:t>linzejie</a:t>
            </a:r>
            <a:r>
              <a:rPr lang="en-US" altLang="zh-CN" sz="2400" dirty="0"/>
              <a:t>/</a:t>
            </a:r>
            <a:r>
              <a:rPr lang="en-US" altLang="zh-CN" sz="2400" dirty="0" err="1"/>
              <a:t>CDesk_test</a:t>
            </a:r>
            <a:r>
              <a:rPr lang="en-US" altLang="zh-CN" sz="2400" dirty="0"/>
              <a:t>/data/1.RNA/5.Similarity/Pluripotent_genes_20.txt</a:t>
            </a:r>
          </a:p>
        </p:txBody>
      </p:sp>
      <p:sp>
        <p:nvSpPr>
          <p:cNvPr id="8" name="Content Placeholder 2">
            <a:extLst>
              <a:ext uri="{FF2B5EF4-FFF2-40B4-BE49-F238E27FC236}">
                <a16:creationId xmlns:a16="http://schemas.microsoft.com/office/drawing/2014/main" id="{A74756EC-A0CE-9A96-C917-C3990E620E02}"/>
              </a:ext>
            </a:extLst>
          </p:cNvPr>
          <p:cNvSpPr>
            <a:spLocks noGrp="1"/>
          </p:cNvSpPr>
          <p:nvPr/>
        </p:nvSpPr>
        <p:spPr>
          <a:xfrm>
            <a:off x="1770627" y="6263217"/>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EE6EE6D8-7A5F-85D6-EEA1-7A71470514CA}"/>
              </a:ext>
            </a:extLst>
          </p:cNvPr>
          <p:cNvSpPr>
            <a:spLocks noGrp="1"/>
          </p:cNvSpPr>
          <p:nvPr/>
        </p:nvSpPr>
        <p:spPr>
          <a:xfrm>
            <a:off x="1758950" y="2863988"/>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a:extLst>
              <a:ext uri="{FF2B5EF4-FFF2-40B4-BE49-F238E27FC236}">
                <a16:creationId xmlns:a16="http://schemas.microsoft.com/office/drawing/2014/main" id="{DA619715-1BFF-D1EA-AC09-57EA3C1DAECA}"/>
              </a:ext>
            </a:extLst>
          </p:cNvPr>
          <p:cNvGraphicFramePr>
            <a:graphicFrameLocks noGrp="1"/>
          </p:cNvGraphicFramePr>
          <p:nvPr>
            <p:extLst>
              <p:ext uri="{D42A27DB-BD31-4B8C-83A1-F6EECF244321}">
                <p14:modId xmlns:p14="http://schemas.microsoft.com/office/powerpoint/2010/main" val="3697101226"/>
              </p:ext>
            </p:extLst>
          </p:nvPr>
        </p:nvGraphicFramePr>
        <p:xfrm>
          <a:off x="2821823" y="6972239"/>
          <a:ext cx="7255431" cy="5852160"/>
        </p:xfrm>
        <a:graphic>
          <a:graphicData uri="http://schemas.openxmlformats.org/drawingml/2006/table">
            <a:tbl>
              <a:tblPr>
                <a:tableStyleId>{5940675A-B579-460E-94D1-54222C63F5DA}</a:tableStyleId>
              </a:tblPr>
              <a:tblGrid>
                <a:gridCol w="1972709">
                  <a:extLst>
                    <a:ext uri="{9D8B030D-6E8A-4147-A177-3AD203B41FA5}">
                      <a16:colId xmlns:a16="http://schemas.microsoft.com/office/drawing/2014/main" val="3406043275"/>
                    </a:ext>
                  </a:extLst>
                </a:gridCol>
                <a:gridCol w="4045161">
                  <a:extLst>
                    <a:ext uri="{9D8B030D-6E8A-4147-A177-3AD203B41FA5}">
                      <a16:colId xmlns:a16="http://schemas.microsoft.com/office/drawing/2014/main" val="3255542340"/>
                    </a:ext>
                  </a:extLst>
                </a:gridCol>
                <a:gridCol w="1237561">
                  <a:extLst>
                    <a:ext uri="{9D8B030D-6E8A-4147-A177-3AD203B41FA5}">
                      <a16:colId xmlns:a16="http://schemas.microsoft.com/office/drawing/2014/main" val="655904072"/>
                    </a:ext>
                  </a:extLst>
                </a:gridCol>
              </a:tblGrid>
              <a:tr h="0">
                <a:tc>
                  <a:txBody>
                    <a:bodyPr/>
                    <a:lstStyle/>
                    <a:p>
                      <a:pPr marL="0" marR="0" algn="ctr">
                        <a:buNone/>
                      </a:pPr>
                      <a:r>
                        <a:rPr lang="zh-CN" altLang="en-US" sz="2000" kern="100" dirty="0">
                          <a:effectLst/>
                        </a:rPr>
                        <a:t>参数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描述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默认值</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036533805"/>
                  </a:ext>
                </a:extLst>
              </a:tr>
              <a:tr h="0">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--sample1</a:t>
                      </a:r>
                      <a:r>
                        <a:rPr lang="en-US" sz="20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第一个基因表达数据文件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541471503"/>
                  </a:ext>
                </a:extLst>
              </a:tr>
              <a:tr h="0">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--sample2</a:t>
                      </a:r>
                      <a:r>
                        <a:rPr lang="en-US" sz="20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第二个基因表达数据文件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401709287"/>
                  </a:ext>
                </a:extLst>
              </a:tr>
              <a:tr h="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输出结果文件夹</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35382687"/>
                  </a:ext>
                </a:extLst>
              </a:tr>
              <a:tr h="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--group</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分组信息文件</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no</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84099669"/>
                  </a:ext>
                </a:extLst>
              </a:tr>
              <a:tr h="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--gene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基因列表</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All</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368021917"/>
                  </a:ext>
                </a:extLst>
              </a:tr>
              <a:tr h="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--batch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批次效应矫正方法</a:t>
                      </a: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no,combat,removeBatchEffect)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no</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273362042"/>
                  </a:ext>
                </a:extLst>
              </a:tr>
              <a:tr h="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--plot_width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画图宽度</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45746579"/>
                  </a:ext>
                </a:extLst>
              </a:tr>
              <a:tr h="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--plot_height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画图高度</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8</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55980729"/>
                  </a:ext>
                </a:extLst>
              </a:tr>
              <a:tr h="19050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--sample1</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第一个基因表达数据文件</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69769214"/>
                  </a:ext>
                </a:extLst>
              </a:tr>
              <a:tr h="19050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--sample2</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第二个基因表达数据文件</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37557857"/>
                  </a:ext>
                </a:extLst>
              </a:tr>
              <a:tr h="19050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输出结果文件夹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10021339"/>
                  </a:ext>
                </a:extLst>
              </a:tr>
              <a:tr h="19050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--group</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分组信息文件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no</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93047704"/>
                  </a:ext>
                </a:extLst>
              </a:tr>
              <a:tr h="19050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--gene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基因列表</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All</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81696866"/>
                  </a:ext>
                </a:extLst>
              </a:tr>
            </a:tbl>
          </a:graphicData>
        </a:graphic>
      </p:graphicFrame>
      <p:pic>
        <p:nvPicPr>
          <p:cNvPr id="5" name="图片 4">
            <a:extLst>
              <a:ext uri="{FF2B5EF4-FFF2-40B4-BE49-F238E27FC236}">
                <a16:creationId xmlns:a16="http://schemas.microsoft.com/office/drawing/2014/main" id="{A5C81962-CE74-6314-1D27-F931FCDD6B2C}"/>
              </a:ext>
            </a:extLst>
          </p:cNvPr>
          <p:cNvPicPr>
            <a:picLocks noChangeAspect="1"/>
          </p:cNvPicPr>
          <p:nvPr/>
        </p:nvPicPr>
        <p:blipFill>
          <a:blip r:embed="rId3"/>
          <a:stretch>
            <a:fillRect/>
          </a:stretch>
        </p:blipFill>
        <p:spPr>
          <a:xfrm>
            <a:off x="14249398" y="3132779"/>
            <a:ext cx="4717886" cy="3364283"/>
          </a:xfrm>
          <a:prstGeom prst="rect">
            <a:avLst/>
          </a:prstGeom>
          <a:noFill/>
          <a:ln>
            <a:noFill/>
          </a:ln>
        </p:spPr>
      </p:pic>
      <p:pic>
        <p:nvPicPr>
          <p:cNvPr id="7" name="图片 6">
            <a:extLst>
              <a:ext uri="{FF2B5EF4-FFF2-40B4-BE49-F238E27FC236}">
                <a16:creationId xmlns:a16="http://schemas.microsoft.com/office/drawing/2014/main" id="{7449CC80-DA06-5ED8-3D22-9E931F957CEE}"/>
              </a:ext>
            </a:extLst>
          </p:cNvPr>
          <p:cNvPicPr>
            <a:picLocks noChangeAspect="1"/>
          </p:cNvPicPr>
          <p:nvPr/>
        </p:nvPicPr>
        <p:blipFill>
          <a:blip r:embed="rId4"/>
          <a:stretch>
            <a:fillRect/>
          </a:stretch>
        </p:blipFill>
        <p:spPr>
          <a:xfrm>
            <a:off x="18967284" y="3178852"/>
            <a:ext cx="4744880" cy="3364283"/>
          </a:xfrm>
          <a:prstGeom prst="rect">
            <a:avLst/>
          </a:prstGeom>
          <a:noFill/>
          <a:ln>
            <a:noFill/>
          </a:ln>
        </p:spPr>
      </p:pic>
      <p:pic>
        <p:nvPicPr>
          <p:cNvPr id="10" name="图片 9">
            <a:extLst>
              <a:ext uri="{FF2B5EF4-FFF2-40B4-BE49-F238E27FC236}">
                <a16:creationId xmlns:a16="http://schemas.microsoft.com/office/drawing/2014/main" id="{EBCF96CF-1CE2-F7C8-8759-8B9CFE8067E9}"/>
              </a:ext>
            </a:extLst>
          </p:cNvPr>
          <p:cNvPicPr>
            <a:picLocks noChangeAspect="1"/>
          </p:cNvPicPr>
          <p:nvPr/>
        </p:nvPicPr>
        <p:blipFill>
          <a:blip r:embed="rId5"/>
          <a:stretch>
            <a:fillRect/>
          </a:stretch>
        </p:blipFill>
        <p:spPr>
          <a:xfrm>
            <a:off x="17759813" y="2464871"/>
            <a:ext cx="2019164" cy="798231"/>
          </a:xfrm>
          <a:prstGeom prst="rect">
            <a:avLst/>
          </a:prstGeom>
          <a:noFill/>
          <a:ln>
            <a:noFill/>
          </a:ln>
        </p:spPr>
      </p:pic>
      <p:pic>
        <p:nvPicPr>
          <p:cNvPr id="15" name="图片 14">
            <a:extLst>
              <a:ext uri="{FF2B5EF4-FFF2-40B4-BE49-F238E27FC236}">
                <a16:creationId xmlns:a16="http://schemas.microsoft.com/office/drawing/2014/main" id="{AA0F7108-3941-5C44-BF4E-5B41396BE1BA}"/>
              </a:ext>
            </a:extLst>
          </p:cNvPr>
          <p:cNvPicPr>
            <a:picLocks noChangeAspect="1"/>
          </p:cNvPicPr>
          <p:nvPr/>
        </p:nvPicPr>
        <p:blipFill>
          <a:blip r:embed="rId6"/>
          <a:stretch>
            <a:fillRect/>
          </a:stretch>
        </p:blipFill>
        <p:spPr>
          <a:xfrm>
            <a:off x="13696122" y="7057695"/>
            <a:ext cx="4921420" cy="3945084"/>
          </a:xfrm>
          <a:prstGeom prst="rect">
            <a:avLst/>
          </a:prstGeom>
          <a:noFill/>
          <a:ln>
            <a:noFill/>
          </a:ln>
        </p:spPr>
      </p:pic>
      <p:pic>
        <p:nvPicPr>
          <p:cNvPr id="16" name="图片 15">
            <a:extLst>
              <a:ext uri="{FF2B5EF4-FFF2-40B4-BE49-F238E27FC236}">
                <a16:creationId xmlns:a16="http://schemas.microsoft.com/office/drawing/2014/main" id="{B8BB6C06-C66E-8B31-9598-435CF33CA14A}"/>
              </a:ext>
            </a:extLst>
          </p:cNvPr>
          <p:cNvPicPr>
            <a:picLocks noChangeAspect="1"/>
          </p:cNvPicPr>
          <p:nvPr/>
        </p:nvPicPr>
        <p:blipFill>
          <a:blip r:embed="rId7"/>
          <a:stretch>
            <a:fillRect/>
          </a:stretch>
        </p:blipFill>
        <p:spPr>
          <a:xfrm>
            <a:off x="18795893" y="6858000"/>
            <a:ext cx="5532567" cy="4106109"/>
          </a:xfrm>
          <a:prstGeom prst="rect">
            <a:avLst/>
          </a:prstGeom>
          <a:noFill/>
          <a:ln>
            <a:noFill/>
          </a:ln>
        </p:spPr>
      </p:pic>
    </p:spTree>
    <p:extLst>
      <p:ext uri="{BB962C8B-B14F-4D97-AF65-F5344CB8AC3E}">
        <p14:creationId xmlns:p14="http://schemas.microsoft.com/office/powerpoint/2010/main" val="160034978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module WGCNA…"/>
          <p:cNvSpPr txBox="1">
            <a:spLocks noGrp="1"/>
          </p:cNvSpPr>
          <p:nvPr>
            <p:ph type="body" idx="1"/>
          </p:nvPr>
        </p:nvSpPr>
        <p:spPr>
          <a:prstGeom prst="rect">
            <a:avLst/>
          </a:prstGeom>
        </p:spPr>
        <p:txBody>
          <a:bodyPr/>
          <a:lstStyle/>
          <a:p>
            <a:r>
              <a:rPr dirty="0"/>
              <a:t>module WGCNA</a:t>
            </a:r>
          </a:p>
          <a:p>
            <a:r>
              <a:rPr dirty="0"/>
              <a:t>k-means clustering</a:t>
            </a:r>
            <a:r>
              <a:rPr lang="en-US" dirty="0"/>
              <a:t>   </a:t>
            </a:r>
          </a:p>
          <a:p>
            <a:pPr lvl="1"/>
            <a:r>
              <a:rPr lang="en-US" dirty="0" err="1"/>
              <a:t>TwoPathCluster   </a:t>
            </a:r>
            <a:endParaRPr lang="zh-CN" altLang="en-US" dirty="0" err="1"/>
          </a:p>
          <a:p>
            <a:pPr lvl="1"/>
            <a:r>
              <a:rPr lang="en-US" altLang="zh-CN" dirty="0" err="1"/>
              <a:t>ECR </a:t>
            </a:r>
          </a:p>
        </p:txBody>
      </p:sp>
      <p:sp>
        <p:nvSpPr>
          <p:cNvPr id="154" name="Gene Clustering"/>
          <p:cNvSpPr txBox="1">
            <a:spLocks noGrp="1"/>
          </p:cNvSpPr>
          <p:nvPr>
            <p:ph type="title"/>
          </p:nvPr>
        </p:nvSpPr>
        <p:spPr>
          <a:prstGeom prst="rect">
            <a:avLst/>
          </a:prstGeom>
        </p:spPr>
        <p:txBody>
          <a:bodyPr/>
          <a:lstStyle/>
          <a:p>
            <a:r>
              <a:rPr dirty="0"/>
              <a:t>Gene Clustering</a:t>
            </a:r>
            <a:r>
              <a:rPr lang="zh-CN" altLang="en-US" dirty="0"/>
              <a:t> </a:t>
            </a:r>
            <a:r>
              <a:rPr lang="en-US" altLang="zh-CN" dirty="0"/>
              <a:t>(</a:t>
            </a:r>
            <a:r>
              <a:rPr lang="en-US" altLang="zh-CN" dirty="0" err="1"/>
              <a:t>Tianci</a:t>
            </a:r>
            <a:r>
              <a:rPr lang="zh-CN" altLang="en-US" dirty="0"/>
              <a:t> </a:t>
            </a:r>
            <a:r>
              <a:rPr lang="en-US" altLang="zh-CN" dirty="0"/>
              <a:t>KONG&amp;</a:t>
            </a:r>
            <a:r>
              <a:rPr lang="zh-CN" altLang="en-US" dirty="0"/>
              <a:t> </a:t>
            </a:r>
            <a:r>
              <a:rPr lang="en-US" altLang="zh-CN" dirty="0"/>
              <a:t>Yawen</a:t>
            </a:r>
            <a:r>
              <a:rPr lang="zh-CN" altLang="en-US" dirty="0"/>
              <a:t> </a:t>
            </a:r>
            <a:r>
              <a:rPr lang="en-US" altLang="zh-CN" dirty="0"/>
              <a:t>LYU)</a:t>
            </a:r>
            <a:endParaRPr dirty="0"/>
          </a:p>
        </p:txBody>
      </p:sp>
      <p:sp>
        <p:nvSpPr>
          <p:cNvPr id="155" name="Slide Number"/>
          <p:cNvSpPr txBox="1">
            <a:spLocks noGrp="1"/>
          </p:cNvSpPr>
          <p:nvPr>
            <p:ph type="sldNum" sz="quarter" idx="2"/>
          </p:nvPr>
        </p:nvSpPr>
        <p:spPr>
          <a:xfrm>
            <a:off x="23607720" y="13247543"/>
            <a:ext cx="451074" cy="473076"/>
          </a:xfrm>
          <a:prstGeom prst="rect">
            <a:avLst/>
          </a:prstGeom>
        </p:spPr>
        <p:txBody>
          <a:bodyPr/>
          <a:lstStyle/>
          <a:p>
            <a:fld id="{86CB4B4D-7CA3-9044-876B-883B54F8677D}" type="slidenum">
              <a:rPr/>
              <a:t>78</a:t>
            </a:fld>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 name="module WGCNA…"/>
          <p:cNvSpPr txBox="1">
            <a:spLocks noGrp="1"/>
          </p:cNvSpPr>
          <p:nvPr>
            <p:ph type="body" idx="1"/>
          </p:nvPr>
        </p:nvSpPr>
        <p:spPr>
          <a:prstGeom prst="rect">
            <a:avLst/>
          </a:prstGeom>
        </p:spPr>
        <p:txBody>
          <a:bodyPr/>
          <a:lstStyle/>
          <a:p>
            <a:r>
              <a:rPr dirty="0"/>
              <a:t>module WGCNA</a:t>
            </a:r>
          </a:p>
          <a:p>
            <a:r>
              <a:rPr dirty="0"/>
              <a:t>k-means clustering</a:t>
            </a:r>
            <a:r>
              <a:rPr lang="en-US" dirty="0"/>
              <a:t>   </a:t>
            </a:r>
            <a:r>
              <a:rPr lang="zh-CN" altLang="en-US" dirty="0"/>
              <a:t>输入的矩阵（</a:t>
            </a:r>
            <a:r>
              <a:rPr lang="en-US" dirty="0">
                <a:sym typeface="+mn-ea"/>
              </a:rPr>
              <a:t>fpkm/z-score</a:t>
            </a:r>
            <a:r>
              <a:rPr lang="zh-CN" altLang="en-US" dirty="0"/>
              <a:t>）</a:t>
            </a:r>
            <a:endParaRPr lang="en-US" dirty="0"/>
          </a:p>
          <a:p>
            <a:pPr lvl="1"/>
            <a:r>
              <a:rPr lang="en-US" dirty="0" err="1"/>
              <a:t>TwoPathCluster   </a:t>
            </a:r>
            <a:r>
              <a:rPr lang="zh-CN" altLang="en-US" dirty="0" err="1"/>
              <a:t>基因和基因距离的衡量（</a:t>
            </a:r>
            <a:r>
              <a:rPr lang="zh-CN" altLang="en-US" dirty="0" err="1">
                <a:sym typeface="+mn-ea"/>
              </a:rPr>
              <a:t>欧氏距离</a:t>
            </a:r>
            <a:r>
              <a:rPr lang="zh-CN" altLang="en-US" dirty="0" err="1"/>
              <a:t>）</a:t>
            </a:r>
          </a:p>
          <a:p>
            <a:pPr lvl="1"/>
            <a:r>
              <a:rPr lang="en-US" altLang="zh-CN" dirty="0" err="1"/>
              <a:t>ECR </a:t>
            </a:r>
            <a:r>
              <a:rPr lang="zh-CN" altLang="en-US" dirty="0" err="1"/>
              <a:t>参考</a:t>
            </a:r>
            <a:r>
              <a:rPr lang="en-US" altLang="zh-CN" dirty="0" err="1"/>
              <a:t>code</a:t>
            </a:r>
          </a:p>
        </p:txBody>
      </p:sp>
      <p:sp>
        <p:nvSpPr>
          <p:cNvPr id="154" name="Gene Clustering"/>
          <p:cNvSpPr txBox="1">
            <a:spLocks noGrp="1"/>
          </p:cNvSpPr>
          <p:nvPr>
            <p:ph type="title"/>
          </p:nvPr>
        </p:nvSpPr>
        <p:spPr>
          <a:prstGeom prst="rect">
            <a:avLst/>
          </a:prstGeom>
        </p:spPr>
        <p:txBody>
          <a:bodyPr/>
          <a:lstStyle/>
          <a:p>
            <a:r>
              <a:rPr dirty="0"/>
              <a:t>Gene Clustering</a:t>
            </a:r>
            <a:r>
              <a:rPr lang="zh-CN" altLang="en-US" dirty="0"/>
              <a:t> </a:t>
            </a:r>
            <a:r>
              <a:rPr lang="en-US" altLang="zh-CN" dirty="0"/>
              <a:t>(</a:t>
            </a:r>
            <a:r>
              <a:rPr lang="en-US" altLang="zh-CN" dirty="0" err="1"/>
              <a:t>Tianci</a:t>
            </a:r>
            <a:r>
              <a:rPr lang="zh-CN" altLang="en-US" dirty="0"/>
              <a:t> </a:t>
            </a:r>
            <a:r>
              <a:rPr lang="en-US" altLang="zh-CN" dirty="0"/>
              <a:t>KONG&amp;</a:t>
            </a:r>
            <a:r>
              <a:rPr lang="zh-CN" altLang="en-US" dirty="0"/>
              <a:t> </a:t>
            </a:r>
            <a:r>
              <a:rPr lang="en-US" altLang="zh-CN" dirty="0"/>
              <a:t>Yawen</a:t>
            </a:r>
            <a:r>
              <a:rPr lang="zh-CN" altLang="en-US" dirty="0"/>
              <a:t> </a:t>
            </a:r>
            <a:r>
              <a:rPr lang="en-US" altLang="zh-CN" dirty="0"/>
              <a:t>LYU)</a:t>
            </a:r>
            <a:endParaRPr dirty="0"/>
          </a:p>
        </p:txBody>
      </p:sp>
      <p:sp>
        <p:nvSpPr>
          <p:cNvPr id="155" name="Slide Number"/>
          <p:cNvSpPr txBox="1">
            <a:spLocks noGrp="1"/>
          </p:cNvSpPr>
          <p:nvPr>
            <p:ph type="sldNum" sz="quarter" idx="2"/>
          </p:nvPr>
        </p:nvSpPr>
        <p:spPr>
          <a:xfrm>
            <a:off x="23607720" y="13247543"/>
            <a:ext cx="451074" cy="473076"/>
          </a:xfrm>
          <a:prstGeom prst="rect">
            <a:avLst/>
          </a:prstGeom>
        </p:spPr>
        <p:txBody>
          <a:bodyPr/>
          <a:lstStyle/>
          <a:p>
            <a:fld id="{86CB4B4D-7CA3-9044-876B-883B54F8677D}" type="slidenum">
              <a:rPr/>
              <a:t>79</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process pipeline"/>
          <p:cNvSpPr txBox="1">
            <a:spLocks noGrp="1"/>
          </p:cNvSpPr>
          <p:nvPr>
            <p:ph type="title"/>
          </p:nvPr>
        </p:nvSpPr>
        <p:spPr>
          <a:prstGeom prst="rect">
            <a:avLst/>
          </a:prstGeom>
        </p:spPr>
        <p:txBody>
          <a:bodyPr/>
          <a:lstStyle/>
          <a:p>
            <a:r>
              <a:rPr lang="en-US" dirty="0">
                <a:sym typeface="+mn-ea"/>
              </a:rPr>
              <a:t>An</a:t>
            </a:r>
            <a:r>
              <a:rPr lang="en-US" altLang="zh-CN" dirty="0">
                <a:sym typeface="+mn-ea"/>
              </a:rPr>
              <a:t>alysis</a:t>
            </a:r>
            <a:r>
              <a:rPr lang="en-US" dirty="0">
                <a:sym typeface="+mn-ea"/>
              </a:rPr>
              <a:t> overview – P</a:t>
            </a:r>
            <a:r>
              <a:rPr dirty="0"/>
              <a:t>ipeline</a:t>
            </a:r>
            <a:r>
              <a:rPr lang="en-US" dirty="0"/>
              <a:t> </a:t>
            </a:r>
            <a:endParaRPr dirty="0"/>
          </a:p>
        </p:txBody>
      </p:sp>
      <p:sp>
        <p:nvSpPr>
          <p:cNvPr id="12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8</a:t>
            </a:fld>
            <a:endParaRPr dirty="0"/>
          </a:p>
        </p:txBody>
      </p:sp>
      <p:sp>
        <p:nvSpPr>
          <p:cNvPr id="14"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pic>
        <p:nvPicPr>
          <p:cNvPr id="4" name="图片 3"/>
          <p:cNvPicPr>
            <a:picLocks noChangeAspect="1"/>
          </p:cNvPicPr>
          <p:nvPr/>
        </p:nvPicPr>
        <p:blipFill>
          <a:blip r:embed="rId3"/>
          <a:stretch>
            <a:fillRect/>
          </a:stretch>
        </p:blipFill>
        <p:spPr>
          <a:xfrm>
            <a:off x="1623060" y="1633855"/>
            <a:ext cx="20941030" cy="10897870"/>
          </a:xfrm>
          <a:prstGeom prst="rect">
            <a:avLst/>
          </a:prstGeom>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Gene Clustering"/>
          <p:cNvSpPr txBox="1">
            <a:spLocks noGrp="1"/>
          </p:cNvSpPr>
          <p:nvPr>
            <p:ph type="title"/>
          </p:nvPr>
        </p:nvSpPr>
        <p:spPr>
          <a:prstGeom prst="rect">
            <a:avLst/>
          </a:prstGeom>
        </p:spPr>
        <p:txBody>
          <a:bodyPr/>
          <a:lstStyle/>
          <a:p>
            <a:r>
              <a:rPr dirty="0">
                <a:sym typeface="+mn-ea"/>
              </a:rPr>
              <a:t>Gene Clustering</a:t>
            </a:r>
            <a:r>
              <a:rPr lang="en-US" dirty="0">
                <a:sym typeface="+mn-ea"/>
              </a:rPr>
              <a:t> – 1.1. </a:t>
            </a:r>
            <a:r>
              <a:rPr lang="zh-CN" altLang="en-US" dirty="0"/>
              <a:t>WGCNA</a:t>
            </a:r>
          </a:p>
        </p:txBody>
      </p:sp>
      <p:sp>
        <p:nvSpPr>
          <p:cNvPr id="155" name="Slide Number"/>
          <p:cNvSpPr txBox="1">
            <a:spLocks noGrp="1"/>
          </p:cNvSpPr>
          <p:nvPr>
            <p:ph type="sldNum" sz="quarter" idx="2"/>
          </p:nvPr>
        </p:nvSpPr>
        <p:spPr>
          <a:xfrm>
            <a:off x="23607720" y="13247543"/>
            <a:ext cx="451074" cy="473076"/>
          </a:xfrm>
          <a:prstGeom prst="rect">
            <a:avLst/>
          </a:prstGeom>
        </p:spPr>
        <p:txBody>
          <a:bodyPr/>
          <a:lstStyle/>
          <a:p>
            <a:fld id="{86CB4B4D-7CA3-9044-876B-883B54F8677D}" type="slidenum">
              <a:rPr/>
              <a:t>80</a:t>
            </a:fld>
            <a:endParaRPr/>
          </a:p>
        </p:txBody>
      </p:sp>
      <p:sp>
        <p:nvSpPr>
          <p:cNvPr id="4" name="文本框 3"/>
          <p:cNvSpPr txBox="1"/>
          <p:nvPr/>
        </p:nvSpPr>
        <p:spPr>
          <a:xfrm>
            <a:off x="6667500" y="2436495"/>
            <a:ext cx="11049635" cy="1619250"/>
          </a:xfrm>
          <a:prstGeom prst="rect">
            <a:avLst/>
          </a:prstGeom>
          <a:noFill/>
          <a:ln w="12700" cap="flat" cmpd="sng">
            <a:solidFill>
              <a:schemeClr val="tx1"/>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i="0" u="none" strike="noStrike" cap="none" spc="0" normalizeH="0" baseline="0">
                <a:ln>
                  <a:noFill/>
                </a:ln>
                <a:effectLst/>
                <a:uFillTx/>
                <a:latin typeface="+mn-lt"/>
                <a:ea typeface="+mn-ea"/>
                <a:cs typeface="+mn-cs"/>
                <a:sym typeface="Helvetica" panose="020B0604020202020204"/>
              </a:rPr>
              <a:t>Construct a gene co-expression network</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0000"/>
                </a:solidFill>
                <a:effectLst/>
                <a:uFillTx/>
                <a:latin typeface="+mn-lt"/>
                <a:ea typeface="+mn-ea"/>
                <a:cs typeface="+mn-cs"/>
                <a:sym typeface="Helvetica" panose="020B0604020202020204"/>
              </a:rPr>
              <a:t>Rationale</a:t>
            </a:r>
            <a:r>
              <a:rPr kumimoji="0" lang="en-US" altLang="zh-CN" sz="3200" b="0" i="0" u="none" strike="noStrike" cap="none" spc="0" normalizeH="0" baseline="0">
                <a:ln>
                  <a:noFill/>
                </a:ln>
                <a:effectLst/>
                <a:uFillTx/>
                <a:latin typeface="+mn-lt"/>
                <a:ea typeface="+mn-ea"/>
                <a:cs typeface="+mn-cs"/>
                <a:sym typeface="Helvetica" panose="020B0604020202020204"/>
              </a:rPr>
              <a:t>: make use of interaction aptterns among genes</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0000"/>
                </a:solidFill>
                <a:effectLst/>
                <a:uFillTx/>
                <a:latin typeface="+mn-lt"/>
                <a:ea typeface="+mn-ea"/>
                <a:cs typeface="+mn-cs"/>
                <a:sym typeface="Helvetica" panose="020B0604020202020204"/>
              </a:rPr>
              <a:t>Tools</a:t>
            </a:r>
            <a:r>
              <a:rPr kumimoji="0" lang="en-US" altLang="zh-CN" sz="3200" b="0" i="0" u="none" strike="noStrike" cap="none" spc="0" normalizeH="0" baseline="0">
                <a:ln>
                  <a:noFill/>
                </a:ln>
                <a:effectLst/>
                <a:uFillTx/>
                <a:latin typeface="+mn-lt"/>
                <a:ea typeface="+mn-ea"/>
                <a:cs typeface="+mn-cs"/>
                <a:sym typeface="Helvetica" panose="020B0604020202020204"/>
              </a:rPr>
              <a:t>: correlation as a meaasure of co-expression</a:t>
            </a:r>
          </a:p>
        </p:txBody>
      </p:sp>
      <p:sp>
        <p:nvSpPr>
          <p:cNvPr id="5" name="下箭头 4"/>
          <p:cNvSpPr/>
          <p:nvPr/>
        </p:nvSpPr>
        <p:spPr>
          <a:xfrm>
            <a:off x="11743055" y="4069715"/>
            <a:ext cx="782955" cy="707390"/>
          </a:xfrm>
          <a:prstGeom prst="down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6" name="文本框 5"/>
          <p:cNvSpPr txBox="1"/>
          <p:nvPr/>
        </p:nvSpPr>
        <p:spPr>
          <a:xfrm>
            <a:off x="6668135" y="4791075"/>
            <a:ext cx="11049000" cy="1619250"/>
          </a:xfrm>
          <a:prstGeom prst="rect">
            <a:avLst/>
          </a:prstGeom>
          <a:noFill/>
          <a:ln w="12700" cap="flat" cmpd="sng">
            <a:solidFill>
              <a:schemeClr val="tx1"/>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mn-lt"/>
                <a:ea typeface="+mn-ea"/>
                <a:cs typeface="+mn-cs"/>
                <a:sym typeface="Helvetica" panose="020B0604020202020204"/>
              </a:rPr>
              <a:t>Identify </a:t>
            </a:r>
            <a:r>
              <a:rPr kumimoji="0" lang="en-US" altLang="zh-CN" sz="3200" i="0" u="none" strike="noStrike" cap="none" spc="0" normalizeH="0" baseline="0">
                <a:ln>
                  <a:noFill/>
                </a:ln>
                <a:solidFill>
                  <a:srgbClr val="000000"/>
                </a:solidFill>
                <a:effectLst/>
                <a:uFillTx/>
                <a:latin typeface="+mn-lt"/>
                <a:ea typeface="+mn-ea"/>
                <a:cs typeface="+mn-cs"/>
                <a:sym typeface="Helvetica" panose="020B0604020202020204"/>
              </a:rPr>
              <a:t>gene </a:t>
            </a:r>
            <a:r>
              <a:rPr kumimoji="0" lang="zh-CN" altLang="en-US" sz="3200" i="0" u="none" strike="noStrike" cap="none" spc="0" normalizeH="0" baseline="0">
                <a:ln>
                  <a:noFill/>
                </a:ln>
                <a:solidFill>
                  <a:srgbClr val="000000"/>
                </a:solidFill>
                <a:effectLst/>
                <a:uFillTx/>
                <a:latin typeface="+mn-lt"/>
                <a:ea typeface="+mn-ea"/>
                <a:cs typeface="+mn-cs"/>
                <a:sym typeface="Helvetica" panose="020B0604020202020204"/>
              </a:rPr>
              <a:t>modules </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0000"/>
                </a:solidFill>
                <a:effectLst/>
                <a:uFillTx/>
                <a:latin typeface="+mn-lt"/>
                <a:ea typeface="+mn-ea"/>
                <a:cs typeface="+mn-cs"/>
                <a:sym typeface="Helvetica" panose="020B0604020202020204"/>
              </a:rPr>
              <a:t>Rationale</a:t>
            </a:r>
            <a:r>
              <a:rPr kumimoji="0" lang="zh-CN" altLang="en-US" sz="3200" b="0" i="0" u="none" strike="noStrike" cap="none" spc="0" normalizeH="0" baseline="0">
                <a:ln>
                  <a:noFill/>
                </a:ln>
                <a:solidFill>
                  <a:srgbClr val="000000"/>
                </a:solidFill>
                <a:effectLst/>
                <a:uFillTx/>
                <a:latin typeface="+mn-lt"/>
                <a:ea typeface="+mn-ea"/>
                <a:cs typeface="+mn-cs"/>
                <a:sym typeface="Helvetica" panose="020B0604020202020204"/>
              </a:rPr>
              <a:t>: module(pathway) based analysis </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0000"/>
                </a:solidFill>
                <a:effectLst/>
                <a:uFillTx/>
                <a:latin typeface="+mn-lt"/>
                <a:ea typeface="+mn-ea"/>
                <a:cs typeface="+mn-cs"/>
                <a:sym typeface="Helvetica" panose="020B0604020202020204"/>
              </a:rPr>
              <a:t>Tools</a:t>
            </a:r>
            <a:r>
              <a:rPr kumimoji="0" lang="zh-CN" altLang="en-US" sz="3200" b="0" i="0" u="none" strike="noStrike" cap="none" spc="0" normalizeH="0" baseline="0">
                <a:ln>
                  <a:noFill/>
                </a:ln>
                <a:solidFill>
                  <a:srgbClr val="000000"/>
                </a:solidFill>
                <a:effectLst/>
                <a:uFillTx/>
                <a:latin typeface="+mn-lt"/>
                <a:ea typeface="+mn-ea"/>
                <a:cs typeface="+mn-cs"/>
                <a:sym typeface="Helvetica" panose="020B0604020202020204"/>
              </a:rPr>
              <a:t>: hierarchical clustering, Dynamic Tree Cut</a:t>
            </a:r>
          </a:p>
        </p:txBody>
      </p:sp>
      <p:pic>
        <p:nvPicPr>
          <p:cNvPr id="7" name="图片 6"/>
          <p:cNvPicPr>
            <a:picLocks noChangeAspect="1"/>
          </p:cNvPicPr>
          <p:nvPr/>
        </p:nvPicPr>
        <p:blipFill>
          <a:blip r:embed="rId3"/>
          <a:stretch>
            <a:fillRect/>
          </a:stretch>
        </p:blipFill>
        <p:spPr>
          <a:xfrm>
            <a:off x="18724880" y="1903730"/>
            <a:ext cx="2157730" cy="2152015"/>
          </a:xfrm>
          <a:prstGeom prst="rect">
            <a:avLst/>
          </a:prstGeom>
        </p:spPr>
      </p:pic>
      <p:pic>
        <p:nvPicPr>
          <p:cNvPr id="8" name="图片 7"/>
          <p:cNvPicPr>
            <a:picLocks noChangeAspect="1"/>
          </p:cNvPicPr>
          <p:nvPr/>
        </p:nvPicPr>
        <p:blipFill>
          <a:blip r:embed="rId4"/>
          <a:stretch>
            <a:fillRect/>
          </a:stretch>
        </p:blipFill>
        <p:spPr>
          <a:xfrm>
            <a:off x="18537555" y="4486910"/>
            <a:ext cx="2531745" cy="1923415"/>
          </a:xfrm>
          <a:prstGeom prst="rect">
            <a:avLst/>
          </a:prstGeom>
        </p:spPr>
      </p:pic>
      <p:sp>
        <p:nvSpPr>
          <p:cNvPr id="9" name="文本框 8"/>
          <p:cNvSpPr txBox="1"/>
          <p:nvPr/>
        </p:nvSpPr>
        <p:spPr>
          <a:xfrm>
            <a:off x="6668135" y="7145655"/>
            <a:ext cx="11049000" cy="1619250"/>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mn-lt"/>
                <a:ea typeface="+mn-ea"/>
                <a:cs typeface="+mn-cs"/>
                <a:sym typeface="Helvetica" panose="020B0604020202020204"/>
              </a:rPr>
              <a:t>Relate modules to external information</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mn-lt"/>
                <a:ea typeface="+mn-ea"/>
                <a:cs typeface="+mn-cs"/>
                <a:sym typeface="Helvetica" panose="020B0604020202020204"/>
              </a:rPr>
              <a:t>Array information :clinical data, SNPs, Proteomocs </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0000"/>
                </a:solidFill>
                <a:effectLst/>
                <a:uFillTx/>
                <a:latin typeface="+mn-lt"/>
                <a:ea typeface="+mn-ea"/>
                <a:cs typeface="+mn-cs"/>
                <a:sym typeface="Helvetica" panose="020B0604020202020204"/>
              </a:rPr>
              <a:t>Rationale</a:t>
            </a:r>
            <a:r>
              <a:rPr kumimoji="0" lang="zh-CN" altLang="en-US" sz="3200" b="0" i="0" u="none" strike="noStrike" cap="none" spc="0" normalizeH="0" baseline="0">
                <a:ln>
                  <a:noFill/>
                </a:ln>
                <a:solidFill>
                  <a:srgbClr val="000000"/>
                </a:solidFill>
                <a:effectLst/>
                <a:uFillTx/>
                <a:latin typeface="+mn-lt"/>
                <a:ea typeface="+mn-ea"/>
                <a:cs typeface="+mn-cs"/>
                <a:sym typeface="Helvetica" panose="020B0604020202020204"/>
              </a:rPr>
              <a:t>: find biologically interesting modules</a:t>
            </a:r>
          </a:p>
        </p:txBody>
      </p:sp>
      <p:sp>
        <p:nvSpPr>
          <p:cNvPr id="10" name="下箭头 9"/>
          <p:cNvSpPr/>
          <p:nvPr/>
        </p:nvSpPr>
        <p:spPr>
          <a:xfrm>
            <a:off x="11743055" y="6410325"/>
            <a:ext cx="782955" cy="707390"/>
          </a:xfrm>
          <a:prstGeom prst="down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pic>
        <p:nvPicPr>
          <p:cNvPr id="11" name="图片 10"/>
          <p:cNvPicPr>
            <a:picLocks noChangeAspect="1"/>
          </p:cNvPicPr>
          <p:nvPr/>
        </p:nvPicPr>
        <p:blipFill>
          <a:blip r:embed="rId5"/>
          <a:stretch>
            <a:fillRect/>
          </a:stretch>
        </p:blipFill>
        <p:spPr>
          <a:xfrm>
            <a:off x="18370550" y="6841490"/>
            <a:ext cx="3357880" cy="1969770"/>
          </a:xfrm>
          <a:prstGeom prst="rect">
            <a:avLst/>
          </a:prstGeom>
        </p:spPr>
      </p:pic>
      <p:pic>
        <p:nvPicPr>
          <p:cNvPr id="12" name="图片 11"/>
          <p:cNvPicPr>
            <a:picLocks noChangeAspect="1"/>
          </p:cNvPicPr>
          <p:nvPr/>
        </p:nvPicPr>
        <p:blipFill>
          <a:blip r:embed="rId6"/>
          <a:stretch>
            <a:fillRect/>
          </a:stretch>
        </p:blipFill>
        <p:spPr>
          <a:xfrm>
            <a:off x="18537555" y="9242425"/>
            <a:ext cx="2650490" cy="2650490"/>
          </a:xfrm>
          <a:prstGeom prst="rect">
            <a:avLst/>
          </a:prstGeom>
        </p:spPr>
      </p:pic>
      <p:sp>
        <p:nvSpPr>
          <p:cNvPr id="13" name="文本框 12"/>
          <p:cNvSpPr txBox="1"/>
          <p:nvPr/>
        </p:nvSpPr>
        <p:spPr>
          <a:xfrm>
            <a:off x="6667500" y="9455785"/>
            <a:ext cx="11049000" cy="1619250"/>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mn-lt"/>
                <a:ea typeface="+mn-ea"/>
                <a:cs typeface="+mn-cs"/>
                <a:sym typeface="Helvetica" panose="020B0604020202020204"/>
              </a:rPr>
              <a:t>Find the key drivers in interesting modules</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0000"/>
                </a:solidFill>
                <a:effectLst/>
                <a:uFillTx/>
                <a:latin typeface="+mn-lt"/>
                <a:ea typeface="+mn-ea"/>
                <a:cs typeface="+mn-cs"/>
                <a:sym typeface="Helvetica" panose="020B0604020202020204"/>
              </a:rPr>
              <a:t>Rationale</a:t>
            </a:r>
            <a:r>
              <a:rPr kumimoji="0" lang="zh-CN" altLang="en-US" sz="3200" b="0" i="0" u="none" strike="noStrike" cap="none" spc="0" normalizeH="0" baseline="0">
                <a:ln>
                  <a:noFill/>
                </a:ln>
                <a:solidFill>
                  <a:srgbClr val="000000"/>
                </a:solidFill>
                <a:effectLst/>
                <a:uFillTx/>
                <a:latin typeface="+mn-lt"/>
                <a:ea typeface="+mn-ea"/>
                <a:cs typeface="+mn-cs"/>
                <a:sym typeface="Helvetica" panose="020B0604020202020204"/>
              </a:rPr>
              <a:t>: experimental validation , biomarkers</a:t>
            </a:r>
          </a:p>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0000"/>
                </a:solidFill>
                <a:effectLst/>
                <a:uFillTx/>
                <a:latin typeface="+mn-lt"/>
                <a:ea typeface="+mn-ea"/>
                <a:cs typeface="+mn-cs"/>
                <a:sym typeface="Helvetica" panose="020B0604020202020204"/>
              </a:rPr>
              <a:t>Tools</a:t>
            </a:r>
            <a:r>
              <a:rPr kumimoji="0" lang="zh-CN" altLang="en-US" sz="3200" b="0" i="0" u="none" strike="noStrike" cap="none" spc="0" normalizeH="0" baseline="0">
                <a:ln>
                  <a:noFill/>
                </a:ln>
                <a:solidFill>
                  <a:srgbClr val="000000"/>
                </a:solidFill>
                <a:effectLst/>
                <a:uFillTx/>
                <a:latin typeface="+mn-lt"/>
                <a:ea typeface="+mn-ea"/>
                <a:cs typeface="+mn-cs"/>
                <a:sym typeface="Helvetica" panose="020B0604020202020204"/>
              </a:rPr>
              <a:t>: intramodular  connectivity, causality testing</a:t>
            </a:r>
            <a:r>
              <a:rPr kumimoji="0" lang="zh-CN" altLang="en-US" sz="3200" i="0" u="none" strike="noStrike" cap="none" spc="0" normalizeH="0" baseline="0">
                <a:ln>
                  <a:noFill/>
                </a:ln>
                <a:solidFill>
                  <a:srgbClr val="000000"/>
                </a:solidFill>
                <a:effectLst/>
                <a:uFillTx/>
                <a:latin typeface="+mn-lt"/>
                <a:ea typeface="+mn-ea"/>
                <a:cs typeface="+mn-cs"/>
                <a:sym typeface="Helvetica" panose="020B0604020202020204"/>
              </a:rPr>
              <a:t> </a:t>
            </a:r>
          </a:p>
        </p:txBody>
      </p:sp>
      <p:sp>
        <p:nvSpPr>
          <p:cNvPr id="14" name="下箭头 13"/>
          <p:cNvSpPr/>
          <p:nvPr/>
        </p:nvSpPr>
        <p:spPr>
          <a:xfrm>
            <a:off x="11743055" y="8750935"/>
            <a:ext cx="782955" cy="707390"/>
          </a:xfrm>
          <a:prstGeom prst="down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15" name="文本框 14"/>
          <p:cNvSpPr txBox="1"/>
          <p:nvPr/>
        </p:nvSpPr>
        <p:spPr>
          <a:xfrm>
            <a:off x="8128635" y="1561783"/>
            <a:ext cx="8128000" cy="8191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4400" b="1" i="0" u="none" strike="noStrike" cap="none" spc="0" normalizeH="0" baseline="0">
                <a:ln>
                  <a:noFill/>
                </a:ln>
                <a:solidFill>
                  <a:srgbClr val="000000"/>
                </a:solidFill>
                <a:effectLst/>
                <a:uFillTx/>
                <a:latin typeface="+mn-lt"/>
                <a:ea typeface="+mn-ea"/>
                <a:cs typeface="+mn-cs"/>
                <a:sym typeface="Helvetica" panose="020B0604020202020204"/>
              </a:rPr>
              <a:t>WGCNA</a:t>
            </a:r>
          </a:p>
        </p:txBody>
      </p:sp>
      <p:sp>
        <p:nvSpPr>
          <p:cNvPr id="16" name="文本框 15"/>
          <p:cNvSpPr txBox="1"/>
          <p:nvPr/>
        </p:nvSpPr>
        <p:spPr>
          <a:xfrm>
            <a:off x="0" y="12671743"/>
            <a:ext cx="1125537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mn-lt"/>
                <a:ea typeface="+mn-ea"/>
                <a:cs typeface="+mn-cs"/>
                <a:sym typeface="Helvetica" panose="020B0604020202020204"/>
              </a:rPr>
              <a:t>refer to</a:t>
            </a:r>
            <a:r>
              <a:rPr kumimoji="0" lang="en-US" altLang="zh-CN" sz="3200" b="0" i="0" u="none" strike="noStrike" cap="none" spc="0" normalizeH="0" baseline="0">
                <a:ln>
                  <a:noFill/>
                </a:ln>
                <a:solidFill>
                  <a:srgbClr val="000000"/>
                </a:solidFill>
                <a:effectLst/>
                <a:uFillTx/>
                <a:latin typeface="+mn-lt"/>
                <a:ea typeface="+mn-ea"/>
                <a:cs typeface="+mn-cs"/>
                <a:sym typeface="Helvetica" panose="020B0604020202020204"/>
              </a:rPr>
              <a:t>:</a:t>
            </a:r>
            <a:r>
              <a:rPr kumimoji="0" lang="zh-CN" altLang="en-US" sz="3200" b="0" i="0" u="none" strike="noStrike" cap="none" spc="0" normalizeH="0" baseline="0">
                <a:ln>
                  <a:noFill/>
                </a:ln>
                <a:solidFill>
                  <a:srgbClr val="000000"/>
                </a:solidFill>
                <a:effectLst/>
                <a:uFillTx/>
                <a:latin typeface="+mn-lt"/>
                <a:ea typeface="+mn-ea"/>
                <a:cs typeface="+mn-cs"/>
                <a:sym typeface="Helvetica" panose="020B0604020202020204"/>
              </a:rPr>
              <a:t>https://www.jianshu.com/p/1eac52c2dc2e</a:t>
            </a:r>
          </a:p>
        </p:txBody>
      </p:sp>
      <p:sp>
        <p:nvSpPr>
          <p:cNvPr id="17" name="下箭头 16"/>
          <p:cNvSpPr/>
          <p:nvPr/>
        </p:nvSpPr>
        <p:spPr>
          <a:xfrm>
            <a:off x="11743055" y="11075035"/>
            <a:ext cx="782955" cy="707390"/>
          </a:xfrm>
          <a:prstGeom prst="down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18" name="文本框 17"/>
          <p:cNvSpPr txBox="1"/>
          <p:nvPr/>
        </p:nvSpPr>
        <p:spPr>
          <a:xfrm>
            <a:off x="6668135" y="11752580"/>
            <a:ext cx="11049000" cy="634365"/>
          </a:xfrm>
          <a:prstGeom prst="rect">
            <a:avLst/>
          </a:prstGeom>
          <a:noFill/>
          <a:ln w="12700" cap="flat">
            <a:solidFill>
              <a:schemeClr val="tx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mn-lt"/>
                <a:ea typeface="+mn-ea"/>
                <a:cs typeface="+mn-cs"/>
                <a:sym typeface="Helvetica" panose="020B0604020202020204"/>
              </a:rPr>
              <a:t>Enrichment analysis</a:t>
            </a:r>
            <a:r>
              <a:rPr kumimoji="0" lang="en-US" altLang="zh-CN" sz="3200" b="0" i="0" u="none" strike="noStrike" cap="none" spc="0" normalizeH="0" baseline="0">
                <a:ln>
                  <a:noFill/>
                </a:ln>
                <a:solidFill>
                  <a:srgbClr val="000000"/>
                </a:solidFill>
                <a:effectLst/>
                <a:uFillTx/>
                <a:latin typeface="+mn-lt"/>
                <a:ea typeface="+mn-ea"/>
                <a:cs typeface="+mn-cs"/>
                <a:sym typeface="Helvetica" panose="020B0604020202020204"/>
              </a:rPr>
              <a:t>, </a:t>
            </a:r>
            <a:r>
              <a:rPr kumimoji="0" lang="zh-CN" altLang="en-US" sz="3200" b="0" i="0" u="none" strike="noStrike" cap="none" spc="0" normalizeH="0" baseline="0">
                <a:ln>
                  <a:noFill/>
                </a:ln>
                <a:solidFill>
                  <a:srgbClr val="000000"/>
                </a:solidFill>
                <a:effectLst/>
                <a:uFillTx/>
                <a:latin typeface="+mn-lt"/>
                <a:ea typeface="+mn-ea"/>
                <a:cs typeface="+mn-cs"/>
                <a:sym typeface="Helvetica" panose="020B0604020202020204"/>
              </a:rPr>
              <a:t>Protein interaction network</a:t>
            </a:r>
          </a:p>
        </p:txBody>
      </p:sp>
      <p:sp>
        <p:nvSpPr>
          <p:cNvPr id="2" name="TextBox 9"/>
          <p:cNvSpPr txBox="1"/>
          <p:nvPr/>
        </p:nvSpPr>
        <p:spPr>
          <a:xfrm>
            <a:off x="15988665" y="12534265"/>
            <a:ext cx="800036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a:sym typeface="+mn-ea"/>
              </a:rPr>
              <a:t>Tianci KONG&amp; Yawen LYU</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Gene Clustering"/>
          <p:cNvSpPr txBox="1">
            <a:spLocks noGrp="1"/>
          </p:cNvSpPr>
          <p:nvPr>
            <p:ph type="title"/>
          </p:nvPr>
        </p:nvSpPr>
        <p:spPr>
          <a:prstGeom prst="rect">
            <a:avLst/>
          </a:prstGeom>
        </p:spPr>
        <p:txBody>
          <a:bodyPr/>
          <a:lstStyle/>
          <a:p>
            <a:r>
              <a:rPr dirty="0">
                <a:sym typeface="+mn-ea"/>
              </a:rPr>
              <a:t>Gene Clustering</a:t>
            </a:r>
            <a:r>
              <a:rPr lang="en-US" dirty="0">
                <a:sym typeface="+mn-ea"/>
              </a:rPr>
              <a:t> – 1.2. </a:t>
            </a:r>
            <a:r>
              <a:rPr lang="zh-CN" altLang="en-US" dirty="0">
                <a:sym typeface="+mn-ea"/>
              </a:rPr>
              <a:t>WGCNA </a:t>
            </a:r>
            <a:r>
              <a:rPr lang="en-US" altLang="zh-CN" dirty="0">
                <a:sym typeface="+mn-ea"/>
              </a:rPr>
              <a:t>(how to use it)</a:t>
            </a:r>
          </a:p>
        </p:txBody>
      </p:sp>
      <p:sp>
        <p:nvSpPr>
          <p:cNvPr id="155" name="Slide Number"/>
          <p:cNvSpPr txBox="1">
            <a:spLocks noGrp="1"/>
          </p:cNvSpPr>
          <p:nvPr>
            <p:ph type="sldNum" sz="quarter" idx="2"/>
          </p:nvPr>
        </p:nvSpPr>
        <p:spPr>
          <a:xfrm>
            <a:off x="23607720" y="13247543"/>
            <a:ext cx="451074" cy="473076"/>
          </a:xfrm>
          <a:prstGeom prst="rect">
            <a:avLst/>
          </a:prstGeom>
        </p:spPr>
        <p:txBody>
          <a:bodyPr/>
          <a:lstStyle/>
          <a:p>
            <a:fld id="{86CB4B4D-7CA3-9044-876B-883B54F8677D}" type="slidenum">
              <a:rPr/>
              <a:t>81</a:t>
            </a:fld>
            <a:endParaRPr/>
          </a:p>
        </p:txBody>
      </p:sp>
      <p:sp>
        <p:nvSpPr>
          <p:cNvPr id="3" name="文本框 2"/>
          <p:cNvSpPr txBox="1"/>
          <p:nvPr/>
        </p:nvSpPr>
        <p:spPr>
          <a:xfrm>
            <a:off x="6619875" y="1890395"/>
            <a:ext cx="10781665" cy="8191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sz="4400" i="0" u="none" strike="noStrike" cap="none" spc="0" normalizeH="0" baseline="0">
                <a:ln>
                  <a:noFill/>
                </a:ln>
                <a:solidFill>
                  <a:srgbClr val="000000"/>
                </a:solidFill>
                <a:effectLst/>
                <a:uFillTx/>
                <a:latin typeface="+mn-lt"/>
                <a:ea typeface="+mn-ea"/>
                <a:cs typeface="+mn-cs"/>
                <a:sym typeface="Helvetica" panose="020B0604020202020204"/>
              </a:rPr>
              <a:t>How to use WGCNA</a:t>
            </a:r>
            <a:r>
              <a:rPr kumimoji="0" lang="en-US" altLang="zh-CN" sz="4400" i="0" u="none" strike="noStrike" cap="none" spc="0" normalizeH="0" baseline="0">
                <a:ln>
                  <a:noFill/>
                </a:ln>
                <a:solidFill>
                  <a:srgbClr val="000000"/>
                </a:solidFill>
                <a:effectLst/>
                <a:uFillTx/>
                <a:latin typeface="+mn-lt"/>
                <a:ea typeface="+mn-ea"/>
                <a:cs typeface="+mn-cs"/>
                <a:sym typeface="Helvetica" panose="020B0604020202020204"/>
              </a:rPr>
              <a:t>：</a:t>
            </a:r>
          </a:p>
        </p:txBody>
      </p:sp>
      <p:sp>
        <p:nvSpPr>
          <p:cNvPr id="4" name="文本框 3"/>
          <p:cNvSpPr txBox="1"/>
          <p:nvPr/>
        </p:nvSpPr>
        <p:spPr>
          <a:xfrm>
            <a:off x="2442210" y="2601278"/>
            <a:ext cx="20432395" cy="85134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i="0" u="none" strike="noStrike" cap="none" spc="0" normalizeH="0" baseline="0" dirty="0">
                <a:ln>
                  <a:noFill/>
                </a:ln>
                <a:effectLst/>
                <a:uFillTx/>
                <a:latin typeface="+mn-lt"/>
                <a:ea typeface="+mn-ea"/>
                <a:cs typeface="+mn-cs"/>
                <a:sym typeface="Helvetica" panose="020B0604020202020204"/>
              </a:rPr>
              <a:t>Command：</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effectLst/>
                <a:uFillTx/>
                <a:latin typeface="+mn-lt"/>
                <a:ea typeface="+mn-ea"/>
                <a:cs typeface="+mn-cs"/>
                <a:sym typeface="Helvetica" panose="020B0604020202020204"/>
              </a:rPr>
              <a:t>python </a:t>
            </a:r>
            <a:r>
              <a:rPr kumimoji="0" lang="en-US" altLang="zh-CN" sz="3200" b="0" i="0" u="none" strike="noStrike" cap="none" spc="0" normalizeH="0" baseline="0" dirty="0" err="1">
                <a:ln>
                  <a:noFill/>
                </a:ln>
                <a:effectLst/>
                <a:uFillTx/>
                <a:latin typeface="+mn-lt"/>
                <a:ea typeface="+mn-ea"/>
                <a:cs typeface="+mn-cs"/>
                <a:sym typeface="Helvetica" panose="020B0604020202020204"/>
              </a:rPr>
              <a:t>run_analysis.py</a:t>
            </a:r>
            <a:r>
              <a:rPr kumimoji="0" lang="en-US" altLang="zh-CN" sz="3200" b="0" i="0" u="none" strike="noStrike" cap="none" spc="0" normalizeH="0" baseline="0" dirty="0">
                <a:ln>
                  <a:noFill/>
                </a:ln>
                <a:effectLst/>
                <a:uFillTx/>
                <a:latin typeface="+mn-lt"/>
                <a:ea typeface="+mn-ea"/>
                <a:cs typeface="+mn-cs"/>
                <a:sym typeface="Helvetica" panose="020B0604020202020204"/>
              </a:rPr>
              <a:t> –c &lt; </a:t>
            </a:r>
            <a:r>
              <a:rPr kumimoji="0" lang="en-US" altLang="zh-CN" sz="3200" b="0" i="0" u="none" strike="noStrike" cap="none" spc="0" normalizeH="0" baseline="0" dirty="0" err="1">
                <a:ln>
                  <a:noFill/>
                </a:ln>
                <a:effectLst/>
                <a:uFillTx/>
                <a:latin typeface="+mn-lt"/>
                <a:ea typeface="+mn-ea"/>
                <a:cs typeface="+mn-cs"/>
                <a:sym typeface="Helvetica" panose="020B0604020202020204"/>
              </a:rPr>
              <a:t>count_file</a:t>
            </a:r>
            <a:r>
              <a:rPr kumimoji="0" lang="en-US" altLang="zh-CN" sz="3200" b="0" i="0" u="none" strike="noStrike" cap="none" spc="0" normalizeH="0" baseline="0" dirty="0">
                <a:ln>
                  <a:noFill/>
                </a:ln>
                <a:effectLst/>
                <a:uFillTx/>
                <a:latin typeface="+mn-lt"/>
                <a:ea typeface="+mn-ea"/>
                <a:cs typeface="+mn-cs"/>
                <a:sym typeface="Helvetica" panose="020B0604020202020204"/>
              </a:rPr>
              <a:t> &gt; –p &lt; </a:t>
            </a:r>
            <a:r>
              <a:rPr kumimoji="0" lang="en-US" altLang="zh-CN" sz="3200" b="0" i="0" u="none" strike="noStrike" cap="none" spc="0" normalizeH="0" baseline="0" dirty="0" err="1">
                <a:ln>
                  <a:noFill/>
                </a:ln>
                <a:effectLst/>
                <a:uFillTx/>
                <a:latin typeface="+mn-lt"/>
                <a:ea typeface="+mn-ea"/>
                <a:cs typeface="+mn-cs"/>
                <a:sym typeface="Helvetica" panose="020B0604020202020204"/>
              </a:rPr>
              <a:t>pheno_file</a:t>
            </a:r>
            <a:r>
              <a:rPr kumimoji="0" lang="en-US" altLang="zh-CN" sz="3200" b="0" i="0" u="none" strike="noStrike" cap="none" spc="0" normalizeH="0" baseline="0" dirty="0">
                <a:ln>
                  <a:noFill/>
                </a:ln>
                <a:effectLst/>
                <a:uFillTx/>
                <a:latin typeface="+mn-lt"/>
                <a:ea typeface="+mn-ea"/>
                <a:cs typeface="+mn-cs"/>
                <a:sym typeface="Helvetica" panose="020B0604020202020204"/>
              </a:rPr>
              <a:t> &gt; –t &lt; trait &gt;–o &lt; </a:t>
            </a:r>
            <a:r>
              <a:rPr kumimoji="0" lang="en-US" altLang="zh-CN" sz="3200" b="0" i="0" u="none" strike="noStrike" cap="none" spc="0" normalizeH="0" baseline="0" dirty="0" err="1">
                <a:ln>
                  <a:noFill/>
                </a:ln>
                <a:effectLst/>
                <a:uFillTx/>
                <a:latin typeface="+mn-lt"/>
                <a:ea typeface="+mn-ea"/>
                <a:cs typeface="+mn-cs"/>
                <a:sym typeface="Helvetica" panose="020B0604020202020204"/>
              </a:rPr>
              <a:t>output_dir</a:t>
            </a:r>
            <a:r>
              <a:rPr kumimoji="0" lang="en-US" altLang="zh-CN" sz="3200" b="0" i="0" u="none" strike="noStrike" cap="none" spc="0" normalizeH="0" baseline="0" dirty="0">
                <a:ln>
                  <a:noFill/>
                </a:ln>
                <a:effectLst/>
                <a:uFillTx/>
                <a:latin typeface="+mn-lt"/>
                <a:ea typeface="+mn-ea"/>
                <a:cs typeface="+mn-cs"/>
                <a:sym typeface="Helvetica" panose="020B0604020202020204"/>
              </a:rPr>
              <a:t> &gt;</a:t>
            </a:r>
          </a:p>
          <a:p>
            <a:pPr marL="0" marR="0" indent="0" algn="l" defTabSz="82169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ln>
                <a:noFill/>
              </a:ln>
              <a:effectLst/>
              <a:uFillTx/>
              <a:latin typeface="+mn-lt"/>
              <a:ea typeface="+mn-ea"/>
              <a:cs typeface="+mn-cs"/>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ln>
                <a:noFill/>
              </a:ln>
              <a:effectLst/>
              <a:uFillTx/>
              <a:latin typeface="+mn-lt"/>
              <a:ea typeface="+mn-ea"/>
              <a:cs typeface="+mn-cs"/>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lang="en-US" altLang="zh-CN" dirty="0">
                <a:sym typeface="+mn-ea"/>
              </a:rPr>
              <a:t>Parameters:</a:t>
            </a:r>
            <a:endParaRPr kumimoji="0" lang="en-US" altLang="zh-CN" sz="3200" i="0" u="none" strike="noStrike" cap="none" spc="0" normalizeH="0" baseline="0" dirty="0">
              <a:ln>
                <a:noFill/>
              </a:ln>
              <a:effectLst/>
              <a:uFillTx/>
              <a:latin typeface="+mn-lt"/>
              <a:ea typeface="+mn-ea"/>
              <a:cs typeface="+mn-cs"/>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effectLst/>
                <a:uFillTx/>
                <a:latin typeface="+mn-lt"/>
                <a:ea typeface="+mn-ea"/>
                <a:cs typeface="+mn-cs"/>
                <a:sym typeface="Helvetica" panose="020B0604020202020204"/>
              </a:rPr>
              <a:t>count_file：Path</a:t>
            </a:r>
            <a:r>
              <a:rPr kumimoji="0" lang="en-US" altLang="zh-CN" sz="3200" b="0" i="0" u="none" strike="noStrike" cap="none" spc="0" normalizeH="0" baseline="0" dirty="0">
                <a:ln>
                  <a:noFill/>
                </a:ln>
                <a:effectLst/>
                <a:uFillTx/>
                <a:latin typeface="+mn-lt"/>
                <a:ea typeface="+mn-ea"/>
                <a:cs typeface="+mn-cs"/>
                <a:sym typeface="Helvetica" panose="020B0604020202020204"/>
              </a:rPr>
              <a:t> to a file containing gene expression count data, typically a .txt or .csv file.</a:t>
            </a:r>
          </a:p>
          <a:p>
            <a:pPr marL="0" marR="0" indent="0" algn="l" defTabSz="82169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rgbClr val="000000"/>
                </a:solidFill>
                <a:effectLst/>
                <a:uFillTx/>
                <a:latin typeface="+mn-lt"/>
                <a:ea typeface="+mn-ea"/>
                <a:cs typeface="+mn-cs"/>
                <a:sym typeface="Helvetica" panose="020B0604020202020204"/>
              </a:rPr>
              <a:t>pheno_file：A</a:t>
            </a:r>
            <a:r>
              <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rPr>
              <a:t> file containing phenotypic information describing the characteristics of each sample or experimental condition.</a:t>
            </a:r>
          </a:p>
          <a:p>
            <a:pPr marL="0" marR="0" indent="0" algn="l" defTabSz="82169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rgbClr val="000000"/>
                </a:solidFill>
                <a:effectLst/>
                <a:uFillTx/>
                <a:latin typeface="+mn-lt"/>
                <a:ea typeface="+mn-ea"/>
                <a:cs typeface="+mn-cs"/>
                <a:sym typeface="Helvetica" panose="020B0604020202020204"/>
              </a:rPr>
              <a:t>trait：Specific</a:t>
            </a:r>
            <a:r>
              <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rPr>
              <a:t> phenotypic information, calculate the correlation between gene modules and phenotypes.</a:t>
            </a:r>
          </a:p>
          <a:p>
            <a:pPr marL="0" marR="0" indent="0" algn="l" defTabSz="82169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endParaRP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rgbClr val="000000"/>
                </a:solidFill>
                <a:effectLst/>
                <a:uFillTx/>
                <a:latin typeface="+mn-lt"/>
                <a:ea typeface="+mn-ea"/>
                <a:cs typeface="+mn-cs"/>
                <a:sym typeface="Helvetica" panose="020B0604020202020204"/>
              </a:rPr>
              <a:t>output_dir：Output</a:t>
            </a:r>
            <a:r>
              <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rPr>
              <a:t> directory path, used to save analysis results.</a:t>
            </a:r>
          </a:p>
          <a:p>
            <a:pPr marL="0" marR="0" indent="0" algn="l" defTabSz="82169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endParaRPr>
          </a:p>
          <a:p>
            <a:pPr marL="0" marR="0" lvl="1" indent="0" algn="l" defTabSz="821690" rtl="0" fontAlgn="auto" latinLnBrk="0" hangingPunct="0">
              <a:lnSpc>
                <a:spcPct val="100000"/>
              </a:lnSpc>
              <a:spcBef>
                <a:spcPts val="0"/>
              </a:spcBef>
              <a:spcAft>
                <a:spcPts val="0"/>
              </a:spcAft>
              <a:buClrTx/>
              <a:buSzTx/>
              <a:buFontTx/>
              <a:buNone/>
            </a:pPr>
            <a:r>
              <a:rPr lang="en-US" altLang="zh-CN" dirty="0">
                <a:sym typeface="+mn-ea"/>
              </a:rPr>
              <a:t>Example</a:t>
            </a:r>
            <a:r>
              <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rPr>
              <a:t>： </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rPr>
              <a:t>python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panose="020B0604020202020204"/>
              </a:rPr>
              <a:t>run_analysis.py</a:t>
            </a:r>
            <a:r>
              <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rPr>
              <a:t> –c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panose="020B0604020202020204"/>
              </a:rPr>
              <a:t>test.txt</a:t>
            </a:r>
            <a:r>
              <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rPr>
              <a:t> –p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panose="020B0604020202020204"/>
              </a:rPr>
              <a:t>pheno.txt</a:t>
            </a:r>
            <a:r>
              <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rPr>
              <a:t> –t "3D" –o "/</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panose="020B0604020202020204"/>
              </a:rPr>
              <a:t>mnt</a:t>
            </a:r>
            <a:r>
              <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rPr>
              <a:t>/</a:t>
            </a:r>
            <a:r>
              <a:rPr kumimoji="0" lang="en-US" altLang="zh-CN" sz="3200" b="0" i="0" u="none" strike="noStrike" cap="none" spc="0" normalizeH="0" baseline="0" dirty="0" err="1">
                <a:ln>
                  <a:noFill/>
                </a:ln>
                <a:solidFill>
                  <a:srgbClr val="000000"/>
                </a:solidFill>
                <a:effectLst/>
                <a:uFillTx/>
                <a:latin typeface="+mn-lt"/>
                <a:ea typeface="+mn-ea"/>
                <a:cs typeface="+mn-cs"/>
                <a:sym typeface="Helvetica" panose="020B0604020202020204"/>
              </a:rPr>
              <a:t>kongtianci</a:t>
            </a:r>
            <a:r>
              <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rPr>
              <a:t>/CDesk/WGCNA/WGC</a:t>
            </a:r>
          </a:p>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rgbClr val="000000"/>
                </a:solidFill>
                <a:effectLst/>
                <a:uFillTx/>
                <a:latin typeface="+mn-lt"/>
                <a:ea typeface="+mn-ea"/>
                <a:cs typeface="+mn-cs"/>
                <a:sym typeface="Helvetica" panose="020B0604020202020204"/>
              </a:rPr>
              <a:t>NA_results</a:t>
            </a:r>
            <a:r>
              <a:rPr kumimoji="0" lang="en-US" altLang="zh-CN" sz="3200" b="0" i="0" u="none" strike="noStrike" cap="none" spc="0" normalizeH="0" baseline="0" dirty="0">
                <a:ln>
                  <a:noFill/>
                </a:ln>
                <a:solidFill>
                  <a:srgbClr val="000000"/>
                </a:solidFill>
                <a:effectLst/>
                <a:uFillTx/>
                <a:latin typeface="+mn-lt"/>
                <a:ea typeface="+mn-ea"/>
                <a:cs typeface="+mn-cs"/>
                <a:sym typeface="Helvetica" panose="020B0604020202020204"/>
              </a:rPr>
              <a:t>"</a:t>
            </a:r>
          </a:p>
        </p:txBody>
      </p:sp>
      <p:sp>
        <p:nvSpPr>
          <p:cNvPr id="2" name="TextBox 9"/>
          <p:cNvSpPr txBox="1"/>
          <p:nvPr/>
        </p:nvSpPr>
        <p:spPr>
          <a:xfrm>
            <a:off x="15988665" y="12534265"/>
            <a:ext cx="800036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a:sym typeface="+mn-ea"/>
              </a:rPr>
              <a:t>Tianci KONG&amp; Yawen LYU</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Tool:/</a:t>
            </a:r>
            <a:r>
              <a:rPr lang="en-US" dirty="0" err="1"/>
              <a:t>mnt</a:t>
            </a:r>
            <a:r>
              <a:rPr lang="en-US" dirty="0"/>
              <a:t>/</a:t>
            </a:r>
            <a:r>
              <a:rPr lang="en-US" dirty="0" err="1"/>
              <a:t>kongtianci</a:t>
            </a:r>
            <a:r>
              <a:rPr lang="en-US" dirty="0"/>
              <a:t>/CDesk/WGCNA</a:t>
            </a:r>
          </a:p>
          <a:p>
            <a:r>
              <a:rPr lang="en-US" dirty="0"/>
              <a:t>Input command line:</a:t>
            </a:r>
          </a:p>
          <a:p>
            <a:endParaRPr lang="en-US" dirty="0"/>
          </a:p>
          <a:p>
            <a:r>
              <a:rPr lang="en-US" dirty="0"/>
              <a:t>Typical Parameter:</a:t>
            </a:r>
          </a:p>
          <a:p>
            <a:endParaRPr lang="en-US" dirty="0"/>
          </a:p>
          <a:p>
            <a:endParaRPr lang="en-US" dirty="0"/>
          </a:p>
          <a:p>
            <a:endParaRPr lang="en-US" dirty="0"/>
          </a:p>
          <a:p>
            <a:endParaRPr lang="en-US" dirty="0"/>
          </a:p>
          <a:p>
            <a:r>
              <a:rPr lang="en-US" dirty="0"/>
              <a:t>Output format: scatterplot, heatmap, Dendrogram and Gene Module</a:t>
            </a:r>
          </a:p>
        </p:txBody>
      </p:sp>
      <p:sp>
        <p:nvSpPr>
          <p:cNvPr id="154" name="Gene Clustering"/>
          <p:cNvSpPr txBox="1">
            <a:spLocks noGrp="1"/>
          </p:cNvSpPr>
          <p:nvPr>
            <p:ph type="title"/>
          </p:nvPr>
        </p:nvSpPr>
        <p:spPr>
          <a:prstGeom prst="rect">
            <a:avLst/>
          </a:prstGeom>
        </p:spPr>
        <p:txBody>
          <a:bodyPr/>
          <a:lstStyle/>
          <a:p>
            <a:r>
              <a:rPr lang="en-US" dirty="0">
                <a:sym typeface="+mn-ea"/>
              </a:rPr>
              <a:t>Gene Clustering – 1.3. </a:t>
            </a:r>
            <a:r>
              <a:rPr lang="en-US" altLang="zh-CN" dirty="0">
                <a:sym typeface="+mn-ea"/>
              </a:rPr>
              <a:t>WGCNA (how to use it)</a:t>
            </a: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t>82</a:t>
            </a:fld>
            <a:endParaRPr/>
          </a:p>
        </p:txBody>
      </p:sp>
      <p:sp>
        <p:nvSpPr>
          <p:cNvPr id="3" name="文本框 2"/>
          <p:cNvSpPr txBox="1"/>
          <p:nvPr/>
        </p:nvSpPr>
        <p:spPr>
          <a:xfrm>
            <a:off x="6619875" y="1890395"/>
            <a:ext cx="10781665" cy="8191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sz="4400" i="0" u="none" strike="noStrike" cap="none" spc="0" normalizeH="0" baseline="0">
                <a:ln>
                  <a:noFill/>
                </a:ln>
                <a:solidFill>
                  <a:srgbClr val="000000"/>
                </a:solidFill>
                <a:effectLst/>
                <a:uFillTx/>
                <a:latin typeface="+mn-lt"/>
                <a:ea typeface="+mn-ea"/>
                <a:cs typeface="+mn-cs"/>
                <a:sym typeface="Helvetica" panose="020B0604020202020204"/>
              </a:rPr>
              <a:t>How to use WGCNA</a:t>
            </a:r>
            <a:r>
              <a:rPr kumimoji="0" lang="en-US" altLang="zh-CN" sz="4400" i="0" u="none" strike="noStrike" cap="none" spc="0" normalizeH="0" baseline="0">
                <a:ln>
                  <a:noFill/>
                </a:ln>
                <a:solidFill>
                  <a:srgbClr val="000000"/>
                </a:solidFill>
                <a:effectLst/>
                <a:uFillTx/>
                <a:latin typeface="+mn-lt"/>
                <a:ea typeface="+mn-ea"/>
                <a:cs typeface="+mn-cs"/>
                <a:sym typeface="Helvetica" panose="020B0604020202020204"/>
              </a:rPr>
              <a:t>：</a:t>
            </a:r>
          </a:p>
        </p:txBody>
      </p:sp>
      <p:sp>
        <p:nvSpPr>
          <p:cNvPr id="2" name="TextBox 9"/>
          <p:cNvSpPr txBox="1"/>
          <p:nvPr/>
        </p:nvSpPr>
        <p:spPr>
          <a:xfrm>
            <a:off x="15988665" y="12534265"/>
            <a:ext cx="800036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a:sym typeface="+mn-ea"/>
              </a:rPr>
              <a:t>Tianci KONG&amp; Yawen LYU</a:t>
            </a:r>
          </a:p>
        </p:txBody>
      </p:sp>
      <p:sp>
        <p:nvSpPr>
          <p:cNvPr id="5" name="RunRNAseq /datapath \…"/>
          <p:cNvSpPr txBox="1"/>
          <p:nvPr/>
        </p:nvSpPr>
        <p:spPr>
          <a:xfrm>
            <a:off x="2472000" y="5062735"/>
            <a:ext cx="19440000" cy="76073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a:r>
              <a:rPr kumimoji="0" lang="en-US" altLang="zh-CN" sz="1800" b="0" i="0" u="none" strike="noStrike" cap="none" spc="0" normalizeH="0" baseline="0" dirty="0">
                <a:ln>
                  <a:noFill/>
                </a:ln>
                <a:solidFill>
                  <a:schemeClr val="bg1"/>
                </a:solidFill>
                <a:effectLst/>
                <a:uFillTx/>
                <a:latin typeface="Monaco"/>
                <a:sym typeface="Helvetica" panose="020B0604020202020204"/>
              </a:rPr>
              <a:t># bash</a:t>
            </a:r>
          </a:p>
          <a:p>
            <a:pPr algn="l"/>
            <a:r>
              <a:rPr kumimoji="0" lang="en-US" altLang="zh-CN" sz="1800" b="0" i="0" u="none" strike="noStrike" cap="none" spc="0" normalizeH="0" baseline="0" dirty="0">
                <a:ln>
                  <a:noFill/>
                </a:ln>
                <a:solidFill>
                  <a:schemeClr val="bg1"/>
                </a:solidFill>
                <a:effectLst/>
                <a:uFillTx/>
                <a:latin typeface="Monaco"/>
                <a:sym typeface="Helvetica" panose="020B0604020202020204"/>
              </a:rPr>
              <a:t>python </a:t>
            </a:r>
            <a:r>
              <a:rPr kumimoji="0" lang="en-US" altLang="zh-CN" sz="1800" b="0" i="0" u="none" strike="noStrike" cap="none" spc="0" normalizeH="0" baseline="0" dirty="0" err="1">
                <a:ln>
                  <a:noFill/>
                </a:ln>
                <a:solidFill>
                  <a:schemeClr val="bg1"/>
                </a:solidFill>
                <a:effectLst/>
                <a:uFillTx/>
                <a:latin typeface="Monaco"/>
                <a:sym typeface="Helvetica" panose="020B0604020202020204"/>
              </a:rPr>
              <a:t>run_analysis.py</a:t>
            </a:r>
            <a:r>
              <a:rPr kumimoji="0" lang="en-US" altLang="zh-CN" sz="1800" b="0" i="0" u="none" strike="noStrike" cap="none" spc="0" normalizeH="0" baseline="0" dirty="0">
                <a:ln>
                  <a:noFill/>
                </a:ln>
                <a:solidFill>
                  <a:schemeClr val="bg1"/>
                </a:solidFill>
                <a:effectLst/>
                <a:uFillTx/>
                <a:latin typeface="Monaco"/>
                <a:sym typeface="Helvetica" panose="020B0604020202020204"/>
              </a:rPr>
              <a:t> –c &lt; </a:t>
            </a:r>
            <a:r>
              <a:rPr kumimoji="0" lang="en-US" altLang="zh-CN" sz="1800" b="0" i="0" u="none" strike="noStrike" cap="none" spc="0" normalizeH="0" baseline="0" dirty="0" err="1">
                <a:ln>
                  <a:noFill/>
                </a:ln>
                <a:solidFill>
                  <a:schemeClr val="bg1"/>
                </a:solidFill>
                <a:effectLst/>
                <a:uFillTx/>
                <a:latin typeface="Monaco"/>
                <a:sym typeface="Helvetica" panose="020B0604020202020204"/>
              </a:rPr>
              <a:t>cont_file</a:t>
            </a:r>
            <a:r>
              <a:rPr kumimoji="0" lang="en-US" altLang="zh-CN" sz="1800" b="0" i="0" u="none" strike="noStrike" cap="none" spc="0" normalizeH="0" baseline="0" dirty="0">
                <a:ln>
                  <a:noFill/>
                </a:ln>
                <a:solidFill>
                  <a:schemeClr val="bg1"/>
                </a:solidFill>
                <a:effectLst/>
                <a:uFillTx/>
                <a:latin typeface="Monaco"/>
                <a:sym typeface="Helvetica" panose="020B0604020202020204"/>
              </a:rPr>
              <a:t> &gt; –p &lt; </a:t>
            </a:r>
            <a:r>
              <a:rPr kumimoji="0" lang="en-US" altLang="zh-CN" sz="1800" b="0" i="0" u="none" strike="noStrike" cap="none" spc="0" normalizeH="0" baseline="0" dirty="0" err="1">
                <a:ln>
                  <a:noFill/>
                </a:ln>
                <a:solidFill>
                  <a:schemeClr val="bg1"/>
                </a:solidFill>
                <a:effectLst/>
                <a:uFillTx/>
                <a:latin typeface="Monaco"/>
                <a:sym typeface="Helvetica" panose="020B0604020202020204"/>
              </a:rPr>
              <a:t>pheno_file</a:t>
            </a:r>
            <a:r>
              <a:rPr kumimoji="0" lang="en-US" altLang="zh-CN" sz="1800" b="0" i="0" u="none" strike="noStrike" cap="none" spc="0" normalizeH="0" baseline="0" dirty="0">
                <a:ln>
                  <a:noFill/>
                </a:ln>
                <a:solidFill>
                  <a:schemeClr val="bg1"/>
                </a:solidFill>
                <a:effectLst/>
                <a:uFillTx/>
                <a:latin typeface="Monaco"/>
                <a:sym typeface="Helvetica" panose="020B0604020202020204"/>
              </a:rPr>
              <a:t> &gt; –t &lt; trait &gt;–o &lt; </a:t>
            </a:r>
            <a:r>
              <a:rPr kumimoji="0" lang="en-US" altLang="zh-CN" sz="1800" b="0" i="0" u="none" strike="noStrike" cap="none" spc="0" normalizeH="0" baseline="0" dirty="0" err="1">
                <a:ln>
                  <a:noFill/>
                </a:ln>
                <a:solidFill>
                  <a:schemeClr val="bg1"/>
                </a:solidFill>
                <a:effectLst/>
                <a:uFillTx/>
                <a:latin typeface="Monaco"/>
                <a:sym typeface="Helvetica" panose="020B0604020202020204"/>
              </a:rPr>
              <a:t>output_dir</a:t>
            </a:r>
            <a:r>
              <a:rPr kumimoji="0" lang="en-US" altLang="zh-CN" sz="1800" b="0" i="0" u="none" strike="noStrike" cap="none" spc="0" normalizeH="0" baseline="0" dirty="0">
                <a:ln>
                  <a:noFill/>
                </a:ln>
                <a:solidFill>
                  <a:schemeClr val="bg1"/>
                </a:solidFill>
                <a:effectLst/>
                <a:uFillTx/>
                <a:latin typeface="Monaco"/>
                <a:sym typeface="Helvetica" panose="020B0604020202020204"/>
              </a:rPr>
              <a:t> &gt;</a:t>
            </a:r>
          </a:p>
        </p:txBody>
      </p:sp>
      <p:graphicFrame>
        <p:nvGraphicFramePr>
          <p:cNvPr id="8" name="Table 1"/>
          <p:cNvGraphicFramePr/>
          <p:nvPr>
            <p:custDataLst>
              <p:tags r:id="rId1"/>
            </p:custDataLst>
          </p:nvPr>
        </p:nvGraphicFramePr>
        <p:xfrm>
          <a:off x="2472000" y="7633179"/>
          <a:ext cx="19440000" cy="2809240"/>
        </p:xfrm>
        <a:graphic>
          <a:graphicData uri="http://schemas.openxmlformats.org/drawingml/2006/table">
            <a:tbl>
              <a:tblPr>
                <a:tableStyleId>{33BA23B1-9221-436E-865A-0063620EA4FD}</a:tableStyleId>
              </a:tblPr>
              <a:tblGrid>
                <a:gridCol w="3009818">
                  <a:extLst>
                    <a:ext uri="{9D8B030D-6E8A-4147-A177-3AD203B41FA5}">
                      <a16:colId xmlns:a16="http://schemas.microsoft.com/office/drawing/2014/main" val="20000"/>
                    </a:ext>
                  </a:extLst>
                </a:gridCol>
                <a:gridCol w="16430182">
                  <a:extLst>
                    <a:ext uri="{9D8B030D-6E8A-4147-A177-3AD203B41FA5}">
                      <a16:colId xmlns:a16="http://schemas.microsoft.com/office/drawing/2014/main" val="20001"/>
                    </a:ext>
                  </a:extLst>
                </a:gridCol>
              </a:tblGrid>
              <a:tr h="702310">
                <a:tc>
                  <a:txBody>
                    <a:bodyPr/>
                    <a:lstStyle/>
                    <a:p>
                      <a:pPr algn="l" defTabSz="584200">
                        <a:defRPr sz="1800"/>
                      </a:pPr>
                      <a:r>
                        <a:rPr sz="1800" dirty="0">
                          <a:solidFill>
                            <a:srgbClr val="FFFFFF"/>
                          </a:solidFill>
                          <a:latin typeface="Monaco"/>
                          <a:ea typeface="Monaco"/>
                          <a:cs typeface="Monaco"/>
                          <a:sym typeface="+mn-ea"/>
                        </a:rPr>
                        <a:t>&lt;</a:t>
                      </a:r>
                      <a:r>
                        <a:rPr kumimoji="0" lang="en-US" altLang="zh-CN" sz="1800" b="0" i="0" u="none" strike="noStrike" cap="none" spc="0" normalizeH="0" baseline="0" dirty="0" err="1">
                          <a:ln>
                            <a:noFill/>
                          </a:ln>
                          <a:solidFill>
                            <a:schemeClr val="bg1"/>
                          </a:solidFill>
                          <a:effectLst/>
                          <a:uFillTx/>
                          <a:latin typeface="Helvetica Neue" panose="02000503000000020004"/>
                          <a:ea typeface="Helvetica Neue" panose="02000503000000020004"/>
                          <a:cs typeface="Helvetica Neue" panose="02000503000000020004"/>
                          <a:sym typeface="Helvetica" panose="020B0604020202020204"/>
                        </a:rPr>
                        <a:t>count_file</a:t>
                      </a:r>
                      <a:r>
                        <a:rPr sz="1800" dirty="0">
                          <a:solidFill>
                            <a:srgbClr val="FFFFFF"/>
                          </a:solidFill>
                          <a:latin typeface="Monaco"/>
                          <a:ea typeface="Monaco"/>
                          <a:cs typeface="Monaco"/>
                          <a:sym typeface="+mn-ea"/>
                        </a:rPr>
                        <a:t>&gt;</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algn="ctr" defTabSz="914400">
                        <a:defRPr sz="1800"/>
                      </a:pPr>
                      <a:r>
                        <a:rPr kumimoji="0" sz="1800" b="0" i="0" u="none" strike="noStrike" cap="none" spc="0" normalizeH="0" baseline="0" dirty="0">
                          <a:solidFill>
                            <a:srgbClr val="000000"/>
                          </a:solidFill>
                          <a:uFillTx/>
                          <a:sym typeface="Helvetica" panose="020B0604020202020204"/>
                        </a:rPr>
                        <a:t>Path to a file containing gene expression count data, typically a .txt </a:t>
                      </a:r>
                      <a:endParaRPr b="0" dirty="0"/>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702310">
                <a:tc>
                  <a:txBody>
                    <a:bodyPr/>
                    <a:lstStyle/>
                    <a:p>
                      <a:pPr algn="l" defTabSz="584200">
                        <a:defRPr sz="1800"/>
                      </a:pPr>
                      <a:r>
                        <a:rPr sz="1800" dirty="0">
                          <a:solidFill>
                            <a:srgbClr val="FFFFFF"/>
                          </a:solidFill>
                          <a:latin typeface="Monaco"/>
                          <a:ea typeface="Monaco"/>
                          <a:cs typeface="Monaco"/>
                          <a:sym typeface="+mn-ea"/>
                        </a:rPr>
                        <a:t>&lt;</a:t>
                      </a:r>
                      <a:r>
                        <a:rPr kumimoji="0" lang="en-US" altLang="zh-CN" sz="1800" b="0" i="0" u="none" strike="noStrike" cap="none" spc="0" normalizeH="0" baseline="0" dirty="0" err="1">
                          <a:ln>
                            <a:noFill/>
                          </a:ln>
                          <a:solidFill>
                            <a:schemeClr val="bg1"/>
                          </a:solidFill>
                          <a:effectLst/>
                          <a:uFillTx/>
                          <a:latin typeface="Helvetica Neue" panose="02000503000000020004"/>
                          <a:ea typeface="Helvetica Neue" panose="02000503000000020004"/>
                          <a:cs typeface="Helvetica Neue" panose="02000503000000020004"/>
                          <a:sym typeface="Helvetica" panose="020B0604020202020204"/>
                        </a:rPr>
                        <a:t>pheno_file</a:t>
                      </a:r>
                      <a:r>
                        <a:rPr sz="1800" dirty="0">
                          <a:solidFill>
                            <a:srgbClr val="FFFFFF"/>
                          </a:solidFill>
                          <a:latin typeface="Monaco"/>
                          <a:ea typeface="Monaco"/>
                          <a:cs typeface="Monaco"/>
                          <a:sym typeface="+mn-ea"/>
                        </a:rPr>
                        <a:t>&gt;</a:t>
                      </a:r>
                      <a:endParaRPr dirty="0">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marL="0" marR="0" algn="ctr" defTabSz="914400" rtl="0" fontAlgn="auto" latinLnBrk="0">
                        <a:lnSpc>
                          <a:spcPct val="100000"/>
                        </a:lnSpc>
                        <a:spcBef>
                          <a:spcPts val="0"/>
                        </a:spcBef>
                        <a:spcAft>
                          <a:spcPts val="0"/>
                        </a:spcAft>
                        <a:buClrTx/>
                        <a:buSzTx/>
                        <a:buFontTx/>
                        <a:buNone/>
                        <a:defRPr sz="1800"/>
                      </a:pPr>
                      <a:r>
                        <a:rPr kumimoji="0" sz="1800" b="0" i="0" u="none" strike="noStrike" cap="none" spc="0" normalizeH="0" baseline="0" dirty="0">
                          <a:solidFill>
                            <a:srgbClr val="000000"/>
                          </a:solidFill>
                          <a:uFillTx/>
                          <a:sym typeface="Helvetica" panose="020B0604020202020204"/>
                        </a:rPr>
                        <a:t>A file containing phenotypic information describing the characteristics of each sample or experimental condition.</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702310">
                <a:tc>
                  <a:txBody>
                    <a:bodyPr/>
                    <a:lstStyle/>
                    <a:p>
                      <a:pPr algn="l" defTabSz="584200">
                        <a:buNone/>
                        <a:defRPr sz="1800"/>
                      </a:pPr>
                      <a:r>
                        <a:rPr sz="1800" dirty="0">
                          <a:solidFill>
                            <a:srgbClr val="FFFFFF"/>
                          </a:solidFill>
                          <a:latin typeface="Monaco"/>
                          <a:ea typeface="Monaco"/>
                          <a:cs typeface="Monaco"/>
                          <a:sym typeface="+mn-ea"/>
                        </a:rPr>
                        <a:t>&lt;</a:t>
                      </a:r>
                      <a:r>
                        <a:rPr kumimoji="0" lang="en-US" altLang="zh-CN" sz="1800" b="0" i="0" u="none" strike="noStrike" cap="none" spc="0" normalizeH="0" baseline="0" dirty="0">
                          <a:ln>
                            <a:noFill/>
                          </a:ln>
                          <a:solidFill>
                            <a:schemeClr val="bg1"/>
                          </a:solidFill>
                          <a:effectLst/>
                          <a:uFillTx/>
                          <a:latin typeface="Helvetica Neue" panose="02000503000000020004"/>
                          <a:ea typeface="Helvetica Neue" panose="02000503000000020004"/>
                          <a:cs typeface="Helvetica Neue" panose="02000503000000020004"/>
                          <a:sym typeface="Helvetica" panose="020B0604020202020204"/>
                        </a:rPr>
                        <a:t>trait</a:t>
                      </a:r>
                      <a:r>
                        <a:rPr sz="1800" dirty="0">
                          <a:solidFill>
                            <a:srgbClr val="FFFFFF"/>
                          </a:solidFill>
                          <a:latin typeface="Monaco"/>
                          <a:ea typeface="Monaco"/>
                          <a:cs typeface="Monaco"/>
                          <a:sym typeface="+mn-ea"/>
                        </a:rPr>
                        <a:t>&gt;</a:t>
                      </a:r>
                      <a:endParaRPr lang="zh-CN" altLang="en-US" dirty="0" err="1">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marL="0" marR="0" algn="ctr" defTabSz="914400" rtl="0" fontAlgn="auto" latinLnBrk="0">
                        <a:lnSpc>
                          <a:spcPct val="100000"/>
                        </a:lnSpc>
                        <a:spcBef>
                          <a:spcPts val="0"/>
                        </a:spcBef>
                        <a:spcAft>
                          <a:spcPts val="0"/>
                        </a:spcAft>
                        <a:buClrTx/>
                        <a:buSzTx/>
                        <a:buFontTx/>
                        <a:buNone/>
                        <a:defRPr sz="1800"/>
                      </a:pPr>
                      <a:r>
                        <a:rPr kumimoji="0" sz="1800" b="0" i="0" u="none" strike="noStrike" cap="none" spc="0" normalizeH="0" baseline="0" dirty="0">
                          <a:solidFill>
                            <a:srgbClr val="000000"/>
                          </a:solidFill>
                          <a:uFillTx/>
                          <a:sym typeface="Helvetica" panose="020B0604020202020204"/>
                        </a:rPr>
                        <a:t>Specific phenotypic information, calculate the correlation between gene modules and phenotypes.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2"/>
                  </a:ext>
                </a:extLst>
              </a:tr>
              <a:tr h="702310">
                <a:tc>
                  <a:txBody>
                    <a:bodyPr/>
                    <a:lstStyle/>
                    <a:p>
                      <a:pPr algn="l" defTabSz="584200">
                        <a:buNone/>
                        <a:defRPr sz="1800"/>
                      </a:pPr>
                      <a:r>
                        <a:rPr sz="1800" dirty="0">
                          <a:solidFill>
                            <a:schemeClr val="bg1"/>
                          </a:solidFill>
                          <a:latin typeface="Monaco"/>
                          <a:ea typeface="Monaco"/>
                          <a:cs typeface="Monaco"/>
                          <a:sym typeface="+mn-ea"/>
                        </a:rPr>
                        <a:t>&lt;</a:t>
                      </a:r>
                      <a:r>
                        <a:rPr kumimoji="0" lang="en-US" altLang="zh-CN" sz="1800" b="0" i="0" u="none" strike="noStrike" cap="none" spc="0" normalizeH="0" baseline="0" dirty="0" err="1">
                          <a:ln>
                            <a:noFill/>
                          </a:ln>
                          <a:solidFill>
                            <a:schemeClr val="bg1"/>
                          </a:solidFill>
                          <a:effectLst/>
                          <a:uFillTx/>
                          <a:latin typeface="Helvetica Neue" panose="02000503000000020004"/>
                          <a:ea typeface="Helvetica Neue" panose="02000503000000020004"/>
                          <a:cs typeface="Helvetica Neue" panose="02000503000000020004"/>
                          <a:sym typeface="Helvetica" panose="020B0604020202020204"/>
                        </a:rPr>
                        <a:t>output_dir</a:t>
                      </a:r>
                      <a:r>
                        <a:rPr sz="1800" dirty="0">
                          <a:solidFill>
                            <a:schemeClr val="bg1"/>
                          </a:solidFill>
                          <a:latin typeface="Monaco"/>
                          <a:ea typeface="Monaco"/>
                          <a:cs typeface="Monaco"/>
                          <a:sym typeface="+mn-ea"/>
                        </a:rPr>
                        <a:t>&gt;</a:t>
                      </a:r>
                      <a:endParaRPr lang="zh-CN" altLang="en-US" dirty="0" err="1">
                        <a:solidFill>
                          <a:schemeClr val="bg1"/>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marL="0" marR="0" algn="ctr" defTabSz="914400" rtl="0" fontAlgn="auto" latinLnBrk="0">
                        <a:lnSpc>
                          <a:spcPct val="100000"/>
                        </a:lnSpc>
                        <a:spcBef>
                          <a:spcPts val="0"/>
                        </a:spcBef>
                        <a:spcAft>
                          <a:spcPts val="0"/>
                        </a:spcAft>
                        <a:buClrTx/>
                        <a:buSzTx/>
                        <a:buFontTx/>
                        <a:buNone/>
                        <a:defRPr sz="1800"/>
                      </a:pPr>
                      <a:r>
                        <a:rPr kumimoji="0" sz="1800" b="0" i="0" u="none" strike="noStrike" cap="none" spc="0" normalizeH="0" baseline="0" dirty="0">
                          <a:solidFill>
                            <a:srgbClr val="000000"/>
                          </a:solidFill>
                          <a:uFillTx/>
                          <a:sym typeface="Helvetica" panose="020B0604020202020204"/>
                        </a:rPr>
                        <a:t>Output directory path, used to save analysis results.</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F08C0-688D-1B71-E6DA-AD450864E6B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F19011F-B472-EFE0-E603-57F5A509B05C}"/>
              </a:ext>
            </a:extLst>
          </p:cNvPr>
          <p:cNvSpPr>
            <a:spLocks noGrp="1"/>
          </p:cNvSpPr>
          <p:nvPr>
            <p:ph type="body" idx="1"/>
          </p:nvPr>
        </p:nvSpPr>
        <p:spPr>
          <a:xfrm>
            <a:off x="1233771" y="1799333"/>
            <a:ext cx="6442075" cy="1037590"/>
          </a:xfrm>
        </p:spPr>
        <p:txBody>
          <a:bodyPr>
            <a:normAutofit/>
          </a:bodyPr>
          <a:lstStyle/>
          <a:p>
            <a:pPr marL="0" indent="0">
              <a:buNone/>
            </a:pPr>
            <a:r>
              <a:rPr lang="en-US" sz="3600" b="1" dirty="0"/>
              <a:t>- WGCNA</a:t>
            </a:r>
            <a:endParaRPr lang="en-US" altLang="zh-CN" sz="3600" dirty="0"/>
          </a:p>
        </p:txBody>
      </p:sp>
      <p:sp>
        <p:nvSpPr>
          <p:cNvPr id="3" name="Title 2">
            <a:extLst>
              <a:ext uri="{FF2B5EF4-FFF2-40B4-BE49-F238E27FC236}">
                <a16:creationId xmlns:a16="http://schemas.microsoft.com/office/drawing/2014/main" id="{7FF017AF-3127-BF45-45C2-0E0CC8D1FF2F}"/>
              </a:ext>
            </a:extLst>
          </p:cNvPr>
          <p:cNvSpPr>
            <a:spLocks noGrp="1"/>
          </p:cNvSpPr>
          <p:nvPr>
            <p:ph type="title"/>
          </p:nvPr>
        </p:nvSpPr>
        <p:spPr/>
        <p:txBody>
          <a:bodyPr/>
          <a:lstStyle/>
          <a:p>
            <a:r>
              <a:rPr lang="en-US" altLang="zh-CN" dirty="0">
                <a:sym typeface="+mn-ea"/>
              </a:rPr>
              <a:t>Gene Clustering</a:t>
            </a:r>
            <a:endParaRPr lang="zh-CN" altLang="en-US" sz="4400" dirty="0"/>
          </a:p>
        </p:txBody>
      </p:sp>
      <p:sp>
        <p:nvSpPr>
          <p:cNvPr id="4" name="文本框 3">
            <a:extLst>
              <a:ext uri="{FF2B5EF4-FFF2-40B4-BE49-F238E27FC236}">
                <a16:creationId xmlns:a16="http://schemas.microsoft.com/office/drawing/2014/main" id="{2E83FFC4-EEB6-1AF7-1AAF-30B66DE3AC38}"/>
              </a:ext>
            </a:extLst>
          </p:cNvPr>
          <p:cNvSpPr txBox="1"/>
          <p:nvPr/>
        </p:nvSpPr>
        <p:spPr>
          <a:xfrm>
            <a:off x="1729177" y="2839996"/>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4B2C2B1E-AB10-A685-C60C-EAC247E19126}"/>
              </a:ext>
            </a:extLst>
          </p:cNvPr>
          <p:cNvSpPr txBox="1"/>
          <p:nvPr/>
        </p:nvSpPr>
        <p:spPr>
          <a:xfrm>
            <a:off x="1431004" y="4294301"/>
            <a:ext cx="10346911" cy="171993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bulkRNA cluster WGCNA \</a:t>
            </a:r>
          </a:p>
          <a:p>
            <a:pPr algn="l" defTabSz="584200">
              <a:defRPr sz="1800" b="0">
                <a:solidFill>
                  <a:srgbClr val="FFFFFF"/>
                </a:solidFill>
                <a:latin typeface="Monaco"/>
                <a:ea typeface="Monaco"/>
                <a:cs typeface="Monaco"/>
                <a:sym typeface="Monaco"/>
              </a:defRPr>
            </a:pPr>
            <a:r>
              <a:rPr lang="en-US" altLang="zh-CN" sz="2400"/>
              <a:t>--count_file /mnt/linzejie/CDesk_test/data/1.RNA/6.Clustering/test.csv \</a:t>
            </a:r>
          </a:p>
          <a:p>
            <a:pPr algn="l" defTabSz="584200">
              <a:defRPr sz="1800" b="0">
                <a:solidFill>
                  <a:srgbClr val="FFFFFF"/>
                </a:solidFill>
                <a:latin typeface="Monaco"/>
                <a:ea typeface="Monaco"/>
                <a:cs typeface="Monaco"/>
                <a:sym typeface="Monaco"/>
              </a:defRPr>
            </a:pPr>
            <a:r>
              <a:rPr lang="en-US" altLang="zh-CN" sz="2400"/>
              <a:t>--pheno_file /mnt/linzejie/CDesk_test/data/1.RNA/6.Clustering/pheno.csv \</a:t>
            </a:r>
          </a:p>
          <a:p>
            <a:pPr algn="l" defTabSz="584200">
              <a:defRPr sz="1800" b="0">
                <a:solidFill>
                  <a:srgbClr val="FFFFFF"/>
                </a:solidFill>
                <a:latin typeface="Monaco"/>
                <a:ea typeface="Monaco"/>
                <a:cs typeface="Monaco"/>
                <a:sym typeface="Monaco"/>
              </a:defRPr>
            </a:pPr>
            <a:r>
              <a:rPr lang="en-US" altLang="zh-CN" sz="2400"/>
              <a:t>--trait tumor -o /mnt/linzejie/CDesk_test/result/1.RNA/6.clustering/wgcna</a:t>
            </a:r>
            <a:endParaRPr lang="en-US" altLang="zh-CN" sz="2400" dirty="0"/>
          </a:p>
        </p:txBody>
      </p:sp>
      <p:sp>
        <p:nvSpPr>
          <p:cNvPr id="8" name="Content Placeholder 2">
            <a:extLst>
              <a:ext uri="{FF2B5EF4-FFF2-40B4-BE49-F238E27FC236}">
                <a16:creationId xmlns:a16="http://schemas.microsoft.com/office/drawing/2014/main" id="{AB0F5103-40FE-F2AD-DB43-AD1547AB5494}"/>
              </a:ext>
            </a:extLst>
          </p:cNvPr>
          <p:cNvSpPr>
            <a:spLocks noGrp="1"/>
          </p:cNvSpPr>
          <p:nvPr/>
        </p:nvSpPr>
        <p:spPr>
          <a:xfrm>
            <a:off x="1729177" y="6273938"/>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055D1A9E-AC79-C52B-C183-73CF589DD192}"/>
              </a:ext>
            </a:extLst>
          </p:cNvPr>
          <p:cNvSpPr>
            <a:spLocks noGrp="1"/>
          </p:cNvSpPr>
          <p:nvPr/>
        </p:nvSpPr>
        <p:spPr>
          <a:xfrm>
            <a:off x="1729178" y="353097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a:extLst>
              <a:ext uri="{FF2B5EF4-FFF2-40B4-BE49-F238E27FC236}">
                <a16:creationId xmlns:a16="http://schemas.microsoft.com/office/drawing/2014/main" id="{4232B9D6-0124-2D3D-AED9-27610FE0A1B6}"/>
              </a:ext>
            </a:extLst>
          </p:cNvPr>
          <p:cNvGraphicFramePr>
            <a:graphicFrameLocks noGrp="1"/>
          </p:cNvGraphicFramePr>
          <p:nvPr>
            <p:extLst>
              <p:ext uri="{D42A27DB-BD31-4B8C-83A1-F6EECF244321}">
                <p14:modId xmlns:p14="http://schemas.microsoft.com/office/powerpoint/2010/main" val="3606466790"/>
              </p:ext>
            </p:extLst>
          </p:nvPr>
        </p:nvGraphicFramePr>
        <p:xfrm>
          <a:off x="2179468" y="7210119"/>
          <a:ext cx="7255431" cy="1981200"/>
        </p:xfrm>
        <a:graphic>
          <a:graphicData uri="http://schemas.openxmlformats.org/drawingml/2006/table">
            <a:tbl>
              <a:tblPr>
                <a:tableStyleId>{5940675A-B579-460E-94D1-54222C63F5DA}</a:tableStyleId>
              </a:tblPr>
              <a:tblGrid>
                <a:gridCol w="1972709">
                  <a:extLst>
                    <a:ext uri="{9D8B030D-6E8A-4147-A177-3AD203B41FA5}">
                      <a16:colId xmlns:a16="http://schemas.microsoft.com/office/drawing/2014/main" val="3406043275"/>
                    </a:ext>
                  </a:extLst>
                </a:gridCol>
                <a:gridCol w="4045161">
                  <a:extLst>
                    <a:ext uri="{9D8B030D-6E8A-4147-A177-3AD203B41FA5}">
                      <a16:colId xmlns:a16="http://schemas.microsoft.com/office/drawing/2014/main" val="3255542340"/>
                    </a:ext>
                  </a:extLst>
                </a:gridCol>
                <a:gridCol w="1237561">
                  <a:extLst>
                    <a:ext uri="{9D8B030D-6E8A-4147-A177-3AD203B41FA5}">
                      <a16:colId xmlns:a16="http://schemas.microsoft.com/office/drawing/2014/main" val="655904072"/>
                    </a:ext>
                  </a:extLst>
                </a:gridCol>
              </a:tblGrid>
              <a:tr h="0">
                <a:tc>
                  <a:txBody>
                    <a:bodyPr/>
                    <a:lstStyle/>
                    <a:p>
                      <a:pPr marL="0" marR="0" algn="ctr">
                        <a:buNone/>
                      </a:pPr>
                      <a:r>
                        <a:rPr lang="zh-CN" altLang="en-US" sz="2000" kern="100" dirty="0">
                          <a:effectLst/>
                        </a:rPr>
                        <a:t>参数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描述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默认值</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036533805"/>
                  </a:ext>
                </a:extLst>
              </a:tr>
              <a:tr h="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--count_file</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effectLst/>
                          <a:latin typeface="等线" panose="02010600030101010101" pitchFamily="2" charset="-122"/>
                          <a:ea typeface="等线" panose="02010600030101010101" pitchFamily="2" charset="-122"/>
                          <a:cs typeface="Times New Roman" panose="02020603050405020304" pitchFamily="18" charset="0"/>
                        </a:rPr>
                        <a:t>基因表达计数数据的文件</a:t>
                      </a: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541471503"/>
                  </a:ext>
                </a:extLst>
              </a:tr>
              <a:tr h="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--pheno_file</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样本性状信息文件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401709287"/>
                  </a:ext>
                </a:extLst>
              </a:tr>
              <a:tr h="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--trait</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指定与基因模块计算相关性的表型</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35382687"/>
                  </a:ext>
                </a:extLst>
              </a:tr>
              <a:tr h="0">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000" b="0" kern="100" baseline="300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存放输出结果的位置</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84099669"/>
                  </a:ext>
                </a:extLst>
              </a:tr>
            </a:tbl>
          </a:graphicData>
        </a:graphic>
      </p:graphicFrame>
      <p:pic>
        <p:nvPicPr>
          <p:cNvPr id="11" name="图片 10">
            <a:extLst>
              <a:ext uri="{FF2B5EF4-FFF2-40B4-BE49-F238E27FC236}">
                <a16:creationId xmlns:a16="http://schemas.microsoft.com/office/drawing/2014/main" id="{F62C1DB4-C1FD-6315-F799-F51BA36454CD}"/>
              </a:ext>
            </a:extLst>
          </p:cNvPr>
          <p:cNvPicPr>
            <a:picLocks noChangeAspect="1"/>
          </p:cNvPicPr>
          <p:nvPr/>
        </p:nvPicPr>
        <p:blipFill>
          <a:blip r:embed="rId3"/>
          <a:stretch>
            <a:fillRect/>
          </a:stretch>
        </p:blipFill>
        <p:spPr>
          <a:xfrm>
            <a:off x="13622516" y="1928879"/>
            <a:ext cx="3400354" cy="3418373"/>
          </a:xfrm>
          <a:prstGeom prst="rect">
            <a:avLst/>
          </a:prstGeom>
          <a:noFill/>
          <a:ln>
            <a:noFill/>
          </a:ln>
        </p:spPr>
      </p:pic>
      <p:pic>
        <p:nvPicPr>
          <p:cNvPr id="12" name="图片 11">
            <a:extLst>
              <a:ext uri="{FF2B5EF4-FFF2-40B4-BE49-F238E27FC236}">
                <a16:creationId xmlns:a16="http://schemas.microsoft.com/office/drawing/2014/main" id="{E7E1DBBB-56F5-7B7D-494F-6012057DF243}"/>
              </a:ext>
            </a:extLst>
          </p:cNvPr>
          <p:cNvPicPr>
            <a:picLocks noChangeAspect="1"/>
          </p:cNvPicPr>
          <p:nvPr/>
        </p:nvPicPr>
        <p:blipFill>
          <a:blip r:embed="rId4"/>
          <a:stretch>
            <a:fillRect/>
          </a:stretch>
        </p:blipFill>
        <p:spPr>
          <a:xfrm>
            <a:off x="17969742" y="1928879"/>
            <a:ext cx="4983254" cy="3786505"/>
          </a:xfrm>
          <a:prstGeom prst="rect">
            <a:avLst/>
          </a:prstGeom>
          <a:noFill/>
          <a:ln>
            <a:noFill/>
          </a:ln>
        </p:spPr>
      </p:pic>
      <p:pic>
        <p:nvPicPr>
          <p:cNvPr id="14" name="图片 13">
            <a:extLst>
              <a:ext uri="{FF2B5EF4-FFF2-40B4-BE49-F238E27FC236}">
                <a16:creationId xmlns:a16="http://schemas.microsoft.com/office/drawing/2014/main" id="{9D79E8F2-7DD7-D29A-A32E-03F6592DFA9E}"/>
              </a:ext>
            </a:extLst>
          </p:cNvPr>
          <p:cNvPicPr>
            <a:picLocks noChangeAspect="1"/>
          </p:cNvPicPr>
          <p:nvPr/>
        </p:nvPicPr>
        <p:blipFill>
          <a:blip r:embed="rId5"/>
          <a:stretch>
            <a:fillRect/>
          </a:stretch>
        </p:blipFill>
        <p:spPr>
          <a:xfrm>
            <a:off x="13622516" y="5606954"/>
            <a:ext cx="4493260" cy="3389159"/>
          </a:xfrm>
          <a:prstGeom prst="rect">
            <a:avLst/>
          </a:prstGeom>
          <a:noFill/>
          <a:ln>
            <a:noFill/>
          </a:ln>
        </p:spPr>
      </p:pic>
      <p:pic>
        <p:nvPicPr>
          <p:cNvPr id="17" name="图片 16">
            <a:extLst>
              <a:ext uri="{FF2B5EF4-FFF2-40B4-BE49-F238E27FC236}">
                <a16:creationId xmlns:a16="http://schemas.microsoft.com/office/drawing/2014/main" id="{C937B0EA-9681-8F1D-DED9-7C0117DCCAB7}"/>
              </a:ext>
            </a:extLst>
          </p:cNvPr>
          <p:cNvPicPr>
            <a:picLocks noChangeAspect="1"/>
          </p:cNvPicPr>
          <p:nvPr/>
        </p:nvPicPr>
        <p:blipFill>
          <a:blip r:embed="rId6"/>
          <a:stretch>
            <a:fillRect/>
          </a:stretch>
        </p:blipFill>
        <p:spPr>
          <a:xfrm>
            <a:off x="18497728" y="6018434"/>
            <a:ext cx="5272405" cy="3214370"/>
          </a:xfrm>
          <a:prstGeom prst="rect">
            <a:avLst/>
          </a:prstGeom>
          <a:noFill/>
          <a:ln>
            <a:noFill/>
          </a:ln>
        </p:spPr>
      </p:pic>
      <p:pic>
        <p:nvPicPr>
          <p:cNvPr id="18" name="图片 17">
            <a:extLst>
              <a:ext uri="{FF2B5EF4-FFF2-40B4-BE49-F238E27FC236}">
                <a16:creationId xmlns:a16="http://schemas.microsoft.com/office/drawing/2014/main" id="{B4E7AE67-0833-3CAB-83FB-0515E6E6F6AE}"/>
              </a:ext>
            </a:extLst>
          </p:cNvPr>
          <p:cNvPicPr>
            <a:picLocks noChangeAspect="1"/>
          </p:cNvPicPr>
          <p:nvPr/>
        </p:nvPicPr>
        <p:blipFill>
          <a:blip r:embed="rId7"/>
          <a:stretch>
            <a:fillRect/>
          </a:stretch>
        </p:blipFill>
        <p:spPr>
          <a:xfrm>
            <a:off x="13622516" y="9307524"/>
            <a:ext cx="3761105" cy="3670300"/>
          </a:xfrm>
          <a:prstGeom prst="rect">
            <a:avLst/>
          </a:prstGeom>
          <a:noFill/>
          <a:ln>
            <a:noFill/>
          </a:ln>
        </p:spPr>
      </p:pic>
      <p:pic>
        <p:nvPicPr>
          <p:cNvPr id="19" name="图片 18">
            <a:extLst>
              <a:ext uri="{FF2B5EF4-FFF2-40B4-BE49-F238E27FC236}">
                <a16:creationId xmlns:a16="http://schemas.microsoft.com/office/drawing/2014/main" id="{48903045-9F9A-B25C-C47F-5AA777ED92DF}"/>
              </a:ext>
            </a:extLst>
          </p:cNvPr>
          <p:cNvPicPr>
            <a:picLocks noChangeAspect="1"/>
          </p:cNvPicPr>
          <p:nvPr/>
        </p:nvPicPr>
        <p:blipFill>
          <a:blip r:embed="rId8"/>
          <a:stretch>
            <a:fillRect/>
          </a:stretch>
        </p:blipFill>
        <p:spPr>
          <a:xfrm>
            <a:off x="19123213" y="9191319"/>
            <a:ext cx="3796665" cy="3786505"/>
          </a:xfrm>
          <a:prstGeom prst="rect">
            <a:avLst/>
          </a:prstGeom>
          <a:noFill/>
          <a:ln>
            <a:noFill/>
          </a:ln>
        </p:spPr>
      </p:pic>
    </p:spTree>
    <p:extLst>
      <p:ext uri="{BB962C8B-B14F-4D97-AF65-F5344CB8AC3E}">
        <p14:creationId xmlns:p14="http://schemas.microsoft.com/office/powerpoint/2010/main" val="325549743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Gene Clustering"/>
          <p:cNvSpPr txBox="1">
            <a:spLocks noGrp="1"/>
          </p:cNvSpPr>
          <p:nvPr>
            <p:ph type="title"/>
          </p:nvPr>
        </p:nvSpPr>
        <p:spPr>
          <a:prstGeom prst="rect">
            <a:avLst/>
          </a:prstGeom>
        </p:spPr>
        <p:txBody>
          <a:bodyPr/>
          <a:lstStyle/>
          <a:p>
            <a:r>
              <a:rPr dirty="0">
                <a:sym typeface="+mn-ea"/>
              </a:rPr>
              <a:t>Gene Clustering</a:t>
            </a:r>
            <a:r>
              <a:rPr lang="en-US" dirty="0">
                <a:sym typeface="+mn-ea"/>
              </a:rPr>
              <a:t> – 2.1. </a:t>
            </a:r>
            <a:r>
              <a:rPr lang="en-US" altLang="zh-CN" dirty="0">
                <a:sym typeface="+mn-ea"/>
              </a:rPr>
              <a:t>K</a:t>
            </a:r>
            <a:r>
              <a:rPr dirty="0"/>
              <a:t>-means clustering</a:t>
            </a:r>
            <a:r>
              <a:rPr lang="zh-CN" altLang="en-US" dirty="0"/>
              <a:t> </a:t>
            </a:r>
            <a:r>
              <a:rPr lang="en-US" altLang="zh-CN" dirty="0"/>
              <a:t>(</a:t>
            </a:r>
            <a:r>
              <a:rPr lang="en-US" altLang="zh-CN" dirty="0">
                <a:sym typeface="+mn-ea"/>
              </a:rPr>
              <a:t>principle)</a:t>
            </a:r>
            <a:endParaRPr dirty="0"/>
          </a:p>
        </p:txBody>
      </p:sp>
      <p:sp>
        <p:nvSpPr>
          <p:cNvPr id="155" name="Slide Number"/>
          <p:cNvSpPr txBox="1">
            <a:spLocks noGrp="1"/>
          </p:cNvSpPr>
          <p:nvPr>
            <p:ph type="sldNum" sz="quarter" idx="2"/>
          </p:nvPr>
        </p:nvSpPr>
        <p:spPr>
          <a:xfrm>
            <a:off x="23607720" y="13247543"/>
            <a:ext cx="451074" cy="473076"/>
          </a:xfrm>
          <a:prstGeom prst="rect">
            <a:avLst/>
          </a:prstGeom>
        </p:spPr>
        <p:txBody>
          <a:bodyPr/>
          <a:lstStyle/>
          <a:p>
            <a:fld id="{86CB4B4D-7CA3-9044-876B-883B54F8677D}" type="slidenum">
              <a:rPr/>
              <a:t>84</a:t>
            </a:fld>
            <a:endParaRPr/>
          </a:p>
        </p:txBody>
      </p:sp>
      <p:sp>
        <p:nvSpPr>
          <p:cNvPr id="4" name="文本框 3"/>
          <p:cNvSpPr txBox="1"/>
          <p:nvPr/>
        </p:nvSpPr>
        <p:spPr>
          <a:xfrm>
            <a:off x="335280" y="1641475"/>
            <a:ext cx="23723600" cy="40817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4000" i="0" u="none" strike="noStrike" cap="none" spc="0" normalizeH="0" baseline="0" dirty="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panose="020B0604020202020204"/>
              </a:rPr>
              <a:t>1. Introduction of K-means Algorithm</a:t>
            </a:r>
          </a:p>
          <a:p>
            <a:pPr marL="0" marR="0" indent="0" algn="l" defTabSz="82169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dirty="0">
                <a:ln>
                  <a:noFill/>
                </a:ln>
                <a:solidFill>
                  <a:srgbClr val="000000"/>
                </a:solidFill>
                <a:effectLst/>
                <a:uFillTx/>
                <a:latin typeface="Arial" panose="020B0604020202020204" pitchFamily="34" charset="0"/>
                <a:ea typeface="微软雅黑" panose="020B0503020204020204" charset="-122"/>
                <a:cs typeface="Arial" panose="020B0604020202020204" pitchFamily="34" charset="0"/>
                <a:sym typeface="Helvetica" panose="020B0604020202020204"/>
              </a:rPr>
              <a:t>Based on similarity measurement, similar samples are grouped into the same subset, so that the differences between elements in the same subset are minimized, while the differences between elements in different subsets are maximized [1]. This is the essence of (spatial) clustering algorithms. K-Means is a representative algorithm. Among many clustering algorithms, the K-means algorithm is highly favored because of its simplicity and efficiency. The basic idea of ​​the K-means algorithm is to divide the data into K different clusters through iteration, and minimize the sum of the distances between each data point and the centroid (or center point, mean point) of its cluster.</a:t>
            </a:r>
          </a:p>
        </p:txBody>
      </p:sp>
      <p:pic>
        <p:nvPicPr>
          <p:cNvPr id="2" name="图片 1"/>
          <p:cNvPicPr>
            <a:picLocks noChangeAspect="1"/>
          </p:cNvPicPr>
          <p:nvPr/>
        </p:nvPicPr>
        <p:blipFill>
          <a:blip r:embed="rId3"/>
          <a:srcRect b="3761"/>
          <a:stretch>
            <a:fillRect/>
          </a:stretch>
        </p:blipFill>
        <p:spPr>
          <a:xfrm>
            <a:off x="4408170" y="5801995"/>
            <a:ext cx="13793470" cy="7425690"/>
          </a:xfrm>
          <a:prstGeom prst="rect">
            <a:avLst/>
          </a:prstGeom>
        </p:spPr>
      </p:pic>
      <p:sp>
        <p:nvSpPr>
          <p:cNvPr id="3" name="TextBox 9"/>
          <p:cNvSpPr txBox="1"/>
          <p:nvPr/>
        </p:nvSpPr>
        <p:spPr>
          <a:xfrm>
            <a:off x="15988665" y="12534265"/>
            <a:ext cx="800036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a:sym typeface="+mn-ea"/>
              </a:rPr>
              <a:t>Tianci KONG&amp; Yawen LYU</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Gene Clustering"/>
          <p:cNvSpPr txBox="1">
            <a:spLocks noGrp="1"/>
          </p:cNvSpPr>
          <p:nvPr>
            <p:ph type="title"/>
          </p:nvPr>
        </p:nvSpPr>
        <p:spPr>
          <a:prstGeom prst="rect">
            <a:avLst/>
          </a:prstGeom>
        </p:spPr>
        <p:txBody>
          <a:bodyPr/>
          <a:lstStyle/>
          <a:p>
            <a:r>
              <a:rPr lang="en-US" dirty="0">
                <a:sym typeface="+mn-ea"/>
              </a:rPr>
              <a:t>Gene Clustering – 2.2 </a:t>
            </a:r>
            <a:r>
              <a:rPr lang="en-US" altLang="zh-CN" dirty="0">
                <a:sym typeface="+mn-ea"/>
              </a:rPr>
              <a:t>K</a:t>
            </a:r>
            <a:r>
              <a:rPr lang="en-US" dirty="0"/>
              <a:t>-means clustering</a:t>
            </a:r>
            <a:r>
              <a:rPr lang="en-US" altLang="zh-CN" dirty="0"/>
              <a:t> (</a:t>
            </a:r>
            <a:r>
              <a:rPr lang="en-US" altLang="zh-CN" dirty="0">
                <a:sym typeface="+mn-ea"/>
              </a:rPr>
              <a:t>pipeline)</a:t>
            </a:r>
            <a:endParaRPr lang="en-US" dirty="0">
              <a:sym typeface="+mn-ea"/>
            </a:endParaRPr>
          </a:p>
        </p:txBody>
      </p:sp>
      <p:sp>
        <p:nvSpPr>
          <p:cNvPr id="155" name="Slide Number"/>
          <p:cNvSpPr txBox="1">
            <a:spLocks noGrp="1"/>
          </p:cNvSpPr>
          <p:nvPr>
            <p:ph type="sldNum" sz="quarter" idx="2"/>
          </p:nvPr>
        </p:nvSpPr>
        <p:spPr>
          <a:xfrm>
            <a:off x="23607720" y="13247543"/>
            <a:ext cx="451074" cy="473076"/>
          </a:xfrm>
          <a:prstGeom prst="rect">
            <a:avLst/>
          </a:prstGeom>
        </p:spPr>
        <p:txBody>
          <a:bodyPr/>
          <a:lstStyle/>
          <a:p>
            <a:fld id="{86CB4B4D-7CA3-9044-876B-883B54F8677D}" type="slidenum">
              <a:rPr/>
              <a:t>85</a:t>
            </a:fld>
            <a:endParaRPr/>
          </a:p>
        </p:txBody>
      </p:sp>
      <p:sp>
        <p:nvSpPr>
          <p:cNvPr id="4" name="文本框 3"/>
          <p:cNvSpPr txBox="1"/>
          <p:nvPr/>
        </p:nvSpPr>
        <p:spPr>
          <a:xfrm>
            <a:off x="1595755" y="2117091"/>
            <a:ext cx="20432395" cy="99910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4000" i="0" u="none" strike="noStrike" cap="none" spc="0" normalizeH="0" baseline="0">
                <a:ln>
                  <a:noFill/>
                </a:ln>
                <a:solidFill>
                  <a:srgbClr val="000000"/>
                </a:solidFill>
                <a:effectLst/>
                <a:uFillTx/>
                <a:latin typeface="+mn-lt"/>
                <a:ea typeface="+mn-ea"/>
                <a:cs typeface="+mn-cs"/>
                <a:sym typeface="Helvetica" panose="020B0604020202020204"/>
              </a:rPr>
              <a:t>2.Basic steps</a:t>
            </a:r>
          </a:p>
          <a:p>
            <a:pPr marL="0" marR="0" indent="0" algn="l" defTabSz="821690" rtl="0" fontAlgn="auto" latinLnBrk="0" hangingPunct="0">
              <a:lnSpc>
                <a:spcPct val="100000"/>
              </a:lnSpc>
              <a:spcBef>
                <a:spcPts val="0"/>
              </a:spcBef>
              <a:spcAft>
                <a:spcPts val="0"/>
              </a:spcAft>
              <a:buClrTx/>
              <a:buSzTx/>
              <a:buFontTx/>
              <a:buNone/>
            </a:pPr>
            <a:endParaRPr kumimoji="0" lang="en-US" altLang="zh-CN" sz="4000"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r>
              <a:rPr kumimoji="0" lang="en-US" altLang="zh-CN" sz="4000" b="0" i="0" u="none" strike="noStrike" cap="none" spc="0" normalizeH="0" baseline="0">
                <a:ln>
                  <a:noFill/>
                </a:ln>
                <a:solidFill>
                  <a:srgbClr val="000000"/>
                </a:solidFill>
                <a:effectLst/>
                <a:uFillTx/>
                <a:latin typeface="+mn-lt"/>
                <a:ea typeface="+mn-ea"/>
                <a:cs typeface="+mn-cs"/>
                <a:sym typeface="Helvetica" panose="020B0604020202020204"/>
              </a:rPr>
              <a:t>STEP 1 Randomly select K objects from N sample data as the initial cluster centers;</a:t>
            </a: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endParaRPr kumimoji="0" lang="en-US" altLang="zh-CN" sz="4000"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r>
              <a:rPr kumimoji="0" lang="en-US" altLang="zh-CN" sz="4000" b="0" i="0" u="none" strike="noStrike" cap="none" spc="0" normalizeH="0" baseline="0">
                <a:ln>
                  <a:noFill/>
                </a:ln>
                <a:solidFill>
                  <a:srgbClr val="000000"/>
                </a:solidFill>
                <a:effectLst/>
                <a:uFillTx/>
                <a:latin typeface="+mn-lt"/>
                <a:ea typeface="+mn-ea"/>
                <a:cs typeface="+mn-cs"/>
                <a:sym typeface="Helvetica" panose="020B0604020202020204"/>
              </a:rPr>
              <a:t>STEP 2 Calculate the distance from each sample point to each cluster center and assign them to the cluster closest to it one by one;</a:t>
            </a: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endParaRPr kumimoji="0" lang="en-US" altLang="zh-CN" sz="4000"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r>
              <a:rPr kumimoji="0" lang="en-US" altLang="zh-CN" sz="4000" b="0" i="0" u="none" strike="noStrike" cap="none" spc="0" normalizeH="0" baseline="0">
                <a:ln>
                  <a:noFill/>
                </a:ln>
                <a:solidFill>
                  <a:srgbClr val="000000"/>
                </a:solidFill>
                <a:effectLst/>
                <a:uFillTx/>
                <a:latin typeface="+mn-lt"/>
                <a:ea typeface="+mn-ea"/>
                <a:cs typeface="+mn-cs"/>
                <a:sym typeface="Helvetica" panose="020B0604020202020204"/>
              </a:rPr>
              <a:t>STEP 3 After all objects are assigned, update the positions of K class centers. The class center is defined as the mean of all objects in the cluster in each dimension;</a:t>
            </a: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endParaRPr kumimoji="0" lang="en-US" altLang="zh-CN" sz="4000"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r>
              <a:rPr kumimoji="0" lang="en-US" altLang="zh-CN" sz="4000" b="0" i="0" u="none" strike="noStrike" cap="none" spc="0" normalizeH="0" baseline="0">
                <a:ln>
                  <a:noFill/>
                </a:ln>
                <a:solidFill>
                  <a:srgbClr val="000000"/>
                </a:solidFill>
                <a:effectLst/>
                <a:uFillTx/>
                <a:latin typeface="+mn-lt"/>
                <a:ea typeface="+mn-ea"/>
                <a:cs typeface="+mn-cs"/>
                <a:sym typeface="Helvetica" panose="020B0604020202020204"/>
              </a:rPr>
              <a:t>STEP 4 Compare with the K cluster centers calculated last time. If the cluster center changes, go to step 2, otherwise go to step 5;</a:t>
            </a: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endParaRPr kumimoji="0" lang="en-US" altLang="zh-CN" sz="4000" b="0" i="0" u="none" strike="noStrike" cap="none" spc="0" normalizeH="0" baseline="0">
              <a:ln>
                <a:noFill/>
              </a:ln>
              <a:solidFill>
                <a:srgbClr val="000000"/>
              </a:solidFill>
              <a:effectLst/>
              <a:uFillTx/>
              <a:latin typeface="+mn-lt"/>
              <a:ea typeface="+mn-ea"/>
              <a:cs typeface="+mn-cs"/>
              <a:sym typeface="Helvetica" panose="020B0604020202020204"/>
            </a:endParaRPr>
          </a:p>
          <a:p>
            <a:pPr marL="571500" marR="0" indent="-571500" algn="l" defTabSz="821690" rtl="0" fontAlgn="auto" latinLnBrk="0" hangingPunct="0">
              <a:lnSpc>
                <a:spcPct val="100000"/>
              </a:lnSpc>
              <a:spcBef>
                <a:spcPts val="0"/>
              </a:spcBef>
              <a:spcAft>
                <a:spcPts val="0"/>
              </a:spcAft>
              <a:buClrTx/>
              <a:buSzTx/>
              <a:buFont typeface="Wingdings" panose="05000000000000000000" charset="0"/>
              <a:buChar char="Ø"/>
            </a:pPr>
            <a:r>
              <a:rPr kumimoji="0" lang="en-US" altLang="zh-CN" sz="4000" b="0" i="0" u="none" strike="noStrike" cap="none" spc="0" normalizeH="0" baseline="0">
                <a:ln>
                  <a:noFill/>
                </a:ln>
                <a:solidFill>
                  <a:srgbClr val="000000"/>
                </a:solidFill>
                <a:effectLst/>
                <a:uFillTx/>
                <a:latin typeface="+mn-lt"/>
                <a:ea typeface="+mn-ea"/>
                <a:cs typeface="+mn-cs"/>
                <a:sym typeface="Helvetica" panose="020B0604020202020204"/>
              </a:rPr>
              <a:t>STEP 5 When the class center no longer changes, stop and output the clustering results, and then organize the information we need, such as the class to which each sample belongs, etc., for subsequent statistics and analysis.</a:t>
            </a:r>
          </a:p>
        </p:txBody>
      </p:sp>
      <p:sp>
        <p:nvSpPr>
          <p:cNvPr id="2" name="TextBox 9"/>
          <p:cNvSpPr txBox="1"/>
          <p:nvPr/>
        </p:nvSpPr>
        <p:spPr>
          <a:xfrm>
            <a:off x="15988665" y="12534265"/>
            <a:ext cx="800036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a:sym typeface="+mn-ea"/>
              </a:rPr>
              <a:t>Tianci KONG&amp; Yawen LYU</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Gene Clustering"/>
          <p:cNvSpPr txBox="1">
            <a:spLocks noGrp="1"/>
          </p:cNvSpPr>
          <p:nvPr>
            <p:ph type="title"/>
          </p:nvPr>
        </p:nvSpPr>
        <p:spPr>
          <a:prstGeom prst="rect">
            <a:avLst/>
          </a:prstGeom>
        </p:spPr>
        <p:txBody>
          <a:bodyPr/>
          <a:lstStyle/>
          <a:p>
            <a:r>
              <a:rPr dirty="0">
                <a:sym typeface="+mn-ea"/>
              </a:rPr>
              <a:t>Gene Clustering</a:t>
            </a:r>
            <a:r>
              <a:rPr lang="en-US" dirty="0">
                <a:sym typeface="+mn-ea"/>
              </a:rPr>
              <a:t> – 2.3. </a:t>
            </a:r>
            <a:r>
              <a:rPr lang="en-US" altLang="zh-CN" dirty="0">
                <a:sym typeface="+mn-ea"/>
              </a:rPr>
              <a:t>K</a:t>
            </a:r>
            <a:r>
              <a:rPr dirty="0">
                <a:sym typeface="+mn-ea"/>
              </a:rPr>
              <a:t>-means clustering</a:t>
            </a:r>
            <a:endParaRPr dirty="0"/>
          </a:p>
        </p:txBody>
      </p:sp>
      <p:sp>
        <p:nvSpPr>
          <p:cNvPr id="155" name="Slide Number"/>
          <p:cNvSpPr txBox="1">
            <a:spLocks noGrp="1"/>
          </p:cNvSpPr>
          <p:nvPr>
            <p:ph type="sldNum" sz="quarter" idx="2"/>
          </p:nvPr>
        </p:nvSpPr>
        <p:spPr>
          <a:xfrm>
            <a:off x="23607720" y="13247543"/>
            <a:ext cx="451074" cy="473076"/>
          </a:xfrm>
          <a:prstGeom prst="rect">
            <a:avLst/>
          </a:prstGeom>
        </p:spPr>
        <p:txBody>
          <a:bodyPr/>
          <a:lstStyle/>
          <a:p>
            <a:fld id="{86CB4B4D-7CA3-9044-876B-883B54F8677D}" type="slidenum">
              <a:rPr/>
              <a:t>86</a:t>
            </a:fld>
            <a:endParaRPr/>
          </a:p>
        </p:txBody>
      </p:sp>
      <p:pic>
        <p:nvPicPr>
          <p:cNvPr id="2" name="图片 1"/>
          <p:cNvPicPr>
            <a:picLocks noChangeAspect="1"/>
          </p:cNvPicPr>
          <p:nvPr/>
        </p:nvPicPr>
        <p:blipFill>
          <a:blip r:embed="rId2"/>
          <a:stretch>
            <a:fillRect/>
          </a:stretch>
        </p:blipFill>
        <p:spPr>
          <a:xfrm>
            <a:off x="3125470" y="2171065"/>
            <a:ext cx="18381980" cy="10365740"/>
          </a:xfrm>
          <a:prstGeom prst="rect">
            <a:avLst/>
          </a:prstGeom>
        </p:spPr>
      </p:pic>
      <p:sp>
        <p:nvSpPr>
          <p:cNvPr id="3" name="TextBox 9"/>
          <p:cNvSpPr txBox="1"/>
          <p:nvPr/>
        </p:nvSpPr>
        <p:spPr>
          <a:xfrm>
            <a:off x="15988665" y="12534265"/>
            <a:ext cx="8000365"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a:sym typeface="+mn-ea"/>
              </a:rPr>
              <a:t>Tianci KONG&amp; Yawen LYU</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C7C6F-2847-DD24-B64B-2CD0EF55EC8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0E9D045-7226-791C-1864-54341D67CE25}"/>
              </a:ext>
            </a:extLst>
          </p:cNvPr>
          <p:cNvSpPr>
            <a:spLocks noGrp="1"/>
          </p:cNvSpPr>
          <p:nvPr>
            <p:ph type="body" idx="1"/>
          </p:nvPr>
        </p:nvSpPr>
        <p:spPr>
          <a:xfrm>
            <a:off x="1233771" y="1799333"/>
            <a:ext cx="6442075" cy="1037590"/>
          </a:xfrm>
        </p:spPr>
        <p:txBody>
          <a:bodyPr>
            <a:normAutofit/>
          </a:bodyPr>
          <a:lstStyle/>
          <a:p>
            <a:pPr marL="0" indent="0">
              <a:buNone/>
            </a:pPr>
            <a:r>
              <a:rPr lang="en-US" sz="3600" b="1" dirty="0"/>
              <a:t>- </a:t>
            </a:r>
            <a:r>
              <a:rPr lang="en-US" sz="3600" b="1" dirty="0" err="1"/>
              <a:t>KMeans</a:t>
            </a:r>
            <a:endParaRPr lang="en-US" altLang="zh-CN" sz="3600" dirty="0"/>
          </a:p>
        </p:txBody>
      </p:sp>
      <p:sp>
        <p:nvSpPr>
          <p:cNvPr id="3" name="Title 2">
            <a:extLst>
              <a:ext uri="{FF2B5EF4-FFF2-40B4-BE49-F238E27FC236}">
                <a16:creationId xmlns:a16="http://schemas.microsoft.com/office/drawing/2014/main" id="{B35552F8-B094-AFAE-6182-C2070FBD4DB1}"/>
              </a:ext>
            </a:extLst>
          </p:cNvPr>
          <p:cNvSpPr>
            <a:spLocks noGrp="1"/>
          </p:cNvSpPr>
          <p:nvPr>
            <p:ph type="title"/>
          </p:nvPr>
        </p:nvSpPr>
        <p:spPr/>
        <p:txBody>
          <a:bodyPr/>
          <a:lstStyle/>
          <a:p>
            <a:r>
              <a:rPr lang="en-US" altLang="zh-CN" dirty="0">
                <a:sym typeface="+mn-ea"/>
              </a:rPr>
              <a:t>Gene Clustering</a:t>
            </a:r>
            <a:endParaRPr lang="zh-CN" altLang="en-US" sz="4400" dirty="0"/>
          </a:p>
        </p:txBody>
      </p:sp>
      <p:sp>
        <p:nvSpPr>
          <p:cNvPr id="4" name="文本框 3">
            <a:extLst>
              <a:ext uri="{FF2B5EF4-FFF2-40B4-BE49-F238E27FC236}">
                <a16:creationId xmlns:a16="http://schemas.microsoft.com/office/drawing/2014/main" id="{C1729D16-A641-8707-1FE2-42E3B523A912}"/>
              </a:ext>
            </a:extLst>
          </p:cNvPr>
          <p:cNvSpPr txBox="1"/>
          <p:nvPr/>
        </p:nvSpPr>
        <p:spPr>
          <a:xfrm>
            <a:off x="1729177" y="2839996"/>
            <a:ext cx="1715389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a:rPr>
              <a:t>Tools</a:t>
            </a:r>
            <a:r>
              <a:rPr kumimoji="0" lang="zh-CN" altLang="en-US" sz="3200" b="1" i="0" u="none" strike="noStrike" cap="none" spc="0" normalizeH="0" baseline="0" dirty="0">
                <a:ln>
                  <a:noFill/>
                </a:ln>
                <a:solidFill>
                  <a:srgbClr val="000000"/>
                </a:solidFill>
                <a:effectLst/>
                <a:uFillTx/>
                <a:latin typeface="+mn-lt"/>
                <a:ea typeface="+mn-ea"/>
                <a:cs typeface="+mn-cs"/>
                <a:sym typeface="Helvetica"/>
              </a:rPr>
              <a:t>：</a:t>
            </a:r>
            <a:r>
              <a:rPr lang="en-US" altLang="zh-CN" dirty="0" err="1">
                <a:latin typeface="Calibri" panose="020F0502020204030204" charset="0"/>
                <a:ea typeface="宋体" panose="02010600030101010101" pitchFamily="2" charset="-122"/>
                <a:cs typeface="Calibri" panose="020F0502020204030204" charset="0"/>
                <a:sym typeface="+mn-ea"/>
              </a:rPr>
              <a:t>CDesk</a:t>
            </a:r>
          </a:p>
        </p:txBody>
      </p:sp>
      <p:sp>
        <p:nvSpPr>
          <p:cNvPr id="6" name="RunRNAseq /datapath \…">
            <a:extLst>
              <a:ext uri="{FF2B5EF4-FFF2-40B4-BE49-F238E27FC236}">
                <a16:creationId xmlns:a16="http://schemas.microsoft.com/office/drawing/2014/main" id="{CD66DB9D-2896-B3F0-5DE1-B820E48C70F9}"/>
              </a:ext>
            </a:extLst>
          </p:cNvPr>
          <p:cNvSpPr txBox="1"/>
          <p:nvPr/>
        </p:nvSpPr>
        <p:spPr>
          <a:xfrm>
            <a:off x="1431004" y="4294301"/>
            <a:ext cx="11489866" cy="2211580"/>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lIns="50800" tIns="50800" rIns="50800" bIns="50800">
            <a:noAutofit/>
          </a:bodyPr>
          <a:lstStyle/>
          <a:p>
            <a:pPr algn="l" defTabSz="584200">
              <a:defRPr sz="1800" b="0">
                <a:solidFill>
                  <a:srgbClr val="FFFFFF"/>
                </a:solidFill>
                <a:latin typeface="Monaco"/>
                <a:ea typeface="Monaco"/>
                <a:cs typeface="Monaco"/>
                <a:sym typeface="Monaco"/>
              </a:defRPr>
            </a:pPr>
            <a:r>
              <a:rPr lang="en-US" altLang="zh-CN" sz="2400"/>
              <a:t>CDesk bulkRNA cluster kmean \</a:t>
            </a:r>
          </a:p>
          <a:p>
            <a:pPr algn="l" defTabSz="584200">
              <a:defRPr sz="1800" b="0">
                <a:solidFill>
                  <a:srgbClr val="FFFFFF"/>
                </a:solidFill>
                <a:latin typeface="Monaco"/>
                <a:ea typeface="Monaco"/>
                <a:cs typeface="Monaco"/>
                <a:sym typeface="Monaco"/>
              </a:defRPr>
            </a:pPr>
            <a:r>
              <a:rPr lang="en-US" altLang="zh-CN" sz="2400"/>
              <a:t>-i /mnt/linzejie/CDesk_test/result/1.RNA/1.preprocess/test/Expression/merged_fpkm.csv \</a:t>
            </a:r>
          </a:p>
          <a:p>
            <a:pPr algn="l" defTabSz="584200">
              <a:defRPr sz="1800" b="0">
                <a:solidFill>
                  <a:srgbClr val="FFFFFF"/>
                </a:solidFill>
                <a:latin typeface="Monaco"/>
                <a:ea typeface="Monaco"/>
                <a:cs typeface="Monaco"/>
                <a:sym typeface="Monaco"/>
              </a:defRPr>
            </a:pPr>
            <a:r>
              <a:rPr lang="en-US" altLang="zh-CN" sz="2400"/>
              <a:t>--group /mnt/linzejie/CDesk_test/data/1.RNA/6.Clustering/meta5.csv \</a:t>
            </a:r>
          </a:p>
          <a:p>
            <a:pPr algn="l" defTabSz="584200">
              <a:defRPr sz="1800" b="0">
                <a:solidFill>
                  <a:srgbClr val="FFFFFF"/>
                </a:solidFill>
                <a:latin typeface="Monaco"/>
                <a:ea typeface="Monaco"/>
                <a:cs typeface="Monaco"/>
                <a:sym typeface="Monaco"/>
              </a:defRPr>
            </a:pPr>
            <a:r>
              <a:rPr lang="en-US" altLang="zh-CN" sz="2400"/>
              <a:t>-o /mnt/linzejie/CDesk_test/result/1.RNA/6.Clustering/kmean_gene \</a:t>
            </a:r>
          </a:p>
          <a:p>
            <a:pPr algn="l" defTabSz="584200">
              <a:defRPr sz="1800" b="0">
                <a:solidFill>
                  <a:srgbClr val="FFFFFF"/>
                </a:solidFill>
                <a:latin typeface="Monaco"/>
                <a:ea typeface="Monaco"/>
                <a:cs typeface="Monaco"/>
                <a:sym typeface="Monaco"/>
              </a:defRPr>
            </a:pPr>
            <a:r>
              <a:rPr lang="en-US" altLang="zh-CN" sz="2400"/>
              <a:t>--gene /mnt/linzejie/CDesk_test/data/1.RNA/6.Clustering/kmean_test.txt</a:t>
            </a:r>
            <a:endParaRPr lang="en-US" altLang="zh-CN" sz="2400" dirty="0"/>
          </a:p>
        </p:txBody>
      </p:sp>
      <p:sp>
        <p:nvSpPr>
          <p:cNvPr id="8" name="Content Placeholder 2">
            <a:extLst>
              <a:ext uri="{FF2B5EF4-FFF2-40B4-BE49-F238E27FC236}">
                <a16:creationId xmlns:a16="http://schemas.microsoft.com/office/drawing/2014/main" id="{127B8C4E-B13B-C8D2-34CE-53D995E2104B}"/>
              </a:ext>
            </a:extLst>
          </p:cNvPr>
          <p:cNvSpPr>
            <a:spLocks noGrp="1"/>
          </p:cNvSpPr>
          <p:nvPr/>
        </p:nvSpPr>
        <p:spPr>
          <a:xfrm>
            <a:off x="1729177" y="653235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Typical</a:t>
            </a:r>
            <a:r>
              <a:rPr lang="zh-CN" altLang="en-US" sz="2800" b="1" dirty="0">
                <a:ea typeface="Calibri" panose="020F0502020204030204" charset="0"/>
                <a:sym typeface="+mn-ea"/>
              </a:rPr>
              <a:t> </a:t>
            </a:r>
            <a:r>
              <a:rPr lang="en-US" altLang="zh-CN" sz="2800" b="1" dirty="0">
                <a:ea typeface="Calibri" panose="020F0502020204030204" charset="0"/>
                <a:sym typeface="+mn-ea"/>
              </a:rPr>
              <a:t>Parameter</a:t>
            </a:r>
            <a:r>
              <a:rPr lang="en-US" altLang="en-GB" sz="2800" b="1" dirty="0">
                <a:ea typeface="Calibri" panose="020F0502020204030204" charset="0"/>
                <a:sym typeface="+mn-ea"/>
              </a:rPr>
              <a:t>:</a:t>
            </a:r>
            <a:endParaRPr lang="en-US" sz="2800" dirty="0">
              <a:sym typeface="+mn-ea"/>
            </a:endParaRPr>
          </a:p>
        </p:txBody>
      </p:sp>
      <p:sp>
        <p:nvSpPr>
          <p:cNvPr id="13" name="Content Placeholder 2">
            <a:extLst>
              <a:ext uri="{FF2B5EF4-FFF2-40B4-BE49-F238E27FC236}">
                <a16:creationId xmlns:a16="http://schemas.microsoft.com/office/drawing/2014/main" id="{C15CCC43-22AD-F8F8-E2C4-C399860BABFA}"/>
              </a:ext>
            </a:extLst>
          </p:cNvPr>
          <p:cNvSpPr>
            <a:spLocks noGrp="1"/>
          </p:cNvSpPr>
          <p:nvPr/>
        </p:nvSpPr>
        <p:spPr>
          <a:xfrm>
            <a:off x="1729178" y="3530972"/>
            <a:ext cx="6094730" cy="822960"/>
          </a:xfrm>
          <a:prstGeom prst="rect">
            <a:avLst/>
          </a:prstGeom>
          <a:ln w="12700">
            <a:miter lim="400000"/>
          </a:ln>
        </p:spPr>
        <p:txBody>
          <a:bodyPr lIns="71437" tIns="71437" rIns="71437" bIns="71437" anchor="ctr">
            <a:noAutofit/>
          </a:bodyPr>
          <a:lstStyle>
            <a:lvl1pPr marL="610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1pPr>
            <a:lvl2pPr marL="1028065" marR="0" indent="-583565" algn="l" defTabSz="821690" rtl="0" latinLnBrk="0">
              <a:lnSpc>
                <a:spcPct val="100000"/>
              </a:lnSpc>
              <a:spcBef>
                <a:spcPts val="3000"/>
              </a:spcBef>
              <a:spcAft>
                <a:spcPts val="0"/>
              </a:spcAft>
              <a:buClrTx/>
              <a:buSzPct val="145000"/>
              <a:buFontTx/>
              <a:buChar char="-"/>
              <a:defRPr sz="4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2pPr>
            <a:lvl3pPr marL="1416685" marR="0" indent="-527685" algn="l" defTabSz="821690" rtl="0" latinLnBrk="0">
              <a:lnSpc>
                <a:spcPct val="100000"/>
              </a:lnSpc>
              <a:spcBef>
                <a:spcPts val="3000"/>
              </a:spcBef>
              <a:spcAft>
                <a:spcPts val="0"/>
              </a:spcAft>
              <a:buClrTx/>
              <a:buSzPct val="145000"/>
              <a:buFontTx/>
              <a:buChar char="-"/>
              <a:defRPr sz="38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3pPr>
            <a:lvl4pPr marL="1833245" marR="0" indent="-499745" algn="l" defTabSz="821690" rtl="0" latinLnBrk="0">
              <a:lnSpc>
                <a:spcPct val="100000"/>
              </a:lnSpc>
              <a:spcBef>
                <a:spcPts val="3000"/>
              </a:spcBef>
              <a:spcAft>
                <a:spcPts val="0"/>
              </a:spcAft>
              <a:buClrTx/>
              <a:buSzPct val="145000"/>
              <a:buFontTx/>
              <a:buChar char="-"/>
              <a:defRPr sz="36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4pPr>
            <a:lvl5pPr marL="2222500" marR="0" indent="-444500" algn="l" defTabSz="821690" rtl="0" latinLnBrk="0">
              <a:lnSpc>
                <a:spcPct val="100000"/>
              </a:lnSpc>
              <a:spcBef>
                <a:spcPts val="3000"/>
              </a:spcBef>
              <a:spcAft>
                <a:spcPts val="0"/>
              </a:spcAft>
              <a:buClrTx/>
              <a:buSzPct val="145000"/>
              <a:buFontTx/>
              <a:buChar char="-"/>
              <a:defRPr sz="3200" b="0" i="0" u="none" strike="noStrike" cap="none" spc="0" baseline="0">
                <a:solidFill>
                  <a:srgbClr val="000000"/>
                </a:solidFill>
                <a:uFillTx/>
                <a:latin typeface="Arial" panose="020B0604020202020204" pitchFamily="34" charset="0"/>
                <a:ea typeface="+mn-ea"/>
                <a:cs typeface="Arial" panose="020B0604020202020204" pitchFamily="34" charset="0"/>
                <a:sym typeface="Helvetica"/>
              </a:defRPr>
            </a:lvl5pPr>
            <a:lvl6pPr marL="2833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6pPr>
            <a:lvl7pPr marL="3277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7pPr>
            <a:lvl8pPr marL="37223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8pPr>
            <a:lvl9pPr marL="4166870" marR="0" indent="-610870" algn="l" defTabSz="821690" rtl="0" latinLnBrk="0">
              <a:lnSpc>
                <a:spcPct val="100000"/>
              </a:lnSpc>
              <a:spcBef>
                <a:spcPts val="3000"/>
              </a:spcBef>
              <a:spcAft>
                <a:spcPts val="0"/>
              </a:spcAft>
              <a:buClrTx/>
              <a:buSzPct val="145000"/>
              <a:buFontTx/>
              <a:buChar char="•"/>
              <a:defRPr sz="4400" b="0" i="0" u="none" strike="noStrike" cap="none" spc="0" baseline="0">
                <a:solidFill>
                  <a:srgbClr val="000000"/>
                </a:solidFill>
                <a:uFillTx/>
                <a:latin typeface="+mn-lt"/>
                <a:ea typeface="+mn-ea"/>
                <a:cs typeface="+mn-cs"/>
                <a:sym typeface="Helvetica"/>
              </a:defRPr>
            </a:lvl9pPr>
          </a:lstStyle>
          <a:p>
            <a:pPr lvl="0">
              <a:buFont typeface="Wingdings" panose="05000000000000000000" charset="0"/>
              <a:buChar char="Ø"/>
            </a:pPr>
            <a:r>
              <a:rPr lang="en-US" altLang="zh-CN" sz="2800" b="1" dirty="0">
                <a:ea typeface="Calibri" panose="020F0502020204030204" charset="0"/>
                <a:sym typeface="+mn-ea"/>
              </a:rPr>
              <a:t>Input command line:</a:t>
            </a:r>
            <a:endParaRPr lang="en-US" sz="2800" dirty="0">
              <a:sym typeface="+mn-ea"/>
            </a:endParaRPr>
          </a:p>
        </p:txBody>
      </p:sp>
      <p:graphicFrame>
        <p:nvGraphicFramePr>
          <p:cNvPr id="9" name="表格 8">
            <a:extLst>
              <a:ext uri="{FF2B5EF4-FFF2-40B4-BE49-F238E27FC236}">
                <a16:creationId xmlns:a16="http://schemas.microsoft.com/office/drawing/2014/main" id="{AF5A1888-09C1-F3DE-0F68-54D5A943BAFD}"/>
              </a:ext>
            </a:extLst>
          </p:cNvPr>
          <p:cNvGraphicFramePr>
            <a:graphicFrameLocks noGrp="1"/>
          </p:cNvGraphicFramePr>
          <p:nvPr>
            <p:extLst>
              <p:ext uri="{D42A27DB-BD31-4B8C-83A1-F6EECF244321}">
                <p14:modId xmlns:p14="http://schemas.microsoft.com/office/powerpoint/2010/main" val="1277977971"/>
              </p:ext>
            </p:extLst>
          </p:nvPr>
        </p:nvGraphicFramePr>
        <p:xfrm>
          <a:off x="2318616" y="7627113"/>
          <a:ext cx="7680148" cy="3457458"/>
        </p:xfrm>
        <a:graphic>
          <a:graphicData uri="http://schemas.openxmlformats.org/drawingml/2006/table">
            <a:tbl>
              <a:tblPr>
                <a:tableStyleId>{5940675A-B579-460E-94D1-54222C63F5DA}</a:tableStyleId>
              </a:tblPr>
              <a:tblGrid>
                <a:gridCol w="2088187">
                  <a:extLst>
                    <a:ext uri="{9D8B030D-6E8A-4147-A177-3AD203B41FA5}">
                      <a16:colId xmlns:a16="http://schemas.microsoft.com/office/drawing/2014/main" val="3406043275"/>
                    </a:ext>
                  </a:extLst>
                </a:gridCol>
                <a:gridCol w="4281956">
                  <a:extLst>
                    <a:ext uri="{9D8B030D-6E8A-4147-A177-3AD203B41FA5}">
                      <a16:colId xmlns:a16="http://schemas.microsoft.com/office/drawing/2014/main" val="3255542340"/>
                    </a:ext>
                  </a:extLst>
                </a:gridCol>
                <a:gridCol w="1310005">
                  <a:extLst>
                    <a:ext uri="{9D8B030D-6E8A-4147-A177-3AD203B41FA5}">
                      <a16:colId xmlns:a16="http://schemas.microsoft.com/office/drawing/2014/main" val="655904072"/>
                    </a:ext>
                  </a:extLst>
                </a:gridCol>
              </a:tblGrid>
              <a:tr h="386483">
                <a:tc>
                  <a:txBody>
                    <a:bodyPr/>
                    <a:lstStyle/>
                    <a:p>
                      <a:pPr marL="0" marR="0" algn="ctr">
                        <a:buNone/>
                      </a:pPr>
                      <a:r>
                        <a:rPr lang="zh-CN" altLang="en-US" sz="2000" kern="100" dirty="0">
                          <a:effectLst/>
                        </a:rPr>
                        <a:t>参数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描述</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tc>
                  <a:txBody>
                    <a:bodyPr/>
                    <a:lstStyle/>
                    <a:p>
                      <a:pPr marL="0" marR="0" algn="ctr">
                        <a:buNone/>
                      </a:pPr>
                      <a:r>
                        <a:rPr lang="zh-CN" altLang="en-US" sz="2000" kern="100" dirty="0">
                          <a:effectLst/>
                        </a:rPr>
                        <a:t>默认值</a:t>
                      </a:r>
                      <a:endPar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solidFill>
                      <a:schemeClr val="bg2"/>
                    </a:solidFill>
                  </a:tcPr>
                </a:tc>
                <a:extLst>
                  <a:ext uri="{0D108BD9-81ED-4DB2-BD59-A6C34878D82A}">
                    <a16:rowId xmlns:a16="http://schemas.microsoft.com/office/drawing/2014/main" val="1036533805"/>
                  </a:ext>
                </a:extLst>
              </a:tr>
              <a:tr h="386483">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--group</a:t>
                      </a:r>
                      <a:r>
                        <a:rPr lang="en-US" sz="20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分组相关信息文件</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541471503"/>
                  </a:ext>
                </a:extLst>
              </a:tr>
              <a:tr h="386483">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a:t>
                      </a:r>
                      <a:r>
                        <a:rPr lang="en-US" sz="2000" b="0" kern="100" baseline="300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存放输出结果文件夹</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401709287"/>
                  </a:ext>
                </a:extLst>
              </a:tr>
              <a:tr h="386483">
                <a:tc>
                  <a:txBody>
                    <a:bodyPr/>
                    <a:lstStyle/>
                    <a:p>
                      <a:pPr marL="0" marR="0" algn="ctr">
                        <a:buNone/>
                      </a:pPr>
                      <a:r>
                        <a:rPr 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--cluster</a:t>
                      </a:r>
                      <a:endParaRPr 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指定聚类数</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6</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35382687"/>
                  </a:ext>
                </a:extLst>
              </a:tr>
              <a:tr h="683778">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--method</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距离计算方法</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correlation</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584099669"/>
                  </a:ext>
                </a:extLst>
              </a:tr>
              <a:tr h="386483">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--height</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按照差异分析表格哪列排序</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10</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984430594"/>
                  </a:ext>
                </a:extLst>
              </a:tr>
              <a:tr h="386483">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--width</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差异分析结果表格基因列</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en-US" altLang="zh-CN"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8</a:t>
                      </a:r>
                      <a:endParaRPr lang="zh-CN" altLang="en-US" sz="20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782978336"/>
                  </a:ext>
                </a:extLst>
              </a:tr>
              <a:tr h="386483">
                <a:tc>
                  <a:txBody>
                    <a:bodyPr/>
                    <a:lstStyle/>
                    <a:p>
                      <a:pPr marL="0" marR="0" algn="ctr">
                        <a:buNone/>
                      </a:pPr>
                      <a:r>
                        <a:rPr 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--gene</a:t>
                      </a:r>
                      <a:endParaRPr 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r>
                        <a:rPr lang="zh-CN" altLang="en-US" sz="2000" b="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单列基因文件，是否指定基因</a:t>
                      </a:r>
                      <a:endParaRPr lang="zh-CN" altLang="en-US"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buNone/>
                      </a:pPr>
                      <a:endParaRPr lang="zh-CN" altLang="en-US" sz="2000" b="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364218331"/>
                  </a:ext>
                </a:extLst>
              </a:tr>
            </a:tbl>
          </a:graphicData>
        </a:graphic>
      </p:graphicFrame>
      <p:pic>
        <p:nvPicPr>
          <p:cNvPr id="5" name="图片 4">
            <a:extLst>
              <a:ext uri="{FF2B5EF4-FFF2-40B4-BE49-F238E27FC236}">
                <a16:creationId xmlns:a16="http://schemas.microsoft.com/office/drawing/2014/main" id="{CC4E25AE-30EC-2673-102D-E345628607EC}"/>
              </a:ext>
            </a:extLst>
          </p:cNvPr>
          <p:cNvPicPr>
            <a:picLocks noChangeAspect="1"/>
          </p:cNvPicPr>
          <p:nvPr/>
        </p:nvPicPr>
        <p:blipFill>
          <a:blip r:embed="rId3"/>
          <a:stretch>
            <a:fillRect/>
          </a:stretch>
        </p:blipFill>
        <p:spPr>
          <a:xfrm>
            <a:off x="16847910" y="2236022"/>
            <a:ext cx="4666662" cy="4296330"/>
          </a:xfrm>
          <a:prstGeom prst="rect">
            <a:avLst/>
          </a:prstGeom>
          <a:noFill/>
          <a:ln>
            <a:noFill/>
          </a:ln>
        </p:spPr>
      </p:pic>
      <p:pic>
        <p:nvPicPr>
          <p:cNvPr id="7" name="图片 6">
            <a:extLst>
              <a:ext uri="{FF2B5EF4-FFF2-40B4-BE49-F238E27FC236}">
                <a16:creationId xmlns:a16="http://schemas.microsoft.com/office/drawing/2014/main" id="{65014AC7-F889-EFBE-5BB1-76F4A5471BD6}"/>
              </a:ext>
            </a:extLst>
          </p:cNvPr>
          <p:cNvPicPr>
            <a:picLocks noChangeAspect="1"/>
          </p:cNvPicPr>
          <p:nvPr/>
        </p:nvPicPr>
        <p:blipFill>
          <a:blip r:embed="rId4"/>
          <a:srcRect l="715"/>
          <a:stretch>
            <a:fillRect/>
          </a:stretch>
        </p:blipFill>
        <p:spPr>
          <a:xfrm>
            <a:off x="14211896" y="7052326"/>
            <a:ext cx="4354399" cy="4490656"/>
          </a:xfrm>
          <a:prstGeom prst="rect">
            <a:avLst/>
          </a:prstGeom>
          <a:noFill/>
          <a:ln>
            <a:noFill/>
          </a:ln>
        </p:spPr>
      </p:pic>
      <p:pic>
        <p:nvPicPr>
          <p:cNvPr id="10" name="图片 9">
            <a:extLst>
              <a:ext uri="{FF2B5EF4-FFF2-40B4-BE49-F238E27FC236}">
                <a16:creationId xmlns:a16="http://schemas.microsoft.com/office/drawing/2014/main" id="{006271EB-7DA7-AFF6-A06C-0398A3AFC439}"/>
              </a:ext>
            </a:extLst>
          </p:cNvPr>
          <p:cNvPicPr>
            <a:picLocks noChangeAspect="1"/>
          </p:cNvPicPr>
          <p:nvPr/>
        </p:nvPicPr>
        <p:blipFill>
          <a:blip r:embed="rId5"/>
          <a:stretch>
            <a:fillRect/>
          </a:stretch>
        </p:blipFill>
        <p:spPr>
          <a:xfrm>
            <a:off x="19362878" y="6917815"/>
            <a:ext cx="3925800" cy="4730846"/>
          </a:xfrm>
          <a:prstGeom prst="rect">
            <a:avLst/>
          </a:prstGeom>
          <a:noFill/>
          <a:ln>
            <a:noFill/>
          </a:ln>
        </p:spPr>
      </p:pic>
    </p:spTree>
    <p:extLst>
      <p:ext uri="{BB962C8B-B14F-4D97-AF65-F5344CB8AC3E}">
        <p14:creationId xmlns:p14="http://schemas.microsoft.com/office/powerpoint/2010/main" val="311132018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Alternative splicing detection – 1. </a:t>
            </a:r>
            <a:r>
              <a:rPr lang="en-US" altLang="zh-CN" dirty="0"/>
              <a:t>Software for alternative splicing detection </a:t>
            </a:r>
            <a:endParaRPr lang="zh-CN" altLang="en-US" dirty="0"/>
          </a:p>
        </p:txBody>
      </p:sp>
      <p:pic>
        <p:nvPicPr>
          <p:cNvPr id="4" name="图片 3"/>
          <p:cNvPicPr>
            <a:picLocks noChangeAspect="1"/>
          </p:cNvPicPr>
          <p:nvPr/>
        </p:nvPicPr>
        <p:blipFill rotWithShape="1">
          <a:blip r:embed="rId2"/>
          <a:srcRect b="18893"/>
          <a:stretch>
            <a:fillRect/>
          </a:stretch>
        </p:blipFill>
        <p:spPr>
          <a:xfrm>
            <a:off x="3819670" y="1866707"/>
            <a:ext cx="15257223" cy="3329365"/>
          </a:xfrm>
          <a:prstGeom prst="rect">
            <a:avLst/>
          </a:prstGeom>
        </p:spPr>
      </p:pic>
      <p:pic>
        <p:nvPicPr>
          <p:cNvPr id="5" name="图片 4"/>
          <p:cNvPicPr>
            <a:picLocks noChangeAspect="1"/>
          </p:cNvPicPr>
          <p:nvPr/>
        </p:nvPicPr>
        <p:blipFill>
          <a:blip r:embed="rId3"/>
          <a:stretch>
            <a:fillRect/>
          </a:stretch>
        </p:blipFill>
        <p:spPr>
          <a:xfrm>
            <a:off x="4141423" y="5074025"/>
            <a:ext cx="14989530" cy="7625488"/>
          </a:xfrm>
          <a:prstGeom prst="rect">
            <a:avLst/>
          </a:prstGeom>
        </p:spPr>
      </p:pic>
      <p:sp>
        <p:nvSpPr>
          <p:cNvPr id="6" name="文本框 5"/>
          <p:cNvSpPr txBox="1"/>
          <p:nvPr/>
        </p:nvSpPr>
        <p:spPr>
          <a:xfrm>
            <a:off x="466090" y="12633285"/>
            <a:ext cx="12747812" cy="461665"/>
          </a:xfrm>
          <a:prstGeom prst="rect">
            <a:avLst/>
          </a:prstGeom>
          <a:noFill/>
        </p:spPr>
        <p:txBody>
          <a:bodyPr wrap="square">
            <a:spAutoFit/>
          </a:bodyPr>
          <a:lstStyle/>
          <a:p>
            <a:r>
              <a:rPr lang="en-US" altLang="zh-CN" sz="2400" dirty="0" err="1">
                <a:latin typeface="Arial" panose="020B0604020202020204" pitchFamily="34" charset="0"/>
                <a:cs typeface="Arial" panose="020B0604020202020204" pitchFamily="34" charset="0"/>
              </a:rPr>
              <a:t>Arfa</a:t>
            </a:r>
            <a:r>
              <a:rPr lang="en-US" altLang="zh-CN" sz="2400" dirty="0">
                <a:latin typeface="Arial" panose="020B0604020202020204" pitchFamily="34" charset="0"/>
                <a:cs typeface="Arial" panose="020B0604020202020204" pitchFamily="34" charset="0"/>
              </a:rPr>
              <a:t> Mehmood et.al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Briefings in Bioinformatics, 21(6), 2020, 2052–2065 </a:t>
            </a:r>
            <a:endParaRPr lang="zh-CN" altLang="en-US" sz="2400" dirty="0">
              <a:latin typeface="Arial" panose="020B0604020202020204" pitchFamily="34" charset="0"/>
              <a:cs typeface="Arial" panose="020B0604020202020204" pitchFamily="34" charset="0"/>
            </a:endParaRPr>
          </a:p>
        </p:txBody>
      </p:sp>
      <p:sp>
        <p:nvSpPr>
          <p:cNvPr id="7" name="矩形 6"/>
          <p:cNvSpPr/>
          <p:nvPr/>
        </p:nvSpPr>
        <p:spPr>
          <a:xfrm>
            <a:off x="11448281" y="6768355"/>
            <a:ext cx="1765695" cy="5379848"/>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FFFFFF"/>
              </a:solidFill>
              <a:effectLst/>
              <a:uFillTx/>
              <a:latin typeface="+mn-lt"/>
              <a:ea typeface="+mn-ea"/>
              <a:cs typeface="+mn-cs"/>
              <a:sym typeface="Helvetica" panose="020B0604020202020204"/>
            </a:endParaRPr>
          </a:p>
        </p:txBody>
      </p:sp>
      <p:sp>
        <p:nvSpPr>
          <p:cNvPr id="2" name="TextBox 9"/>
          <p:cNvSpPr txBox="1"/>
          <p:nvPr/>
        </p:nvSpPr>
        <p:spPr>
          <a:xfrm>
            <a:off x="15076170" y="12534265"/>
            <a:ext cx="891286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altLang="zh-CN" dirty="0" err="1">
                <a:sym typeface="+mn-ea"/>
              </a:rPr>
              <a:t>Zheting</a:t>
            </a:r>
            <a:r>
              <a:rPr lang="zh-CN" altLang="en-US" dirty="0">
                <a:sym typeface="+mn-ea"/>
              </a:rPr>
              <a:t> </a:t>
            </a:r>
            <a:r>
              <a:rPr lang="en-US" altLang="zh-CN" dirty="0">
                <a:sym typeface="+mn-ea"/>
              </a:rPr>
              <a:t>ZHANG</a:t>
            </a:r>
            <a:r>
              <a:rPr lang="zh-CN" altLang="en-US" dirty="0">
                <a:sym typeface="+mn-ea"/>
              </a:rPr>
              <a:t> </a:t>
            </a:r>
            <a:r>
              <a:rPr lang="en-US" altLang="zh-CN" dirty="0">
                <a:sym typeface="+mn-ea"/>
              </a:rPr>
              <a:t>&amp;</a:t>
            </a:r>
            <a:r>
              <a:rPr lang="zh-CN" altLang="en-US" dirty="0">
                <a:sym typeface="+mn-ea"/>
              </a:rPr>
              <a:t> </a:t>
            </a:r>
            <a:r>
              <a:rPr lang="en-US" altLang="zh-CN" dirty="0" err="1">
                <a:sym typeface="+mn-ea"/>
              </a:rPr>
              <a:t>Tiancheng</a:t>
            </a:r>
            <a:r>
              <a:rPr lang="zh-CN" altLang="en-US" dirty="0">
                <a:sym typeface="+mn-ea"/>
              </a:rPr>
              <a:t> </a:t>
            </a:r>
            <a:r>
              <a:rPr lang="en-US" altLang="zh-CN" dirty="0">
                <a:sym typeface="+mn-ea"/>
              </a:rPr>
              <a:t>YU</a:t>
            </a:r>
            <a:endParaRPr>
              <a:sym typeface="+mn-ea"/>
            </a:endParaRPr>
          </a:p>
        </p:txBody>
      </p:sp>
      <p:sp>
        <p:nvSpPr>
          <p:cNvPr id="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88</a:t>
            </a:fld>
            <a:endParaRPr dirty="0"/>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Alternative splicing detection – 2. </a:t>
            </a:r>
            <a:r>
              <a:rPr lang="en-US" altLang="zh-CN" dirty="0"/>
              <a:t>Choose proper software based on your project!</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38" y="4942965"/>
            <a:ext cx="8101509" cy="57867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22538" y="3975141"/>
            <a:ext cx="8424102" cy="584775"/>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A example of </a:t>
            </a:r>
            <a:r>
              <a:rPr lang="en-US" altLang="zh-CN" dirty="0" err="1">
                <a:latin typeface="Arial" panose="020B0604020202020204" pitchFamily="34" charset="0"/>
                <a:cs typeface="Arial" panose="020B0604020202020204" pitchFamily="34" charset="0"/>
              </a:rPr>
              <a:t>DEXseq</a:t>
            </a:r>
            <a:r>
              <a:rPr lang="en-US" altLang="zh-CN" dirty="0">
                <a:latin typeface="Arial" panose="020B0604020202020204" pitchFamily="34" charset="0"/>
                <a:cs typeface="Arial" panose="020B0604020202020204" pitchFamily="34" charset="0"/>
              </a:rPr>
              <a:t> output (exon based)</a:t>
            </a:r>
            <a:endParaRPr lang="zh-CN" altLang="en-US" dirty="0">
              <a:latin typeface="Arial" panose="020B0604020202020204" pitchFamily="34" charset="0"/>
              <a:cs typeface="Arial" panose="020B0604020202020204" pitchFamily="34" charset="0"/>
            </a:endParaRPr>
          </a:p>
        </p:txBody>
      </p:sp>
      <p:sp>
        <p:nvSpPr>
          <p:cNvPr id="6" name="文本框 5"/>
          <p:cNvSpPr txBox="1"/>
          <p:nvPr/>
        </p:nvSpPr>
        <p:spPr>
          <a:xfrm>
            <a:off x="13083591" y="3975141"/>
            <a:ext cx="8149988" cy="584775"/>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A example of </a:t>
            </a:r>
            <a:r>
              <a:rPr lang="en-US" altLang="zh-CN" dirty="0" err="1">
                <a:latin typeface="Arial" panose="020B0604020202020204" pitchFamily="34" charset="0"/>
                <a:cs typeface="Arial" panose="020B0604020202020204" pitchFamily="34" charset="0"/>
              </a:rPr>
              <a:t>rMATs</a:t>
            </a:r>
            <a:r>
              <a:rPr lang="en-US" altLang="zh-CN" dirty="0">
                <a:latin typeface="Arial" panose="020B0604020202020204" pitchFamily="34" charset="0"/>
                <a:cs typeface="Arial" panose="020B0604020202020204" pitchFamily="34" charset="0"/>
              </a:rPr>
              <a:t> output (exon based)</a:t>
            </a:r>
            <a:endParaRPr lang="zh-CN" altLang="en-US" dirty="0">
              <a:latin typeface="Arial" panose="020B0604020202020204" pitchFamily="34" charset="0"/>
              <a:cs typeface="Arial" panose="020B0604020202020204" pitchFamily="34" charset="0"/>
            </a:endParaRPr>
          </a:p>
        </p:txBody>
      </p:sp>
      <p:sp>
        <p:nvSpPr>
          <p:cNvPr id="7" name="文本框 6"/>
          <p:cNvSpPr txBox="1"/>
          <p:nvPr/>
        </p:nvSpPr>
        <p:spPr>
          <a:xfrm>
            <a:off x="-102974" y="11434373"/>
            <a:ext cx="1120499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rPr>
              <a:t>Relatively high accuracy b</a:t>
            </a:r>
            <a:r>
              <a:rPr lang="en-US" altLang="zh-CN" dirty="0"/>
              <a:t>ut only exons are considered !</a:t>
            </a:r>
            <a:endParaRPr kumimoji="0" lang="zh-CN" altLang="en-US" sz="3200" b="1" i="0" u="none" strike="noStrike" cap="none" spc="0" normalizeH="0" baseline="0" dirty="0">
              <a:ln>
                <a:noFill/>
              </a:ln>
              <a:solidFill>
                <a:srgbClr val="000000"/>
              </a:solidFill>
              <a:effectLst/>
              <a:uFillTx/>
              <a:latin typeface="+mn-lt"/>
              <a:ea typeface="+mn-ea"/>
              <a:cs typeface="+mn-cs"/>
              <a:sym typeface="Helvetica" panose="020B0604020202020204"/>
            </a:endParaRPr>
          </a:p>
        </p:txBody>
      </p:sp>
      <p:sp>
        <p:nvSpPr>
          <p:cNvPr id="12" name="文本框 11"/>
          <p:cNvSpPr txBox="1"/>
          <p:nvPr/>
        </p:nvSpPr>
        <p:spPr>
          <a:xfrm>
            <a:off x="14740604" y="11434373"/>
            <a:ext cx="3696524"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rgbClr val="000000"/>
                </a:solidFill>
                <a:effectLst/>
                <a:uFillTx/>
                <a:latin typeface="+mn-lt"/>
                <a:ea typeface="+mn-ea"/>
                <a:cs typeface="+mn-cs"/>
                <a:sym typeface="Helvetica" panose="020B0604020202020204"/>
              </a:rPr>
              <a:t>More informative !</a:t>
            </a:r>
            <a:endParaRPr kumimoji="0" lang="zh-CN" altLang="en-US" sz="3200" b="1" i="0" u="none" strike="noStrike" cap="none" spc="0" normalizeH="0" baseline="0" dirty="0">
              <a:ln>
                <a:noFill/>
              </a:ln>
              <a:solidFill>
                <a:srgbClr val="000000"/>
              </a:solidFill>
              <a:effectLst/>
              <a:uFillTx/>
              <a:latin typeface="+mn-lt"/>
              <a:ea typeface="+mn-ea"/>
              <a:cs typeface="+mn-cs"/>
              <a:sym typeface="Helvetica" panose="020B0604020202020204"/>
            </a:endParaRPr>
          </a:p>
        </p:txBody>
      </p:sp>
      <p:grpSp>
        <p:nvGrpSpPr>
          <p:cNvPr id="10" name="组合 9"/>
          <p:cNvGrpSpPr/>
          <p:nvPr/>
        </p:nvGrpSpPr>
        <p:grpSpPr>
          <a:xfrm>
            <a:off x="12364851" y="4942965"/>
            <a:ext cx="9138203" cy="5384498"/>
            <a:chOff x="12526217" y="5345258"/>
            <a:chExt cx="6467476" cy="3810827"/>
          </a:xfrm>
        </p:grpSpPr>
        <p:pic>
          <p:nvPicPr>
            <p:cNvPr id="13" name="图片 12"/>
            <p:cNvPicPr>
              <a:picLocks noChangeAspect="1"/>
            </p:cNvPicPr>
            <p:nvPr/>
          </p:nvPicPr>
          <p:blipFill>
            <a:blip r:embed="rId3"/>
            <a:stretch>
              <a:fillRect/>
            </a:stretch>
          </p:blipFill>
          <p:spPr>
            <a:xfrm>
              <a:off x="12916743" y="7895202"/>
              <a:ext cx="5848350" cy="1260883"/>
            </a:xfrm>
            <a:prstGeom prst="rect">
              <a:avLst/>
            </a:prstGeom>
          </p:spPr>
        </p:pic>
        <p:pic>
          <p:nvPicPr>
            <p:cNvPr id="14" name="图片 13"/>
            <p:cNvPicPr>
              <a:picLocks noChangeAspect="1"/>
            </p:cNvPicPr>
            <p:nvPr/>
          </p:nvPicPr>
          <p:blipFill>
            <a:blip r:embed="rId4"/>
            <a:stretch>
              <a:fillRect/>
            </a:stretch>
          </p:blipFill>
          <p:spPr>
            <a:xfrm>
              <a:off x="12526217" y="5345258"/>
              <a:ext cx="6467476" cy="2473293"/>
            </a:xfrm>
            <a:prstGeom prst="rect">
              <a:avLst/>
            </a:prstGeom>
          </p:spPr>
        </p:pic>
      </p:grpSp>
      <p:sp>
        <p:nvSpPr>
          <p:cNvPr id="2" name="TextBox 9"/>
          <p:cNvSpPr txBox="1"/>
          <p:nvPr/>
        </p:nvSpPr>
        <p:spPr>
          <a:xfrm>
            <a:off x="15076170" y="12534265"/>
            <a:ext cx="891286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altLang="zh-CN" dirty="0" err="1">
                <a:sym typeface="+mn-ea"/>
              </a:rPr>
              <a:t>Zheting</a:t>
            </a:r>
            <a:r>
              <a:rPr lang="zh-CN" altLang="en-US" dirty="0">
                <a:sym typeface="+mn-ea"/>
              </a:rPr>
              <a:t> </a:t>
            </a:r>
            <a:r>
              <a:rPr lang="en-US" altLang="zh-CN" dirty="0">
                <a:sym typeface="+mn-ea"/>
              </a:rPr>
              <a:t>ZHANG</a:t>
            </a:r>
            <a:r>
              <a:rPr lang="zh-CN" altLang="en-US" dirty="0">
                <a:sym typeface="+mn-ea"/>
              </a:rPr>
              <a:t> </a:t>
            </a:r>
            <a:r>
              <a:rPr lang="en-US" altLang="zh-CN" dirty="0">
                <a:sym typeface="+mn-ea"/>
              </a:rPr>
              <a:t>&amp;</a:t>
            </a:r>
            <a:r>
              <a:rPr lang="zh-CN" altLang="en-US" dirty="0">
                <a:sym typeface="+mn-ea"/>
              </a:rPr>
              <a:t> </a:t>
            </a:r>
            <a:r>
              <a:rPr lang="en-US" altLang="zh-CN" dirty="0" err="1">
                <a:sym typeface="+mn-ea"/>
              </a:rPr>
              <a:t>Tiancheng</a:t>
            </a:r>
            <a:r>
              <a:rPr lang="zh-CN" altLang="en-US" dirty="0">
                <a:sym typeface="+mn-ea"/>
              </a:rPr>
              <a:t> </a:t>
            </a:r>
            <a:r>
              <a:rPr lang="en-US" altLang="zh-CN" dirty="0">
                <a:sym typeface="+mn-ea"/>
              </a:rPr>
              <a:t>YU</a:t>
            </a:r>
            <a:endParaRPr>
              <a:sym typeface="+mn-ea"/>
            </a:endParaRPr>
          </a:p>
        </p:txBody>
      </p:sp>
      <p:sp>
        <p:nvSpPr>
          <p:cNvPr id="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89</a:t>
            </a:fld>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56" name="RNA-seq"/>
          <p:cNvSpPr txBox="1">
            <a:spLocks noGrp="1"/>
          </p:cNvSpPr>
          <p:nvPr>
            <p:ph type="title"/>
          </p:nvPr>
        </p:nvSpPr>
        <p:spPr>
          <a:prstGeom prst="rect">
            <a:avLst/>
          </a:prstGeom>
        </p:spPr>
        <p:txBody>
          <a:bodyPr/>
          <a:lstStyle/>
          <a:p>
            <a:pPr lvl="1"/>
            <a:r>
              <a:rPr dirty="0">
                <a:latin typeface="Arial" panose="020B0604020202020204" pitchFamily="34" charset="0"/>
                <a:cs typeface="Arial" panose="020B0604020202020204" pitchFamily="34" charset="0"/>
                <a:sym typeface="+mn-ea"/>
              </a:rPr>
              <a:t>Pre-process</a:t>
            </a:r>
            <a:r>
              <a:rPr lang="en-US" dirty="0">
                <a:latin typeface="Arial" panose="020B0604020202020204" pitchFamily="34" charset="0"/>
                <a:cs typeface="Arial" panose="020B0604020202020204" pitchFamily="34" charset="0"/>
                <a:sym typeface="+mn-ea"/>
              </a:rPr>
              <a:t> – 1. </a:t>
            </a:r>
            <a:r>
              <a:rPr lang="zh-CN" dirty="0">
                <a:latin typeface="Arial" panose="020B0604020202020204" pitchFamily="34" charset="0"/>
                <a:ea typeface="微软雅黑" panose="020B0503020204020204" charset="-122"/>
                <a:cs typeface="Arial" panose="020B0604020202020204" pitchFamily="34" charset="0"/>
              </a:rPr>
              <a:t>Data preparation</a:t>
            </a:r>
          </a:p>
        </p:txBody>
      </p:sp>
      <p:sp>
        <p:nvSpPr>
          <p:cNvPr id="2" name="Title 1"/>
          <p:cNvSpPr>
            <a:spLocks noGrp="1"/>
          </p:cNvSpPr>
          <p:nvPr/>
        </p:nvSpPr>
        <p:spPr>
          <a:xfrm>
            <a:off x="8076916" y="1817646"/>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dirty="0">
                <a:latin typeface="Calibri" panose="020F0502020204030204" charset="0"/>
                <a:ea typeface="Calibri" panose="020F0502020204030204" charset="0"/>
                <a:cs typeface="Calibri" panose="020F0502020204030204" charset="0"/>
              </a:rPr>
              <a:t>Obtain</a:t>
            </a:r>
            <a:r>
              <a:rPr lang="zh-CN" altLang="en-US" sz="4000" dirty="0">
                <a:latin typeface="Calibri" panose="020F0502020204030204" charset="0"/>
                <a:ea typeface="Calibri" panose="020F0502020204030204" charset="0"/>
                <a:cs typeface="Calibri" panose="020F0502020204030204" charset="0"/>
              </a:rPr>
              <a:t> </a:t>
            </a:r>
            <a:r>
              <a:rPr lang="en-US" altLang="zh-CN" sz="4000" dirty="0">
                <a:latin typeface="Calibri" panose="020F0502020204030204" charset="0"/>
                <a:ea typeface="Calibri" panose="020F0502020204030204" charset="0"/>
                <a:cs typeface="Calibri" panose="020F0502020204030204" charset="0"/>
              </a:rPr>
              <a:t>Raw</a:t>
            </a:r>
            <a:r>
              <a:rPr lang="zh-CN" altLang="en-US" sz="4000" dirty="0">
                <a:latin typeface="Calibri" panose="020F0502020204030204" charset="0"/>
                <a:ea typeface="Calibri" panose="020F0502020204030204" charset="0"/>
                <a:cs typeface="Calibri" panose="020F0502020204030204" charset="0"/>
              </a:rPr>
              <a:t> </a:t>
            </a:r>
            <a:r>
              <a:rPr lang="en-US" altLang="zh-CN" sz="4000" dirty="0">
                <a:latin typeface="Calibri" panose="020F0502020204030204" charset="0"/>
                <a:ea typeface="Calibri" panose="020F0502020204030204" charset="0"/>
                <a:cs typeface="Calibri" panose="020F0502020204030204" charset="0"/>
              </a:rPr>
              <a:t>Sequence</a:t>
            </a:r>
            <a:r>
              <a:rPr lang="zh-CN" altLang="en-US" sz="4000" dirty="0">
                <a:latin typeface="Calibri" panose="020F0502020204030204" charset="0"/>
                <a:ea typeface="Calibri" panose="020F0502020204030204" charset="0"/>
                <a:cs typeface="Calibri" panose="020F0502020204030204" charset="0"/>
              </a:rPr>
              <a:t> </a:t>
            </a:r>
            <a:r>
              <a:rPr lang="en-US" altLang="zh-CN" sz="4000" dirty="0">
                <a:latin typeface="Calibri" panose="020F0502020204030204" charset="0"/>
                <a:ea typeface="Calibri" panose="020F0502020204030204" charset="0"/>
                <a:cs typeface="Calibri" panose="020F0502020204030204" charset="0"/>
              </a:rPr>
              <a:t>Data</a:t>
            </a:r>
            <a:endParaRPr lang="en-US" sz="4000" dirty="0">
              <a:latin typeface="Calibri" panose="020F0502020204030204" charset="0"/>
              <a:ea typeface="Calibri" panose="020F0502020204030204" charset="0"/>
              <a:cs typeface="Calibri" panose="020F0502020204030204" charset="0"/>
            </a:endParaRPr>
          </a:p>
        </p:txBody>
      </p:sp>
      <p:pic>
        <p:nvPicPr>
          <p:cNvPr id="14" name="图片 13"/>
          <p:cNvPicPr>
            <a:picLocks noChangeAspect="1"/>
          </p:cNvPicPr>
          <p:nvPr/>
        </p:nvPicPr>
        <p:blipFill>
          <a:blip r:embed="rId3"/>
          <a:stretch>
            <a:fillRect/>
          </a:stretch>
        </p:blipFill>
        <p:spPr>
          <a:xfrm>
            <a:off x="14999970" y="11034395"/>
            <a:ext cx="8232140" cy="1003935"/>
          </a:xfrm>
          <a:prstGeom prst="rect">
            <a:avLst/>
          </a:prstGeom>
        </p:spPr>
      </p:pic>
      <p:sp>
        <p:nvSpPr>
          <p:cNvPr id="22" name="Rectangle 4"/>
          <p:cNvSpPr/>
          <p:nvPr/>
        </p:nvSpPr>
        <p:spPr>
          <a:xfrm>
            <a:off x="6148705" y="6858000"/>
            <a:ext cx="11807825" cy="1806575"/>
          </a:xfrm>
          <a:prstGeom prst="rect">
            <a:avLst/>
          </a:prstGeom>
        </p:spPr>
        <p:style>
          <a:lnRef idx="2">
            <a:schemeClr val="dk1"/>
          </a:lnRef>
          <a:fillRef idx="1">
            <a:schemeClr val="lt1"/>
          </a:fillRef>
          <a:effectRef idx="0">
            <a:schemeClr val="dk1"/>
          </a:effectRef>
          <a:fontRef idx="minor">
            <a:schemeClr val="dk1"/>
          </a:fontRef>
        </p:style>
        <p:txBody>
          <a:bodyPr wrap="square">
            <a:noAutofit/>
          </a:bodyPr>
          <a:lstStyle/>
          <a:p>
            <a:pPr marL="285750" indent="-285750" algn="l">
              <a:spcBef>
                <a:spcPts val="1000"/>
              </a:spcBef>
              <a:buSzPct val="80000"/>
              <a:buFont typeface="Lucida Grande" panose="020B0600040502020204"/>
              <a:buChar char="$"/>
            </a:pPr>
            <a:r>
              <a:rPr lang="en-US" altLang="zh-CN" sz="2400" i="1" dirty="0" err="1">
                <a:latin typeface="Helvetica" panose="020B0604020202020204"/>
                <a:cs typeface="Helvetica" panose="020B0604020202020204"/>
              </a:rPr>
              <a:t>wget</a:t>
            </a:r>
            <a:r>
              <a:rPr lang="en-US" altLang="zh-CN" sz="2400" i="1" dirty="0">
                <a:latin typeface="Helvetica" panose="020B0604020202020204"/>
                <a:cs typeface="Helvetica" panose="020B0604020202020204"/>
              </a:rPr>
              <a:t> </a:t>
            </a:r>
            <a:r>
              <a:rPr lang="en-US" altLang="zh-CN" sz="2400" i="1" dirty="0" err="1">
                <a:latin typeface="Helvetica" panose="020B0604020202020204"/>
                <a:cs typeface="Helvetica" panose="020B0604020202020204"/>
              </a:rPr>
              <a:t>ftp:xxx</a:t>
            </a:r>
            <a:r>
              <a:rPr lang="en-US" altLang="zh-CN" sz="2400" i="1" dirty="0">
                <a:latin typeface="Helvetica" panose="020B0604020202020204"/>
                <a:cs typeface="Helvetica" panose="020B0604020202020204"/>
              </a:rPr>
              <a:t>/</a:t>
            </a:r>
            <a:r>
              <a:rPr lang="en-US" altLang="zh-CN" sz="2400" i="1" dirty="0" err="1">
                <a:latin typeface="Helvetica" panose="020B0604020202020204"/>
                <a:cs typeface="Helvetica" panose="020B0604020202020204"/>
              </a:rPr>
              <a:t>SRRxxx.sra</a:t>
            </a:r>
            <a:r>
              <a:rPr lang="en-US" altLang="zh-CN" sz="2400" i="1" dirty="0">
                <a:latin typeface="Helvetica" panose="020B0604020202020204"/>
                <a:cs typeface="Helvetica" panose="020B0604020202020204"/>
              </a:rPr>
              <a:t> -O ${sample}.</a:t>
            </a:r>
            <a:r>
              <a:rPr lang="en-US" altLang="zh-CN" sz="2400" i="1" dirty="0" err="1">
                <a:latin typeface="Helvetica" panose="020B0604020202020204"/>
                <a:cs typeface="Helvetica" panose="020B0604020202020204"/>
              </a:rPr>
              <a:t>sra</a:t>
            </a:r>
            <a:r>
              <a:rPr lang="en-US" altLang="zh-CN" sz="2400" i="1" dirty="0">
                <a:latin typeface="Helvetica" panose="020B0604020202020204"/>
                <a:cs typeface="Helvetica" panose="020B0604020202020204"/>
              </a:rPr>
              <a:t>  #download raw data from SRA</a:t>
            </a:r>
          </a:p>
          <a:p>
            <a:pPr marL="285750" indent="-285750" algn="l">
              <a:spcBef>
                <a:spcPts val="1000"/>
              </a:spcBef>
              <a:buSzPct val="80000"/>
              <a:buFont typeface="Lucida Grande" panose="020B0600040502020204"/>
              <a:buChar char="$"/>
            </a:pPr>
            <a:r>
              <a:rPr lang="en-US" altLang="zh-CN" sz="2400" i="1" dirty="0" err="1">
                <a:latin typeface="Helvetica" panose="020B0604020202020204"/>
                <a:cs typeface="Helvetica" panose="020B0604020202020204"/>
              </a:rPr>
              <a:t>fastq</a:t>
            </a:r>
            <a:r>
              <a:rPr lang="en-US" altLang="zh-CN" sz="2400" i="1" dirty="0">
                <a:latin typeface="Helvetica" panose="020B0604020202020204"/>
                <a:cs typeface="Helvetica" panose="020B0604020202020204"/>
              </a:rPr>
              <a:t>-dump –split-files ${sample}.</a:t>
            </a:r>
            <a:r>
              <a:rPr lang="en-US" altLang="zh-CN" sz="2400" i="1" dirty="0" err="1">
                <a:latin typeface="Helvetica" panose="020B0604020202020204"/>
                <a:cs typeface="Helvetica" panose="020B0604020202020204"/>
              </a:rPr>
              <a:t>sra</a:t>
            </a:r>
            <a:r>
              <a:rPr lang="en-US" altLang="zh-CN" sz="2400" i="1" dirty="0">
                <a:latin typeface="Helvetica" panose="020B0604020202020204"/>
                <a:cs typeface="Helvetica" panose="020B0604020202020204"/>
              </a:rPr>
              <a:t>          #convert .</a:t>
            </a:r>
            <a:r>
              <a:rPr lang="en-US" altLang="zh-CN" sz="2400" i="1" dirty="0" err="1">
                <a:latin typeface="Helvetica" panose="020B0604020202020204"/>
                <a:cs typeface="Helvetica" panose="020B0604020202020204"/>
              </a:rPr>
              <a:t>sra</a:t>
            </a:r>
            <a:r>
              <a:rPr lang="en-US" altLang="zh-CN" sz="2400" i="1" dirty="0">
                <a:latin typeface="Helvetica" panose="020B0604020202020204"/>
                <a:cs typeface="Helvetica" panose="020B0604020202020204"/>
              </a:rPr>
              <a:t> to .</a:t>
            </a:r>
            <a:r>
              <a:rPr lang="en-US" altLang="zh-CN" sz="2400" i="1" dirty="0" err="1">
                <a:latin typeface="Helvetica" panose="020B0604020202020204"/>
                <a:cs typeface="Helvetica" panose="020B0604020202020204"/>
              </a:rPr>
              <a:t>fastq</a:t>
            </a:r>
            <a:r>
              <a:rPr lang="en-US" altLang="zh-CN" sz="2400" i="1" dirty="0">
                <a:latin typeface="Helvetica" panose="020B0604020202020204"/>
                <a:cs typeface="Helvetica" panose="020B0604020202020204"/>
              </a:rPr>
              <a:t> format</a:t>
            </a:r>
          </a:p>
          <a:p>
            <a:pPr algn="l">
              <a:spcBef>
                <a:spcPts val="1000"/>
              </a:spcBef>
              <a:buSzPct val="80000"/>
              <a:buFont typeface="Lucida Grande" panose="020B0600040502020204"/>
            </a:pPr>
            <a:r>
              <a:rPr lang="en-US" altLang="zh-CN" sz="2400" i="1" dirty="0">
                <a:latin typeface="Helvetica" panose="020B0604020202020204"/>
                <a:cs typeface="Helvetica" panose="020B0604020202020204"/>
              </a:rPr>
              <a:t>					                            </a:t>
            </a:r>
            <a:r>
              <a:rPr lang="en-US" altLang="zh-CN" sz="2400" i="1" dirty="0" err="1">
                <a:latin typeface="Helvetica" panose="020B0604020202020204"/>
                <a:cs typeface="Helvetica" panose="020B0604020202020204"/>
              </a:rPr>
              <a:t>#${sample}_2.fastq for paired-end</a:t>
            </a:r>
          </a:p>
        </p:txBody>
      </p:sp>
      <p:sp>
        <p:nvSpPr>
          <p:cNvPr id="24" name="文本框 23"/>
          <p:cNvSpPr txBox="1"/>
          <p:nvPr/>
        </p:nvSpPr>
        <p:spPr>
          <a:xfrm>
            <a:off x="6137910" y="3257550"/>
            <a:ext cx="1219200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a:spAutoFit/>
          </a:bodyPr>
          <a:lstStyle/>
          <a:p>
            <a:pPr marL="0" indent="0" algn="l">
              <a:buNone/>
            </a:pPr>
            <a:r>
              <a:rPr lang="en-US" altLang="zh-CN" sz="4000" dirty="0">
                <a:latin typeface="Arial" panose="020B0604020202020204" pitchFamily="34" charset="0"/>
                <a:ea typeface="Calibri" panose="020F0502020204030204" charset="0"/>
                <a:cs typeface="Arial" panose="020B0604020202020204" pitchFamily="34" charset="0"/>
                <a:sym typeface="+mn-ea"/>
              </a:rPr>
              <a:t>In</a:t>
            </a:r>
            <a:r>
              <a:rPr lang="zh-CN" altLang="en-US" sz="4000" dirty="0">
                <a:latin typeface="Arial" panose="020B0604020202020204" pitchFamily="34" charset="0"/>
                <a:ea typeface="Calibri" panose="020F0502020204030204" charset="0"/>
                <a:cs typeface="Arial" panose="020B0604020202020204" pitchFamily="34" charset="0"/>
                <a:sym typeface="+mn-ea"/>
              </a:rPr>
              <a:t> </a:t>
            </a:r>
            <a:r>
              <a:rPr lang="en-US" altLang="zh-CN" sz="4000" dirty="0">
                <a:latin typeface="Arial" panose="020B0604020202020204" pitchFamily="34" charset="0"/>
                <a:ea typeface="Calibri" panose="020F0502020204030204" charset="0"/>
                <a:cs typeface="Arial" panose="020B0604020202020204" pitchFamily="34" charset="0"/>
                <a:sym typeface="+mn-ea"/>
              </a:rPr>
              <a:t>house</a:t>
            </a:r>
            <a:r>
              <a:rPr lang="zh-CN" altLang="en-US" sz="4000" dirty="0">
                <a:latin typeface="Arial" panose="020B0604020202020204" pitchFamily="34" charset="0"/>
                <a:ea typeface="Calibri" panose="020F0502020204030204" charset="0"/>
                <a:cs typeface="Arial" panose="020B0604020202020204" pitchFamily="34" charset="0"/>
                <a:sym typeface="+mn-ea"/>
              </a:rPr>
              <a:t> </a:t>
            </a:r>
            <a:r>
              <a:rPr lang="en-US" altLang="zh-CN" sz="4000" dirty="0">
                <a:latin typeface="Arial" panose="020B0604020202020204" pitchFamily="34" charset="0"/>
                <a:ea typeface="Calibri" panose="020F0502020204030204" charset="0"/>
                <a:cs typeface="Arial" panose="020B0604020202020204" pitchFamily="34" charset="0"/>
                <a:sym typeface="+mn-ea"/>
              </a:rPr>
              <a:t>RNA-</a:t>
            </a:r>
            <a:r>
              <a:rPr lang="en-US" altLang="zh-CN" sz="4000" dirty="0" err="1">
                <a:latin typeface="Arial" panose="020B0604020202020204" pitchFamily="34" charset="0"/>
                <a:ea typeface="Calibri" panose="020F0502020204030204" charset="0"/>
                <a:cs typeface="Arial" panose="020B0604020202020204" pitchFamily="34" charset="0"/>
                <a:sym typeface="+mn-ea"/>
              </a:rPr>
              <a:t>Seq</a:t>
            </a:r>
            <a:r>
              <a:rPr lang="zh-CN" altLang="en-US" sz="4000" dirty="0">
                <a:latin typeface="Arial" panose="020B0604020202020204" pitchFamily="34" charset="0"/>
                <a:ea typeface="Calibri" panose="020F0502020204030204" charset="0"/>
                <a:cs typeface="Arial" panose="020B0604020202020204" pitchFamily="34" charset="0"/>
                <a:sym typeface="+mn-ea"/>
              </a:rPr>
              <a:t> </a:t>
            </a:r>
            <a:r>
              <a:rPr lang="en-US" altLang="zh-CN" sz="4000" dirty="0">
                <a:latin typeface="Arial" panose="020B0604020202020204" pitchFamily="34" charset="0"/>
                <a:ea typeface="Calibri" panose="020F0502020204030204" charset="0"/>
                <a:cs typeface="Arial" panose="020B0604020202020204" pitchFamily="34" charset="0"/>
                <a:sym typeface="+mn-ea"/>
              </a:rPr>
              <a:t>from</a:t>
            </a:r>
            <a:r>
              <a:rPr lang="zh-CN" altLang="en-US" sz="4000" dirty="0">
                <a:latin typeface="Arial" panose="020B0604020202020204" pitchFamily="34" charset="0"/>
                <a:ea typeface="Calibri" panose="020F0502020204030204" charset="0"/>
                <a:cs typeface="Arial" panose="020B0604020202020204" pitchFamily="34" charset="0"/>
                <a:sym typeface="+mn-ea"/>
              </a:rPr>
              <a:t> </a:t>
            </a:r>
            <a:r>
              <a:rPr lang="en-US" altLang="zh-CN" sz="4000" dirty="0">
                <a:latin typeface="Arial" panose="020B0604020202020204" pitchFamily="34" charset="0"/>
                <a:ea typeface="Calibri" panose="020F0502020204030204" charset="0"/>
                <a:cs typeface="Arial" panose="020B0604020202020204" pitchFamily="34" charset="0"/>
                <a:sym typeface="+mn-ea"/>
              </a:rPr>
              <a:t>Illumina</a:t>
            </a:r>
            <a:r>
              <a:rPr lang="zh-CN" altLang="en-US" sz="4000" dirty="0">
                <a:latin typeface="Arial" panose="020B0604020202020204" pitchFamily="34" charset="0"/>
                <a:ea typeface="Calibri" panose="020F0502020204030204" charset="0"/>
                <a:cs typeface="Arial" panose="020B0604020202020204" pitchFamily="34" charset="0"/>
                <a:sym typeface="+mn-ea"/>
              </a:rPr>
              <a:t> </a:t>
            </a:r>
            <a:r>
              <a:rPr lang="en-US" altLang="zh-CN" sz="4000" i="1" dirty="0">
                <a:latin typeface="Arial" panose="020B0604020202020204" pitchFamily="34" charset="0"/>
                <a:ea typeface="Calibri" panose="020F0502020204030204" charset="0"/>
                <a:cs typeface="Arial" panose="020B0604020202020204" pitchFamily="34" charset="0"/>
                <a:sym typeface="+mn-ea"/>
              </a:rPr>
              <a:t>et</a:t>
            </a:r>
            <a:r>
              <a:rPr lang="zh-CN" altLang="en-US" sz="4000" i="1" dirty="0">
                <a:latin typeface="Arial" panose="020B0604020202020204" pitchFamily="34" charset="0"/>
                <a:ea typeface="Calibri" panose="020F0502020204030204" charset="0"/>
                <a:cs typeface="Arial" panose="020B0604020202020204" pitchFamily="34" charset="0"/>
                <a:sym typeface="+mn-ea"/>
              </a:rPr>
              <a:t> </a:t>
            </a:r>
            <a:r>
              <a:rPr lang="en-US" altLang="zh-CN" sz="4000" i="1" dirty="0">
                <a:latin typeface="Arial" panose="020B0604020202020204" pitchFamily="34" charset="0"/>
                <a:ea typeface="Calibri" panose="020F0502020204030204" charset="0"/>
                <a:cs typeface="Arial" panose="020B0604020202020204" pitchFamily="34" charset="0"/>
                <a:sym typeface="+mn-ea"/>
              </a:rPr>
              <a:t>al</a:t>
            </a:r>
            <a:endParaRPr kumimoji="0" lang="en-US" altLang="zh-CN" sz="4000" b="1" i="1" u="none" strike="noStrike" cap="none" spc="0" normalizeH="0" baseline="0" dirty="0">
              <a:ln>
                <a:noFill/>
              </a:ln>
              <a:solidFill>
                <a:srgbClr val="000000"/>
              </a:solidFill>
              <a:effectLst/>
              <a:uFillTx/>
              <a:latin typeface="Arial" panose="020B0604020202020204" pitchFamily="34" charset="0"/>
              <a:ea typeface="Calibri" panose="020F0502020204030204" charset="0"/>
              <a:cs typeface="Arial" panose="020B0604020202020204" pitchFamily="34" charset="0"/>
              <a:sym typeface="+mn-ea"/>
            </a:endParaRPr>
          </a:p>
        </p:txBody>
      </p:sp>
      <p:sp>
        <p:nvSpPr>
          <p:cNvPr id="25" name="文本框 24"/>
          <p:cNvSpPr txBox="1"/>
          <p:nvPr/>
        </p:nvSpPr>
        <p:spPr>
          <a:xfrm>
            <a:off x="6148705" y="5922010"/>
            <a:ext cx="12192000" cy="7575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dirty="0">
                <a:latin typeface="Arial" panose="020B0604020202020204" pitchFamily="34" charset="0"/>
                <a:ea typeface="Calibri" panose="020F0502020204030204" charset="0"/>
                <a:cs typeface="Arial" panose="020B0604020202020204" pitchFamily="34" charset="0"/>
                <a:sym typeface="+mn-ea"/>
              </a:rPr>
              <a:t>Public</a:t>
            </a:r>
            <a:r>
              <a:rPr lang="zh-CN" altLang="en-US" sz="4000" dirty="0">
                <a:latin typeface="Arial" panose="020B0604020202020204" pitchFamily="34" charset="0"/>
                <a:ea typeface="Calibri" panose="020F0502020204030204" charset="0"/>
                <a:cs typeface="Arial" panose="020B0604020202020204" pitchFamily="34" charset="0"/>
                <a:sym typeface="+mn-ea"/>
              </a:rPr>
              <a:t> </a:t>
            </a:r>
            <a:r>
              <a:rPr lang="en-US" altLang="zh-CN" sz="4000" dirty="0">
                <a:latin typeface="Arial" panose="020B0604020202020204" pitchFamily="34" charset="0"/>
                <a:ea typeface="Calibri" panose="020F0502020204030204" charset="0"/>
                <a:cs typeface="Arial" panose="020B0604020202020204" pitchFamily="34" charset="0"/>
                <a:sym typeface="+mn-ea"/>
              </a:rPr>
              <a:t>RNA-</a:t>
            </a:r>
            <a:r>
              <a:rPr lang="en-US" altLang="zh-CN" sz="4000" dirty="0" err="1">
                <a:latin typeface="Arial" panose="020B0604020202020204" pitchFamily="34" charset="0"/>
                <a:ea typeface="Calibri" panose="020F0502020204030204" charset="0"/>
                <a:cs typeface="Arial" panose="020B0604020202020204" pitchFamily="34" charset="0"/>
                <a:sym typeface="+mn-ea"/>
              </a:rPr>
              <a:t>Seq</a:t>
            </a:r>
            <a:r>
              <a:rPr lang="zh-CN" altLang="en-US" sz="4000" dirty="0">
                <a:latin typeface="Arial" panose="020B0604020202020204" pitchFamily="34" charset="0"/>
                <a:ea typeface="Calibri" panose="020F0502020204030204" charset="0"/>
                <a:cs typeface="Arial" panose="020B0604020202020204" pitchFamily="34" charset="0"/>
                <a:sym typeface="+mn-ea"/>
              </a:rPr>
              <a:t> </a:t>
            </a:r>
            <a:r>
              <a:rPr lang="en-US" altLang="zh-CN" sz="4000" dirty="0">
                <a:latin typeface="Arial" panose="020B0604020202020204" pitchFamily="34" charset="0"/>
                <a:ea typeface="Calibri" panose="020F0502020204030204" charset="0"/>
                <a:cs typeface="Arial" panose="020B0604020202020204" pitchFamily="34" charset="0"/>
                <a:sym typeface="+mn-ea"/>
              </a:rPr>
              <a:t>data</a:t>
            </a:r>
            <a:r>
              <a:rPr lang="zh-CN" altLang="en-US" sz="4000" dirty="0">
                <a:latin typeface="Arial" panose="020B0604020202020204" pitchFamily="34" charset="0"/>
                <a:ea typeface="Calibri" panose="020F0502020204030204" charset="0"/>
                <a:cs typeface="Arial" panose="020B0604020202020204" pitchFamily="34" charset="0"/>
                <a:sym typeface="+mn-ea"/>
              </a:rPr>
              <a:t> </a:t>
            </a:r>
            <a:r>
              <a:rPr lang="en-US" altLang="zh-CN" sz="4000" dirty="0">
                <a:latin typeface="Arial" panose="020B0604020202020204" pitchFamily="34" charset="0"/>
                <a:ea typeface="Calibri" panose="020F0502020204030204" charset="0"/>
                <a:cs typeface="Arial" panose="020B0604020202020204" pitchFamily="34" charset="0"/>
                <a:sym typeface="+mn-ea"/>
              </a:rPr>
              <a:t>from</a:t>
            </a:r>
            <a:r>
              <a:rPr lang="zh-CN" altLang="en-US" sz="4000" dirty="0">
                <a:latin typeface="Arial" panose="020B0604020202020204" pitchFamily="34" charset="0"/>
                <a:ea typeface="Calibri" panose="020F0502020204030204" charset="0"/>
                <a:cs typeface="Arial" panose="020B0604020202020204" pitchFamily="34" charset="0"/>
                <a:sym typeface="+mn-ea"/>
              </a:rPr>
              <a:t> </a:t>
            </a:r>
            <a:r>
              <a:rPr lang="en-US" altLang="zh-CN" sz="4000" dirty="0">
                <a:latin typeface="Arial" panose="020B0604020202020204" pitchFamily="34" charset="0"/>
                <a:ea typeface="Calibri" panose="020F0502020204030204" charset="0"/>
                <a:cs typeface="Arial" panose="020B0604020202020204" pitchFamily="34" charset="0"/>
                <a:sym typeface="+mn-ea"/>
              </a:rPr>
              <a:t>GEO [</a:t>
            </a:r>
            <a:r>
              <a:rPr lang="is-IS" altLang="zh-CN" sz="4000" dirty="0">
                <a:latin typeface="Arial" panose="020B0604020202020204" pitchFamily="34" charset="0"/>
                <a:ea typeface="Calibri" panose="020F0502020204030204" charset="0"/>
                <a:cs typeface="Arial" panose="020B0604020202020204" pitchFamily="34" charset="0"/>
                <a:sym typeface="+mn-ea"/>
              </a:rPr>
              <a:t>GSE52194</a:t>
            </a:r>
            <a:r>
              <a:rPr lang="en-US" altLang="zh-CN" sz="4000" dirty="0">
                <a:latin typeface="Arial" panose="020B0604020202020204" pitchFamily="34" charset="0"/>
                <a:ea typeface="Calibri" panose="020F0502020204030204" charset="0"/>
                <a:cs typeface="Arial" panose="020B0604020202020204" pitchFamily="34" charset="0"/>
                <a:sym typeface="+mn-ea"/>
              </a:rPr>
              <a:t>]</a:t>
            </a:r>
            <a:endParaRPr kumimoji="0" lang="en-US" altLang="zh-CN" sz="4000" b="1" i="0" u="none" strike="noStrike" cap="none" spc="0" normalizeH="0" baseline="0" dirty="0">
              <a:ln>
                <a:noFill/>
              </a:ln>
              <a:solidFill>
                <a:srgbClr val="000000"/>
              </a:solidFill>
              <a:effectLst/>
              <a:uFillTx/>
              <a:latin typeface="Arial" panose="020B0604020202020204" pitchFamily="34" charset="0"/>
              <a:ea typeface="Calibri" panose="020F0502020204030204" charset="0"/>
              <a:cs typeface="Arial" panose="020B0604020202020204" pitchFamily="34" charset="0"/>
              <a:sym typeface="+mn-ea"/>
            </a:endParaRPr>
          </a:p>
        </p:txBody>
      </p:sp>
      <p:sp>
        <p:nvSpPr>
          <p:cNvPr id="26" name="文本框 25"/>
          <p:cNvSpPr txBox="1"/>
          <p:nvPr/>
        </p:nvSpPr>
        <p:spPr>
          <a:xfrm>
            <a:off x="1462756" y="9738577"/>
            <a:ext cx="3312826" cy="583565"/>
          </a:xfrm>
          <a:prstGeom prst="rect">
            <a:avLst/>
          </a:prstGeom>
          <a:noFill/>
        </p:spPr>
        <p:txBody>
          <a:bodyPr wrap="square" rtlCol="0">
            <a:spAutoFit/>
          </a:bodyPr>
          <a:lstStyle/>
          <a:p>
            <a:pPr marL="342900" indent="-342900">
              <a:buFont typeface="Wingdings" panose="05000000000000000000" pitchFamily="2" charset="2"/>
              <a:buChar char="Ø"/>
            </a:pPr>
            <a:r>
              <a:rPr kumimoji="1" lang="en-US" altLang="zh-CN" b="1" dirty="0" err="1">
                <a:latin typeface="Arial" panose="020B0604020202020204" pitchFamily="34" charset="0"/>
                <a:ea typeface="微软雅黑" panose="020B0503020204020204" charset="-122"/>
                <a:cs typeface="Arial" panose="020B0604020202020204" pitchFamily="34" charset="0"/>
              </a:rPr>
              <a:t>Fastq</a:t>
            </a:r>
            <a:r>
              <a:rPr kumimoji="1" lang="zh-CN" altLang="en-US" b="1" dirty="0">
                <a:latin typeface="Arial" panose="020B0604020202020204" pitchFamily="34" charset="0"/>
                <a:ea typeface="微软雅黑" panose="020B0503020204020204" charset="-122"/>
                <a:cs typeface="Arial" panose="020B0604020202020204" pitchFamily="34" charset="0"/>
              </a:rPr>
              <a:t> </a:t>
            </a:r>
            <a:r>
              <a:rPr kumimoji="1" lang="en-US" altLang="zh-CN" b="1" dirty="0">
                <a:latin typeface="Arial" panose="020B0604020202020204" pitchFamily="34" charset="0"/>
                <a:ea typeface="微软雅黑" panose="020B0503020204020204" charset="-122"/>
                <a:cs typeface="Arial" panose="020B0604020202020204" pitchFamily="34" charset="0"/>
              </a:rPr>
              <a:t>format:</a:t>
            </a:r>
            <a:endParaRPr kumimoji="1" lang="zh-CN" altLang="en-US" b="1" dirty="0">
              <a:latin typeface="Arial" panose="020B0604020202020204" pitchFamily="34" charset="0"/>
              <a:ea typeface="微软雅黑" panose="020B0503020204020204" charset="-122"/>
              <a:cs typeface="Arial" panose="020B0604020202020204" pitchFamily="34" charset="0"/>
            </a:endParaRPr>
          </a:p>
        </p:txBody>
      </p:sp>
      <p:sp>
        <p:nvSpPr>
          <p:cNvPr id="27" name="文本框 26"/>
          <p:cNvSpPr txBox="1"/>
          <p:nvPr/>
        </p:nvSpPr>
        <p:spPr>
          <a:xfrm>
            <a:off x="14999970" y="9738577"/>
            <a:ext cx="3312795" cy="551180"/>
          </a:xfrm>
          <a:prstGeom prst="rect">
            <a:avLst/>
          </a:prstGeom>
          <a:noFill/>
        </p:spPr>
        <p:txBody>
          <a:bodyPr wrap="square" rtlCol="0">
            <a:noAutofit/>
          </a:bodyPr>
          <a:lstStyle/>
          <a:p>
            <a:pPr marL="285750" indent="-285750" algn="l">
              <a:buFont typeface="Wingdings" panose="05000000000000000000" pitchFamily="2" charset="2"/>
              <a:buChar char="Ø"/>
            </a:pPr>
            <a:r>
              <a:rPr kumimoji="1" lang="en-US" altLang="zh-CN" b="1" dirty="0">
                <a:latin typeface="Arial" panose="020B0604020202020204" pitchFamily="34" charset="0"/>
                <a:cs typeface="Arial" panose="020B0604020202020204" pitchFamily="34" charset="0"/>
              </a:rPr>
              <a:t>Example</a:t>
            </a:r>
          </a:p>
        </p:txBody>
      </p:sp>
      <p:sp>
        <p:nvSpPr>
          <p:cNvPr id="28" name="Rectangle 3"/>
          <p:cNvSpPr/>
          <p:nvPr/>
        </p:nvSpPr>
        <p:spPr>
          <a:xfrm>
            <a:off x="1462756" y="10533380"/>
            <a:ext cx="7216775" cy="2216785"/>
          </a:xfrm>
          <a:prstGeom prst="rect">
            <a:avLst/>
          </a:prstGeom>
        </p:spPr>
        <p:txBody>
          <a:bodyPr wrap="square">
            <a:noAutofit/>
          </a:bodyPr>
          <a:lstStyle/>
          <a:p>
            <a:pPr lvl="0" algn="l"/>
            <a:r>
              <a:rPr lang="en-GB" b="0" dirty="0">
                <a:latin typeface="Arial" panose="020B0604020202020204" pitchFamily="34" charset="0"/>
                <a:ea typeface="Calibri" panose="020F0502020204030204" charset="0"/>
                <a:cs typeface="Arial" panose="020B0604020202020204" pitchFamily="34" charset="0"/>
                <a:sym typeface="Courier New" panose="02070309020205020404"/>
              </a:rPr>
              <a:t>Line1: Sequence identifier</a:t>
            </a:r>
          </a:p>
          <a:p>
            <a:pPr lvl="0" algn="l"/>
            <a:r>
              <a:rPr lang="en-GB" b="0" dirty="0">
                <a:latin typeface="Arial" panose="020B0604020202020204" pitchFamily="34" charset="0"/>
                <a:ea typeface="Calibri" panose="020F0502020204030204" charset="0"/>
                <a:cs typeface="Arial" panose="020B0604020202020204" pitchFamily="34" charset="0"/>
                <a:sym typeface="Courier New" panose="02070309020205020404"/>
              </a:rPr>
              <a:t>Line2: Raw sequence  </a:t>
            </a:r>
          </a:p>
          <a:p>
            <a:pPr lvl="0" algn="l"/>
            <a:r>
              <a:rPr lang="en-GB" b="0" dirty="0">
                <a:latin typeface="Arial" panose="020B0604020202020204" pitchFamily="34" charset="0"/>
                <a:ea typeface="Calibri" panose="020F0502020204030204" charset="0"/>
                <a:cs typeface="Arial" panose="020B0604020202020204" pitchFamily="34" charset="0"/>
                <a:sym typeface="Courier New" panose="02070309020205020404"/>
              </a:rPr>
              <a:t>Line3:  meaningless</a:t>
            </a:r>
          </a:p>
          <a:p>
            <a:pPr lvl="0" algn="l"/>
            <a:r>
              <a:rPr lang="en-GB" b="0" dirty="0">
                <a:latin typeface="Arial" panose="020B0604020202020204" pitchFamily="34" charset="0"/>
                <a:ea typeface="Calibri" panose="020F0502020204030204" charset="0"/>
                <a:cs typeface="Arial" panose="020B0604020202020204" pitchFamily="34" charset="0"/>
                <a:sym typeface="Courier New" panose="02070309020205020404"/>
              </a:rPr>
              <a:t>Line4: quality values for the sequence</a:t>
            </a:r>
          </a:p>
          <a:p>
            <a:pPr lvl="0"/>
            <a:r>
              <a:rPr lang="en-GB" dirty="0">
                <a:latin typeface="Calibri" panose="020F0502020204030204" charset="0"/>
                <a:ea typeface="Calibri" panose="020F0502020204030204" charset="0"/>
                <a:cs typeface="Calibri" panose="020F0502020204030204" charset="0"/>
                <a:sym typeface="Courier New" panose="02070309020205020404"/>
              </a:rPr>
              <a:t>       </a:t>
            </a:r>
          </a:p>
        </p:txBody>
      </p:sp>
      <p:sp>
        <p:nvSpPr>
          <p:cNvPr id="3" name="TextBox 2"/>
          <p:cNvSpPr txBox="1"/>
          <p:nvPr/>
        </p:nvSpPr>
        <p:spPr>
          <a:xfrm>
            <a:off x="7415630" y="9123392"/>
            <a:ext cx="1524177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https://www.ncbi.nlm.nih.gov/geo/query/acc.cgi?acc=GSE243517</a:t>
            </a:r>
          </a:p>
        </p:txBody>
      </p:sp>
      <p:sp>
        <p:nvSpPr>
          <p:cNvPr id="10"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a:t>
            </a:fld>
            <a:endParaRPr dirty="0"/>
          </a:p>
        </p:txBody>
      </p:sp>
      <p:sp>
        <p:nvSpPr>
          <p:cNvPr id="4"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Yawen LYU &amp; Wei SHI</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Alternative splicing detection – 3. </a:t>
            </a:r>
            <a:r>
              <a:rPr lang="en-US" altLang="zh-CN" dirty="0"/>
              <a:t>Alternative detection accuracy is limited due to the short reads of NGS</a:t>
            </a:r>
            <a:endParaRPr lang="zh-CN" altLang="en-US" dirty="0"/>
          </a:p>
        </p:txBody>
      </p:sp>
      <p:pic>
        <p:nvPicPr>
          <p:cNvPr id="4" name="图片 3"/>
          <p:cNvPicPr>
            <a:picLocks noChangeAspect="1"/>
          </p:cNvPicPr>
          <p:nvPr/>
        </p:nvPicPr>
        <p:blipFill>
          <a:blip r:embed="rId2"/>
          <a:stretch>
            <a:fillRect/>
          </a:stretch>
        </p:blipFill>
        <p:spPr>
          <a:xfrm>
            <a:off x="143434" y="1733412"/>
            <a:ext cx="9018495" cy="10953972"/>
          </a:xfrm>
          <a:prstGeom prst="rect">
            <a:avLst/>
          </a:prstGeom>
        </p:spPr>
      </p:pic>
      <p:sp>
        <p:nvSpPr>
          <p:cNvPr id="5" name="文本框 4"/>
          <p:cNvSpPr txBox="1"/>
          <p:nvPr/>
        </p:nvSpPr>
        <p:spPr>
          <a:xfrm>
            <a:off x="12242181" y="12131400"/>
            <a:ext cx="11352926" cy="461665"/>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2400">
                <a:latin typeface="Arial" panose="020B0604020202020204" pitchFamily="34" charset="0"/>
                <a:cs typeface="Arial" panose="020B0604020202020204" pitchFamily="34" charset="0"/>
              </a:defRPr>
            </a:lvl1pPr>
          </a:lstStyle>
          <a:p>
            <a:r>
              <a:rPr lang="en-US" altLang="zh-CN" dirty="0" err="1"/>
              <a:t>Arfa</a:t>
            </a:r>
            <a:r>
              <a:rPr lang="en-US" altLang="zh-CN" dirty="0"/>
              <a:t> Mehmood et.al</a:t>
            </a:r>
            <a:r>
              <a:rPr lang="zh-CN" altLang="en-US" dirty="0"/>
              <a:t> </a:t>
            </a:r>
            <a:r>
              <a:rPr lang="en-US" altLang="zh-CN" dirty="0"/>
              <a:t>Briefings in Bioinformatics, 21(6), 2020, 2052–2065 </a:t>
            </a:r>
            <a:endParaRPr lang="zh-CN" altLang="en-US" dirty="0"/>
          </a:p>
        </p:txBody>
      </p:sp>
      <p:pic>
        <p:nvPicPr>
          <p:cNvPr id="6" name="图片 5"/>
          <p:cNvPicPr>
            <a:picLocks noChangeAspect="1"/>
          </p:cNvPicPr>
          <p:nvPr/>
        </p:nvPicPr>
        <p:blipFill>
          <a:blip r:embed="rId3"/>
          <a:stretch>
            <a:fillRect/>
          </a:stretch>
        </p:blipFill>
        <p:spPr>
          <a:xfrm>
            <a:off x="9563628" y="4665911"/>
            <a:ext cx="13014236" cy="1303355"/>
          </a:xfrm>
          <a:prstGeom prst="rect">
            <a:avLst/>
          </a:prstGeom>
        </p:spPr>
      </p:pic>
      <p:pic>
        <p:nvPicPr>
          <p:cNvPr id="7" name="图片 6"/>
          <p:cNvPicPr>
            <a:picLocks noChangeAspect="1"/>
          </p:cNvPicPr>
          <p:nvPr/>
        </p:nvPicPr>
        <p:blipFill>
          <a:blip r:embed="rId4"/>
          <a:stretch>
            <a:fillRect/>
          </a:stretch>
        </p:blipFill>
        <p:spPr>
          <a:xfrm>
            <a:off x="9699457" y="6490447"/>
            <a:ext cx="13014239" cy="1034617"/>
          </a:xfrm>
          <a:prstGeom prst="rect">
            <a:avLst/>
          </a:prstGeom>
        </p:spPr>
      </p:pic>
      <p:sp>
        <p:nvSpPr>
          <p:cNvPr id="2"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90</a:t>
            </a:fld>
            <a:endParaRPr dirty="0"/>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Alternative splicing detection – 4. </a:t>
            </a:r>
            <a:r>
              <a:rPr lang="en-US" altLang="zh-CN" dirty="0"/>
              <a:t>reference</a:t>
            </a:r>
            <a:endParaRPr lang="zh-CN" altLang="en-US" dirty="0"/>
          </a:p>
        </p:txBody>
      </p:sp>
      <p:pic>
        <p:nvPicPr>
          <p:cNvPr id="6" name="图片 5"/>
          <p:cNvPicPr>
            <a:picLocks noChangeAspect="1"/>
          </p:cNvPicPr>
          <p:nvPr/>
        </p:nvPicPr>
        <p:blipFill>
          <a:blip r:embed="rId2"/>
          <a:stretch>
            <a:fillRect/>
          </a:stretch>
        </p:blipFill>
        <p:spPr>
          <a:xfrm>
            <a:off x="2795494" y="2187941"/>
            <a:ext cx="17897853" cy="4754304"/>
          </a:xfrm>
          <a:prstGeom prst="rect">
            <a:avLst/>
          </a:prstGeom>
        </p:spPr>
      </p:pic>
      <p:sp>
        <p:nvSpPr>
          <p:cNvPr id="7" name="文本框 6"/>
          <p:cNvSpPr txBox="1"/>
          <p:nvPr/>
        </p:nvSpPr>
        <p:spPr>
          <a:xfrm>
            <a:off x="15820465" y="7189778"/>
            <a:ext cx="8420100" cy="369332"/>
          </a:xfrm>
          <a:prstGeom prst="rect">
            <a:avLst/>
          </a:prstGeom>
          <a:noFill/>
        </p:spPr>
        <p:txBody>
          <a:bodyPr wrap="square">
            <a:spAutoFit/>
          </a:bodyPr>
          <a:lstStyle/>
          <a:p>
            <a:pPr algn="l"/>
            <a:r>
              <a:rPr lang="en-US" altLang="zh-CN" b="0" i="0" dirty="0">
                <a:solidFill>
                  <a:srgbClr val="000000"/>
                </a:solidFill>
                <a:effectLst/>
                <a:latin typeface="Source Sans Pro" panose="020B0503030403020204" pitchFamily="34" charset="0"/>
              </a:rPr>
              <a:t>DOI 10.1073/pnas.1419161111</a:t>
            </a:r>
            <a:endParaRPr lang="zh-CN" altLang="en-US" dirty="0"/>
          </a:p>
        </p:txBody>
      </p:sp>
      <p:pic>
        <p:nvPicPr>
          <p:cNvPr id="8" name="图片 7"/>
          <p:cNvPicPr>
            <a:picLocks noChangeAspect="1"/>
          </p:cNvPicPr>
          <p:nvPr/>
        </p:nvPicPr>
        <p:blipFill>
          <a:blip r:embed="rId3"/>
          <a:stretch>
            <a:fillRect/>
          </a:stretch>
        </p:blipFill>
        <p:spPr>
          <a:xfrm>
            <a:off x="2795495" y="7938729"/>
            <a:ext cx="17697824" cy="3573599"/>
          </a:xfrm>
          <a:prstGeom prst="rect">
            <a:avLst/>
          </a:prstGeom>
        </p:spPr>
      </p:pic>
      <p:sp>
        <p:nvSpPr>
          <p:cNvPr id="9" name="文本框 8"/>
          <p:cNvSpPr txBox="1"/>
          <p:nvPr/>
        </p:nvSpPr>
        <p:spPr>
          <a:xfrm>
            <a:off x="14113809" y="11944082"/>
            <a:ext cx="8420100" cy="923330"/>
          </a:xfrm>
          <a:prstGeom prst="rect">
            <a:avLst/>
          </a:prstGeom>
          <a:noFill/>
        </p:spPr>
        <p:txBody>
          <a:bodyPr wrap="square">
            <a:spAutoFit/>
          </a:bodyPr>
          <a:lstStyle/>
          <a:p>
            <a:r>
              <a:rPr lang="en-US" altLang="zh-CN" b="0" i="0" dirty="0">
                <a:solidFill>
                  <a:srgbClr val="000000"/>
                </a:solidFill>
                <a:effectLst/>
                <a:latin typeface="Source Sans Pro" panose="020B0503030403020204" pitchFamily="34" charset="0"/>
              </a:rPr>
              <a:t>DOI 10.1101/gr.133744.111</a:t>
            </a:r>
            <a:endParaRPr lang="en-US" altLang="zh-CN" b="0" i="0" dirty="0">
              <a:effectLst/>
              <a:latin typeface="Source Sans Pro" panose="020B0503030403020204" pitchFamily="34" charset="0"/>
            </a:endParaRPr>
          </a:p>
          <a:p>
            <a:br>
              <a:rPr lang="en-US" altLang="zh-CN" b="0" i="0" dirty="0">
                <a:solidFill>
                  <a:srgbClr val="000000"/>
                </a:solidFill>
                <a:effectLst/>
                <a:latin typeface="Source Sans Pro" panose="020B0503030403020204" pitchFamily="34" charset="0"/>
              </a:rPr>
            </a:br>
            <a:endParaRPr lang="zh-CN" altLang="en-US" dirty="0"/>
          </a:p>
        </p:txBody>
      </p:sp>
      <p:sp>
        <p:nvSpPr>
          <p:cNvPr id="2" name="TextBox 9"/>
          <p:cNvSpPr txBox="1"/>
          <p:nvPr/>
        </p:nvSpPr>
        <p:spPr>
          <a:xfrm>
            <a:off x="15076170" y="12534265"/>
            <a:ext cx="891286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altLang="zh-CN" dirty="0" err="1">
                <a:sym typeface="+mn-ea"/>
              </a:rPr>
              <a:t>Zheting</a:t>
            </a:r>
            <a:r>
              <a:rPr lang="zh-CN" altLang="en-US" dirty="0">
                <a:sym typeface="+mn-ea"/>
              </a:rPr>
              <a:t> </a:t>
            </a:r>
            <a:r>
              <a:rPr lang="en-US" altLang="zh-CN" dirty="0">
                <a:sym typeface="+mn-ea"/>
              </a:rPr>
              <a:t>ZHANG</a:t>
            </a:r>
            <a:r>
              <a:rPr lang="zh-CN" altLang="en-US" dirty="0">
                <a:sym typeface="+mn-ea"/>
              </a:rPr>
              <a:t> </a:t>
            </a:r>
            <a:r>
              <a:rPr lang="en-US" altLang="zh-CN" dirty="0">
                <a:sym typeface="+mn-ea"/>
              </a:rPr>
              <a:t>&amp;</a:t>
            </a:r>
            <a:r>
              <a:rPr lang="zh-CN" altLang="en-US" dirty="0">
                <a:sym typeface="+mn-ea"/>
              </a:rPr>
              <a:t> </a:t>
            </a:r>
            <a:r>
              <a:rPr lang="en-US" altLang="zh-CN" dirty="0" err="1">
                <a:sym typeface="+mn-ea"/>
              </a:rPr>
              <a:t>Tiancheng</a:t>
            </a:r>
            <a:r>
              <a:rPr lang="zh-CN" altLang="en-US" dirty="0">
                <a:sym typeface="+mn-ea"/>
              </a:rPr>
              <a:t> </a:t>
            </a:r>
            <a:r>
              <a:rPr lang="en-US" altLang="zh-CN" dirty="0">
                <a:sym typeface="+mn-ea"/>
              </a:rPr>
              <a:t>YU</a:t>
            </a:r>
            <a:endParaRPr>
              <a:sym typeface="+mn-ea"/>
            </a:endParaRPr>
          </a:p>
        </p:txBody>
      </p:sp>
      <p:sp>
        <p:nvSpPr>
          <p:cNvPr id="4"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91</a:t>
            </a:fld>
            <a:endParaRPr dirty="0"/>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txBox="1">
            <a:spLocks noGrp="1"/>
          </p:cNvSpPr>
          <p:nvPr>
            <p:ph type="title"/>
          </p:nvPr>
        </p:nvSpPr>
        <p:spPr>
          <a:xfrm>
            <a:off x="2032000" y="376239"/>
            <a:ext cx="14574520" cy="819150"/>
          </a:xfrm>
          <a:prstGeom prst="rect">
            <a:avLst/>
          </a:prstGeom>
          <a:noFill/>
        </p:spPr>
        <p:txBody>
          <a:bodyPr wrap="none" rtlCol="0">
            <a:spAutoFit/>
          </a:bodyPr>
          <a:lstStyle/>
          <a:p>
            <a:pPr algn="l"/>
            <a:r>
              <a:rPr lang="en-US" dirty="0">
                <a:sym typeface="+mn-ea"/>
              </a:rPr>
              <a:t>Alternative splicing detection – 5.1. </a:t>
            </a:r>
            <a:r>
              <a:rPr lang="en-US" altLang="zh-CN" dirty="0">
                <a:latin typeface="Arial" panose="020B0604020202020204" pitchFamily="34" charset="0"/>
                <a:cs typeface="Arial" panose="020B0604020202020204" pitchFamily="34" charset="0"/>
              </a:rPr>
              <a:t>Principle of </a:t>
            </a:r>
            <a:r>
              <a:rPr lang="en-US" altLang="zh-CN" dirty="0" err="1">
                <a:latin typeface="Arial" panose="020B0604020202020204" pitchFamily="34" charset="0"/>
                <a:cs typeface="Arial" panose="020B0604020202020204" pitchFamily="34" charset="0"/>
              </a:rPr>
              <a:t>rMATs</a:t>
            </a:r>
            <a:endParaRPr lang="zh-CN" altLang="en-US" dirty="0">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2"/>
          <a:stretch>
            <a:fillRect/>
          </a:stretch>
        </p:blipFill>
        <p:spPr>
          <a:xfrm>
            <a:off x="11372059" y="5646393"/>
            <a:ext cx="9228836" cy="2423214"/>
          </a:xfrm>
          <a:prstGeom prst="rect">
            <a:avLst/>
          </a:prstGeom>
        </p:spPr>
      </p:pic>
      <p:pic>
        <p:nvPicPr>
          <p:cNvPr id="8" name="图片 7"/>
          <p:cNvPicPr>
            <a:picLocks noChangeAspect="1"/>
          </p:cNvPicPr>
          <p:nvPr/>
        </p:nvPicPr>
        <p:blipFill>
          <a:blip r:embed="rId3"/>
          <a:stretch>
            <a:fillRect/>
          </a:stretch>
        </p:blipFill>
        <p:spPr>
          <a:xfrm>
            <a:off x="2032000" y="4190991"/>
            <a:ext cx="6910352" cy="6728021"/>
          </a:xfrm>
          <a:prstGeom prst="rect">
            <a:avLst/>
          </a:prstGeom>
        </p:spPr>
      </p:pic>
      <p:sp>
        <p:nvSpPr>
          <p:cNvPr id="2" name="TextBox 9"/>
          <p:cNvSpPr txBox="1"/>
          <p:nvPr/>
        </p:nvSpPr>
        <p:spPr>
          <a:xfrm>
            <a:off x="15076170" y="12534265"/>
            <a:ext cx="891286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altLang="zh-CN" dirty="0" err="1">
                <a:sym typeface="+mn-ea"/>
              </a:rPr>
              <a:t>Zheting</a:t>
            </a:r>
            <a:r>
              <a:rPr lang="zh-CN" altLang="en-US" dirty="0">
                <a:sym typeface="+mn-ea"/>
              </a:rPr>
              <a:t> </a:t>
            </a:r>
            <a:r>
              <a:rPr lang="en-US" altLang="zh-CN" dirty="0">
                <a:sym typeface="+mn-ea"/>
              </a:rPr>
              <a:t>ZHANG</a:t>
            </a:r>
            <a:r>
              <a:rPr lang="zh-CN" altLang="en-US" dirty="0">
                <a:sym typeface="+mn-ea"/>
              </a:rPr>
              <a:t> </a:t>
            </a:r>
            <a:r>
              <a:rPr lang="en-US" altLang="zh-CN" dirty="0">
                <a:sym typeface="+mn-ea"/>
              </a:rPr>
              <a:t>&amp;</a:t>
            </a:r>
            <a:r>
              <a:rPr lang="zh-CN" altLang="en-US" dirty="0">
                <a:sym typeface="+mn-ea"/>
              </a:rPr>
              <a:t> </a:t>
            </a:r>
            <a:r>
              <a:rPr lang="en-US" altLang="zh-CN" dirty="0" err="1">
                <a:sym typeface="+mn-ea"/>
              </a:rPr>
              <a:t>Tiancheng</a:t>
            </a:r>
            <a:r>
              <a:rPr lang="zh-CN" altLang="en-US" dirty="0">
                <a:sym typeface="+mn-ea"/>
              </a:rPr>
              <a:t> </a:t>
            </a:r>
            <a:r>
              <a:rPr lang="en-US" altLang="zh-CN" dirty="0">
                <a:sym typeface="+mn-ea"/>
              </a:rPr>
              <a:t>YU</a:t>
            </a:r>
            <a:endParaRPr>
              <a:sym typeface="+mn-ea"/>
            </a:endParaRPr>
          </a:p>
        </p:txBody>
      </p:sp>
      <p:sp>
        <p:nvSpPr>
          <p:cNvPr id="3"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92</a:t>
            </a:fld>
            <a:endParaRPr dirty="0"/>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Alternative splicing detection – 5.2. </a:t>
            </a:r>
            <a:r>
              <a:rPr lang="en-US" altLang="zh-CN" sz="4400" dirty="0">
                <a:latin typeface="Arial" panose="020B0604020202020204" pitchFamily="34" charset="0"/>
                <a:cs typeface="Arial" panose="020B0604020202020204" pitchFamily="34" charset="0"/>
              </a:rPr>
              <a:t>Principle of </a:t>
            </a:r>
            <a:r>
              <a:rPr lang="en-US" altLang="zh-CN" sz="4400" dirty="0" err="1">
                <a:latin typeface="Arial" panose="020B0604020202020204" pitchFamily="34" charset="0"/>
                <a:cs typeface="Arial" panose="020B0604020202020204" pitchFamily="34" charset="0"/>
              </a:rPr>
              <a:t>rMATs</a:t>
            </a:r>
            <a:endParaRPr lang="zh-CN" altLang="en-US" dirty="0"/>
          </a:p>
        </p:txBody>
      </p:sp>
      <p:pic>
        <p:nvPicPr>
          <p:cNvPr id="4" name="图片 3"/>
          <p:cNvPicPr>
            <a:picLocks noChangeAspect="1"/>
          </p:cNvPicPr>
          <p:nvPr/>
        </p:nvPicPr>
        <p:blipFill>
          <a:blip r:embed="rId2"/>
          <a:stretch>
            <a:fillRect/>
          </a:stretch>
        </p:blipFill>
        <p:spPr>
          <a:xfrm>
            <a:off x="4098544" y="3228252"/>
            <a:ext cx="13384784" cy="8867580"/>
          </a:xfrm>
          <a:prstGeom prst="rect">
            <a:avLst/>
          </a:prstGeom>
        </p:spPr>
      </p:pic>
      <p:sp>
        <p:nvSpPr>
          <p:cNvPr id="5" name="文本框 4"/>
          <p:cNvSpPr txBox="1"/>
          <p:nvPr/>
        </p:nvSpPr>
        <p:spPr>
          <a:xfrm>
            <a:off x="-134620" y="12096115"/>
            <a:ext cx="16252190" cy="1076325"/>
          </a:xfrm>
          <a:prstGeom prst="rect">
            <a:avLst/>
          </a:prstGeom>
          <a:noFill/>
        </p:spPr>
        <p:txBody>
          <a:bodyPr wrap="square">
            <a:spAutoFit/>
          </a:bodyPr>
          <a:lstStyle/>
          <a:p>
            <a:r>
              <a:rPr lang="en-US" altLang="zh-CN" dirty="0"/>
              <a:t>More detail in </a:t>
            </a:r>
            <a:r>
              <a:rPr lang="en-US" altLang="zh-CN" dirty="0">
                <a:hlinkClick r:id="rId3"/>
              </a:rPr>
              <a:t>rmats-turbo/README.md at v4.1.2 · </a:t>
            </a:r>
            <a:r>
              <a:rPr lang="en-US" altLang="zh-CN" dirty="0" err="1">
                <a:hlinkClick r:id="rId3"/>
              </a:rPr>
              <a:t>Xinglab</a:t>
            </a:r>
            <a:r>
              <a:rPr lang="en-US" altLang="zh-CN" dirty="0">
                <a:hlinkClick r:id="rId3"/>
              </a:rPr>
              <a:t>/</a:t>
            </a:r>
            <a:r>
              <a:rPr lang="en-US" altLang="zh-CN" dirty="0" err="1">
                <a:hlinkClick r:id="rId3"/>
              </a:rPr>
              <a:t>rmats</a:t>
            </a:r>
            <a:r>
              <a:rPr lang="en-US" altLang="zh-CN" dirty="0">
                <a:hlinkClick r:id="rId3"/>
              </a:rPr>
              <a:t>-turbo (github.com)</a:t>
            </a:r>
            <a:endParaRPr lang="zh-CN" altLang="en-US" dirty="0"/>
          </a:p>
        </p:txBody>
      </p:sp>
      <p:sp>
        <p:nvSpPr>
          <p:cNvPr id="2" name="TextBox 9"/>
          <p:cNvSpPr txBox="1"/>
          <p:nvPr/>
        </p:nvSpPr>
        <p:spPr>
          <a:xfrm>
            <a:off x="15076170" y="12534265"/>
            <a:ext cx="891286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altLang="zh-CN" dirty="0" err="1">
                <a:sym typeface="+mn-ea"/>
              </a:rPr>
              <a:t>Zheting</a:t>
            </a:r>
            <a:r>
              <a:rPr lang="zh-CN" altLang="en-US" dirty="0">
                <a:sym typeface="+mn-ea"/>
              </a:rPr>
              <a:t> </a:t>
            </a:r>
            <a:r>
              <a:rPr lang="en-US" altLang="zh-CN" dirty="0">
                <a:sym typeface="+mn-ea"/>
              </a:rPr>
              <a:t>ZHANG</a:t>
            </a:r>
            <a:r>
              <a:rPr lang="zh-CN" altLang="en-US" dirty="0">
                <a:sym typeface="+mn-ea"/>
              </a:rPr>
              <a:t> </a:t>
            </a:r>
            <a:r>
              <a:rPr lang="en-US" altLang="zh-CN" dirty="0">
                <a:sym typeface="+mn-ea"/>
              </a:rPr>
              <a:t>&amp;</a:t>
            </a:r>
            <a:r>
              <a:rPr lang="zh-CN" altLang="en-US" dirty="0">
                <a:sym typeface="+mn-ea"/>
              </a:rPr>
              <a:t> </a:t>
            </a:r>
            <a:r>
              <a:rPr lang="en-US" altLang="zh-CN" dirty="0" err="1">
                <a:sym typeface="+mn-ea"/>
              </a:rPr>
              <a:t>Tiancheng</a:t>
            </a:r>
            <a:r>
              <a:rPr lang="zh-CN" altLang="en-US" dirty="0">
                <a:sym typeface="+mn-ea"/>
              </a:rPr>
              <a:t> </a:t>
            </a:r>
            <a:r>
              <a:rPr lang="en-US" altLang="zh-CN" dirty="0">
                <a:sym typeface="+mn-ea"/>
              </a:rPr>
              <a:t>YU</a:t>
            </a:r>
            <a:endParaRPr>
              <a:sym typeface="+mn-ea"/>
            </a:endParaRPr>
          </a:p>
        </p:txBody>
      </p:sp>
      <p:sp>
        <p:nvSpPr>
          <p:cNvPr id="6"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93</a:t>
            </a:fld>
            <a:endParaRPr dirty="0"/>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Alternative splicing detection – 6. </a:t>
            </a:r>
            <a:r>
              <a:rPr lang="en-US" altLang="zh-CN" dirty="0"/>
              <a:t>Check the results in IGV!</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808" y="3690506"/>
            <a:ext cx="11726151" cy="7453744"/>
          </a:xfrm>
          <a:prstGeom prst="rect">
            <a:avLst/>
          </a:prstGeom>
        </p:spPr>
      </p:pic>
      <p:sp>
        <p:nvSpPr>
          <p:cNvPr id="2" name="TextBox 9"/>
          <p:cNvSpPr txBox="1"/>
          <p:nvPr/>
        </p:nvSpPr>
        <p:spPr>
          <a:xfrm>
            <a:off x="15076170" y="12534265"/>
            <a:ext cx="891286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altLang="zh-CN" dirty="0" err="1">
                <a:sym typeface="+mn-ea"/>
              </a:rPr>
              <a:t>Zheting</a:t>
            </a:r>
            <a:r>
              <a:rPr lang="zh-CN" altLang="en-US" dirty="0">
                <a:sym typeface="+mn-ea"/>
              </a:rPr>
              <a:t> </a:t>
            </a:r>
            <a:r>
              <a:rPr lang="en-US" altLang="zh-CN" dirty="0">
                <a:sym typeface="+mn-ea"/>
              </a:rPr>
              <a:t>ZHANG</a:t>
            </a:r>
            <a:r>
              <a:rPr lang="zh-CN" altLang="en-US" dirty="0">
                <a:sym typeface="+mn-ea"/>
              </a:rPr>
              <a:t> </a:t>
            </a:r>
            <a:r>
              <a:rPr lang="en-US" altLang="zh-CN" dirty="0">
                <a:sym typeface="+mn-ea"/>
              </a:rPr>
              <a:t>&amp;</a:t>
            </a:r>
            <a:r>
              <a:rPr lang="zh-CN" altLang="en-US" dirty="0">
                <a:sym typeface="+mn-ea"/>
              </a:rPr>
              <a:t> </a:t>
            </a:r>
            <a:r>
              <a:rPr lang="en-US" altLang="zh-CN" dirty="0" err="1">
                <a:sym typeface="+mn-ea"/>
              </a:rPr>
              <a:t>Tiancheng</a:t>
            </a:r>
            <a:r>
              <a:rPr lang="zh-CN" altLang="en-US" dirty="0">
                <a:sym typeface="+mn-ea"/>
              </a:rPr>
              <a:t> </a:t>
            </a:r>
            <a:r>
              <a:rPr lang="en-US" altLang="zh-CN" dirty="0">
                <a:sym typeface="+mn-ea"/>
              </a:rPr>
              <a:t>YU</a:t>
            </a:r>
            <a:endParaRPr>
              <a:sym typeface="+mn-ea"/>
            </a:endParaRPr>
          </a:p>
        </p:txBody>
      </p:sp>
      <p:sp>
        <p:nvSpPr>
          <p:cNvPr id="4"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94</a:t>
            </a:fld>
            <a:endParaRPr dirty="0"/>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lang="en-US" altLang="zh-CN" dirty="0">
                <a:sym typeface="+mn-ea"/>
              </a:rPr>
              <a:t>Alternative splicing detection – 7. D</a:t>
            </a:r>
            <a:r>
              <a:rPr lang="en-US" altLang="zh-CN" dirty="0"/>
              <a:t>etecting differential splicing events</a:t>
            </a:r>
            <a:endParaRPr lang="en-US" altLang="zh-CN" dirty="0">
              <a:sym typeface="+mn-ea"/>
            </a:endParaRPr>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95</a:t>
            </a:fld>
            <a:endParaRPr dirty="0"/>
          </a:p>
        </p:txBody>
      </p:sp>
      <p:sp>
        <p:nvSpPr>
          <p:cNvPr id="5" name="Content Placeholder 2"/>
          <p:cNvSpPr>
            <a:spLocks noGrp="1"/>
          </p:cNvSpPr>
          <p:nvPr>
            <p:ph idx="1"/>
          </p:nvPr>
        </p:nvSpPr>
        <p:spPr>
          <a:xfrm>
            <a:off x="2856865" y="2618729"/>
            <a:ext cx="15524441" cy="6072505"/>
          </a:xfrm>
        </p:spPr>
        <p:txBody>
          <a:bodyPr>
            <a:normAutofit fontScale="92500" lnSpcReduction="20000"/>
          </a:bodyPr>
          <a:lstStyle/>
          <a:p>
            <a:pPr lvl="0">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rPr>
              <a:t>Information </a:t>
            </a:r>
            <a:r>
              <a:rPr lang="en-US" altLang="zh-CN" sz="3600" b="1" dirty="0">
                <a:latin typeface="Calibri" panose="020F0502020204030204" charset="0"/>
                <a:ea typeface="Calibri" panose="020F0502020204030204" charset="0"/>
                <a:cs typeface="Calibri" panose="020F0502020204030204" charset="0"/>
              </a:rPr>
              <a:t>can</a:t>
            </a:r>
            <a:r>
              <a:rPr lang="zh-CN" altLang="en-US" sz="3600" b="1" dirty="0">
                <a:latin typeface="Calibri" panose="020F0502020204030204" charset="0"/>
                <a:ea typeface="Calibri" panose="020F0502020204030204" charset="0"/>
                <a:cs typeface="Calibri" panose="020F0502020204030204" charset="0"/>
              </a:rPr>
              <a:t> </a:t>
            </a:r>
            <a:r>
              <a:rPr lang="en-US" altLang="zh-CN" sz="3600" b="1" dirty="0">
                <a:latin typeface="Calibri" panose="020F0502020204030204" charset="0"/>
                <a:ea typeface="Calibri" panose="020F0502020204030204" charset="0"/>
                <a:cs typeface="Calibri" panose="020F0502020204030204" charset="0"/>
              </a:rPr>
              <a:t>be</a:t>
            </a:r>
            <a:r>
              <a:rPr lang="zh-CN" altLang="en-US" sz="3600" b="1" dirty="0">
                <a:latin typeface="Calibri" panose="020F0502020204030204" charset="0"/>
                <a:ea typeface="Calibri" panose="020F0502020204030204" charset="0"/>
                <a:cs typeface="Calibri" panose="020F0502020204030204" charset="0"/>
              </a:rPr>
              <a:t> </a:t>
            </a:r>
            <a:r>
              <a:rPr lang="en-GB" sz="3600" b="1" dirty="0">
                <a:latin typeface="Calibri" panose="020F0502020204030204" charset="0"/>
                <a:ea typeface="Calibri" panose="020F0502020204030204" charset="0"/>
                <a:cs typeface="Calibri" panose="020F0502020204030204" charset="0"/>
              </a:rPr>
              <a:t>check</a:t>
            </a:r>
            <a:r>
              <a:rPr lang="en-US" altLang="zh-CN" sz="3600" b="1" dirty="0">
                <a:latin typeface="Calibri" panose="020F0502020204030204" charset="0"/>
                <a:ea typeface="Calibri" panose="020F0502020204030204" charset="0"/>
                <a:cs typeface="Calibri" panose="020F0502020204030204" charset="0"/>
              </a:rPr>
              <a:t>ed</a:t>
            </a:r>
            <a:r>
              <a:rPr lang="en-US" altLang="en-GB" sz="3600" b="1" dirty="0">
                <a:latin typeface="Calibri" panose="020F0502020204030204" charset="0"/>
                <a:ea typeface="Calibri" panose="020F0502020204030204" charset="0"/>
                <a:cs typeface="Calibri" panose="020F0502020204030204" charset="0"/>
              </a:rPr>
              <a:t>:</a:t>
            </a:r>
            <a:endParaRPr lang="en-GB" sz="3105"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r>
              <a:rPr lang="en-US" sz="3600" dirty="0">
                <a:latin typeface="Calibri" panose="020F0502020204030204" charset="0"/>
                <a:ea typeface="Calibri" panose="020F0502020204030204" charset="0"/>
                <a:cs typeface="Calibri" panose="020F0502020204030204" charset="0"/>
                <a:sym typeface="+mn-ea"/>
              </a:rPr>
              <a:t>- </a:t>
            </a:r>
            <a:r>
              <a:rPr lang="en-US" sz="3600" dirty="0" err="1">
                <a:latin typeface="Calibri" panose="020F0502020204030204" charset="0"/>
                <a:ea typeface="Calibri" panose="020F0502020204030204" charset="0"/>
                <a:cs typeface="Calibri" panose="020F0502020204030204" charset="0"/>
                <a:sym typeface="+mn-ea"/>
              </a:rPr>
              <a:t>rMATS</a:t>
            </a:r>
            <a:r>
              <a:rPr lang="en-US" sz="3600" dirty="0">
                <a:latin typeface="Calibri" panose="020F0502020204030204" charset="0"/>
                <a:ea typeface="Calibri" panose="020F0502020204030204" charset="0"/>
                <a:cs typeface="Calibri" panose="020F0502020204030204" charset="0"/>
                <a:sym typeface="+mn-ea"/>
              </a:rPr>
              <a:t> results tell you about different types of splicing events, where they happen, how often they happen in different samples, and whether the differences are statistically significant. It also provides details on the reads that support these events and the lengths of the spliced regions..</a:t>
            </a:r>
            <a:endParaRPr lang="en-US" sz="3600" dirty="0">
              <a:latin typeface="Calibri" panose="020F0502020204030204" charset="0"/>
              <a:ea typeface="Calibri" panose="020F0502020204030204" charset="0"/>
              <a:cs typeface="Calibri" panose="020F0502020204030204" charset="0"/>
            </a:endParaRPr>
          </a:p>
          <a:p>
            <a:pPr lvl="0">
              <a:buFont typeface="Wingdings" panose="05000000000000000000" pitchFamily="2" charset="2"/>
              <a:buChar char="Ø"/>
            </a:pPr>
            <a:r>
              <a:rPr lang="en-US" sz="3600" b="1" dirty="0">
                <a:latin typeface="Calibri" panose="020F0502020204030204" charset="0"/>
                <a:ea typeface="Calibri" panose="020F0502020204030204" charset="0"/>
                <a:cs typeface="Calibri" panose="020F0502020204030204" charset="0"/>
                <a:sym typeface="+mn-ea"/>
              </a:rPr>
              <a:t>Input command line</a:t>
            </a:r>
            <a:r>
              <a:rPr lang="en-US" altLang="en-GB" sz="3600" b="1" dirty="0">
                <a:latin typeface="Calibri" panose="020F0502020204030204" charset="0"/>
                <a:ea typeface="Calibri" panose="020F0502020204030204" charset="0"/>
                <a:cs typeface="Calibri" panose="020F0502020204030204" charset="0"/>
                <a:sym typeface="+mn-ea"/>
              </a:rPr>
              <a:t>:</a:t>
            </a:r>
            <a:endParaRPr lang="en-US"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lvl="0">
              <a:buFont typeface="Wingdings" panose="05000000000000000000" pitchFamily="2" charset="2"/>
              <a:buChar char="Ø"/>
            </a:pPr>
            <a:r>
              <a:rPr lang="en-US" altLang="zh-CN" sz="3600" b="1" dirty="0">
                <a:latin typeface="Calibri" panose="020F0502020204030204" charset="0"/>
                <a:ea typeface="Calibri" panose="020F0502020204030204" charset="0"/>
                <a:cs typeface="Calibri" panose="020F0502020204030204" charset="0"/>
                <a:sym typeface="+mn-ea"/>
              </a:rPr>
              <a:t>Typical</a:t>
            </a:r>
            <a:r>
              <a:rPr lang="zh-CN" altLang="en-US" sz="3600" b="1" dirty="0">
                <a:latin typeface="Calibri" panose="020F0502020204030204" charset="0"/>
                <a:ea typeface="Calibri" panose="020F0502020204030204" charset="0"/>
                <a:cs typeface="Calibri" panose="020F0502020204030204" charset="0"/>
                <a:sym typeface="+mn-ea"/>
              </a:rPr>
              <a:t> </a:t>
            </a:r>
            <a:r>
              <a:rPr lang="en-US" altLang="zh-CN" sz="3600" b="1" dirty="0">
                <a:latin typeface="Calibri" panose="020F0502020204030204" charset="0"/>
                <a:ea typeface="Calibri" panose="020F0502020204030204" charset="0"/>
                <a:cs typeface="Calibri" panose="020F0502020204030204" charset="0"/>
                <a:sym typeface="+mn-ea"/>
              </a:rPr>
              <a:t>Parameter:</a:t>
            </a:r>
            <a:endParaRPr lang="en-US" dirty="0">
              <a:latin typeface="Calibri" panose="020F0502020204030204" charset="0"/>
              <a:ea typeface="Calibri" panose="020F0502020204030204" charset="0"/>
              <a:cs typeface="Calibri" panose="020F0502020204030204" charset="0"/>
            </a:endParaRPr>
          </a:p>
        </p:txBody>
      </p:sp>
      <p:sp>
        <p:nvSpPr>
          <p:cNvPr id="7" name="RunRNAseq /datapath \…"/>
          <p:cNvSpPr txBox="1"/>
          <p:nvPr/>
        </p:nvSpPr>
        <p:spPr>
          <a:xfrm>
            <a:off x="3686175" y="6180455"/>
            <a:ext cx="13348335" cy="1355725"/>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noAutofit/>
          </a:bodyPr>
          <a:lstStyle/>
          <a:p>
            <a:pPr algn="l" defTabSz="584200">
              <a:defRPr sz="1800" b="0">
                <a:solidFill>
                  <a:srgbClr val="FFFFFF"/>
                </a:solidFill>
                <a:latin typeface="Monaco"/>
                <a:ea typeface="Monaco"/>
                <a:cs typeface="Monaco"/>
                <a:sym typeface="Monaco"/>
              </a:defRPr>
            </a:pPr>
            <a:r>
              <a:rPr lang="en-US" sz="2000" dirty="0"/>
              <a:t># bash</a:t>
            </a:r>
          </a:p>
          <a:p>
            <a:pPr algn="l" defTabSz="584200">
              <a:defRPr sz="1800" b="0">
                <a:solidFill>
                  <a:srgbClr val="FFFFFF"/>
                </a:solidFill>
                <a:latin typeface="Monaco"/>
                <a:ea typeface="Monaco"/>
                <a:cs typeface="Monaco"/>
                <a:sym typeface="Monaco"/>
              </a:defRPr>
            </a:pPr>
            <a:endParaRPr lang="en-US" sz="2000" dirty="0"/>
          </a:p>
          <a:p>
            <a:pPr algn="l" defTabSz="584200">
              <a:defRPr sz="1800" b="0">
                <a:solidFill>
                  <a:srgbClr val="FFFFFF"/>
                </a:solidFill>
                <a:latin typeface="Monaco"/>
                <a:ea typeface="Monaco"/>
                <a:cs typeface="Monaco"/>
                <a:sym typeface="Monaco"/>
              </a:defRPr>
            </a:pPr>
            <a:r>
              <a:rPr lang="en-US" sz="2000" dirty="0">
                <a:sym typeface="Helvetica" panose="020B0604020202020204"/>
              </a:rPr>
              <a:t>/</a:t>
            </a:r>
            <a:r>
              <a:rPr lang="en-US" sz="2000" dirty="0" err="1">
                <a:sym typeface="Helvetica" panose="020B0604020202020204"/>
              </a:rPr>
              <a:t>usr</a:t>
            </a:r>
            <a:r>
              <a:rPr lang="en-US" sz="2000" dirty="0">
                <a:sym typeface="Helvetica" panose="020B0604020202020204"/>
              </a:rPr>
              <a:t>/bin/bash </a:t>
            </a:r>
            <a:r>
              <a:rPr lang="en-US" sz="2000" dirty="0" err="1">
                <a:sym typeface="Helvetica" panose="020B0604020202020204"/>
              </a:rPr>
              <a:t>alternative_splicing.sh</a:t>
            </a:r>
            <a:r>
              <a:rPr lang="en-US" sz="2000" dirty="0">
                <a:sym typeface="Helvetica" panose="020B0604020202020204"/>
              </a:rPr>
              <a:t> –b1 &lt;b1 file path&gt;  –b2 &lt;b2 file path&gt; –</a:t>
            </a:r>
            <a:r>
              <a:rPr lang="en-US" sz="2000" dirty="0" err="1">
                <a:sym typeface="Helvetica" panose="020B0604020202020204"/>
              </a:rPr>
              <a:t>gtf</a:t>
            </a:r>
            <a:r>
              <a:rPr lang="en-US" sz="2000" dirty="0">
                <a:sym typeface="Helvetica" panose="020B0604020202020204"/>
              </a:rPr>
              <a:t> &lt;GTF file path&gt; –od &lt;output directory&gt;</a:t>
            </a:r>
            <a:endParaRPr lang="en-US" sz="2000" dirty="0">
              <a:sym typeface="+mn-ea"/>
            </a:endParaRPr>
          </a:p>
        </p:txBody>
      </p:sp>
      <p:sp>
        <p:nvSpPr>
          <p:cNvPr id="6"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sym typeface="+mn-ea"/>
              </a:rPr>
              <a:t>Zheting Zhang</a:t>
            </a:r>
            <a:endParaRPr dirty="0"/>
          </a:p>
        </p:txBody>
      </p:sp>
      <p:graphicFrame>
        <p:nvGraphicFramePr>
          <p:cNvPr id="17" name="Table 1"/>
          <p:cNvGraphicFramePr/>
          <p:nvPr/>
        </p:nvGraphicFramePr>
        <p:xfrm>
          <a:off x="3686175" y="8694947"/>
          <a:ext cx="11385224" cy="2087880"/>
        </p:xfrm>
        <a:graphic>
          <a:graphicData uri="http://schemas.openxmlformats.org/drawingml/2006/table">
            <a:tbl>
              <a:tblPr>
                <a:tableStyleId>{33BA23B1-9221-436E-865A-0063620EA4FD}</a:tableStyleId>
              </a:tblPr>
              <a:tblGrid>
                <a:gridCol w="3540760">
                  <a:extLst>
                    <a:ext uri="{9D8B030D-6E8A-4147-A177-3AD203B41FA5}">
                      <a16:colId xmlns:a16="http://schemas.microsoft.com/office/drawing/2014/main" val="20000"/>
                    </a:ext>
                  </a:extLst>
                </a:gridCol>
                <a:gridCol w="7844464">
                  <a:extLst>
                    <a:ext uri="{9D8B030D-6E8A-4147-A177-3AD203B41FA5}">
                      <a16:colId xmlns:a16="http://schemas.microsoft.com/office/drawing/2014/main" val="20001"/>
                    </a:ext>
                  </a:extLst>
                </a:gridCol>
              </a:tblGrid>
              <a:tr h="521970">
                <a:tc>
                  <a:txBody>
                    <a:bodyPr/>
                    <a:lstStyle/>
                    <a:p>
                      <a:pPr algn="l" defTabSz="584200">
                        <a:defRPr sz="1800"/>
                      </a:pPr>
                      <a:r>
                        <a:rPr lang="en-US" sz="1800" dirty="0">
                          <a:solidFill>
                            <a:srgbClr val="FFFFFF"/>
                          </a:solidFill>
                          <a:latin typeface="Monaco"/>
                          <a:ea typeface="Monaco"/>
                          <a:cs typeface="Monaco"/>
                          <a:sym typeface="+mn-ea"/>
                        </a:rPr>
                        <a:t> &lt;b1 file path&gt; </a:t>
                      </a:r>
                      <a:endParaRPr sz="1800" dirty="0">
                        <a:solidFill>
                          <a:srgbClr val="FFFFFF"/>
                        </a:solidFill>
                        <a:latin typeface="Monaco"/>
                        <a:ea typeface="Monaco"/>
                        <a:cs typeface="Monaco"/>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b="0" dirty="0"/>
                        <a:t>Path to the b1 file containing BAM file paths separated by comma</a:t>
                      </a:r>
                      <a:endParaRPr b="0" dirty="0"/>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521970">
                <a:tc>
                  <a:txBody>
                    <a:bodyPr/>
                    <a:lstStyle/>
                    <a:p>
                      <a:pPr algn="l" defTabSz="584200">
                        <a:defRPr sz="1800"/>
                      </a:pPr>
                      <a:r>
                        <a:rPr sz="1800" dirty="0">
                          <a:solidFill>
                            <a:srgbClr val="FFFFFF"/>
                          </a:solidFill>
                          <a:latin typeface="Monaco"/>
                          <a:ea typeface="Monaco"/>
                          <a:cs typeface="Monaco"/>
                          <a:sym typeface="+mn-ea"/>
                        </a:rPr>
                        <a:t>&lt;</a:t>
                      </a:r>
                      <a:r>
                        <a:rPr lang="en-US" altLang="zh-CN" sz="1800" dirty="0">
                          <a:solidFill>
                            <a:srgbClr val="FFFFFF"/>
                          </a:solidFill>
                          <a:latin typeface="Monaco"/>
                          <a:ea typeface="Monaco"/>
                          <a:cs typeface="Monaco"/>
                          <a:sym typeface="+mn-ea"/>
                        </a:rPr>
                        <a:t>b2 file path</a:t>
                      </a:r>
                      <a:r>
                        <a:rPr sz="1800" dirty="0">
                          <a:solidFill>
                            <a:srgbClr val="FFFFFF"/>
                          </a:solidFill>
                          <a:latin typeface="Monaco"/>
                          <a:ea typeface="Monaco"/>
                          <a:cs typeface="Monaco"/>
                          <a:sym typeface="+mn-ea"/>
                        </a:rPr>
                        <a:t>&gt;</a:t>
                      </a:r>
                      <a:endParaRPr dirty="0">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sz="1800" b="0" dirty="0">
                          <a:sym typeface="+mn-ea"/>
                        </a:rPr>
                        <a:t>Path to the b2 file containing BAM file paths separated by comma</a:t>
                      </a:r>
                      <a:endParaRPr sz="1800" b="0" dirty="0">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521970">
                <a:tc>
                  <a:txBody>
                    <a:bodyPr/>
                    <a:lstStyle/>
                    <a:p>
                      <a:pPr algn="l" defTabSz="584200">
                        <a:defRPr sz="1800"/>
                      </a:pPr>
                      <a:r>
                        <a:rPr lang="en-US" altLang="zh-CN" sz="1800" dirty="0">
                          <a:solidFill>
                            <a:srgbClr val="FFFFFF"/>
                          </a:solidFill>
                          <a:latin typeface="Monaco"/>
                          <a:ea typeface="Monaco"/>
                          <a:cs typeface="Monaco"/>
                          <a:sym typeface="+mn-ea"/>
                        </a:rPr>
                        <a:t>&lt;GTF file path&gt;</a:t>
                      </a:r>
                      <a:endParaRPr lang="en-US" altLang="zh-CN" dirty="0">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cap="flat" cmpd="sng" algn="ctr">
                      <a:solidFill>
                        <a:srgbClr val="FFFFFF"/>
                      </a:solidFill>
                      <a:prstDash val="solid"/>
                      <a:miter lim="400000"/>
                      <a:headEnd type="none" w="med" len="med"/>
                      <a:tailEnd type="none" w="med" len="med"/>
                    </a:lnB>
                    <a:solidFill>
                      <a:srgbClr val="000000"/>
                    </a:solidFill>
                  </a:tcPr>
                </a:tc>
                <a:tc>
                  <a:txBody>
                    <a:bodyPr/>
                    <a:lstStyle/>
                    <a:p>
                      <a:pPr defTabSz="914400">
                        <a:defRPr sz="1800"/>
                      </a:pPr>
                      <a:r>
                        <a:rPr lang="en-US" altLang="zh-CN" sz="1800" b="0" dirty="0">
                          <a:sym typeface="+mn-ea"/>
                        </a:rPr>
                        <a:t>Path to the GTF file</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cap="flat" cmpd="sng" algn="ctr">
                      <a:solidFill>
                        <a:srgbClr val="FFFFFF"/>
                      </a:solidFill>
                      <a:prstDash val="solid"/>
                      <a:miter lim="400000"/>
                      <a:headEnd type="none" w="med" len="med"/>
                      <a:tailEnd type="none" w="med" len="med"/>
                    </a:lnB>
                    <a:solidFill>
                      <a:srgbClr val="49758F"/>
                    </a:solidFill>
                  </a:tcPr>
                </a:tc>
                <a:extLst>
                  <a:ext uri="{0D108BD9-81ED-4DB2-BD59-A6C34878D82A}">
                    <a16:rowId xmlns:a16="http://schemas.microsoft.com/office/drawing/2014/main" val="10002"/>
                  </a:ext>
                </a:extLst>
              </a:tr>
              <a:tr h="521970">
                <a:tc>
                  <a:txBody>
                    <a:bodyPr/>
                    <a:lstStyle/>
                    <a:p>
                      <a:pPr algn="l" defTabSz="584200">
                        <a:defRPr sz="1800"/>
                      </a:pPr>
                      <a:r>
                        <a:rPr lang="en-US" altLang="zh-CN" dirty="0">
                          <a:solidFill>
                            <a:srgbClr val="FFFFFF"/>
                          </a:solidFill>
                          <a:latin typeface="Monaco"/>
                          <a:ea typeface="Monaco"/>
                          <a:cs typeface="Monaco"/>
                          <a:sym typeface="Monaco"/>
                        </a:rPr>
                        <a:t>&lt;output directory&gt;</a:t>
                      </a:r>
                    </a:p>
                  </a:txBody>
                  <a:tcPr marL="50800" marR="50800" marT="50800" marB="50800" anchor="ctr" horzOverflow="overflow">
                    <a:lnL w="25400">
                      <a:solidFill>
                        <a:srgbClr val="FFFFFF"/>
                      </a:solidFill>
                      <a:miter lim="400000"/>
                    </a:lnL>
                    <a:lnR w="25400" cap="flat" cmpd="sng" algn="ctr">
                      <a:solidFill>
                        <a:srgbClr val="FFFFFF"/>
                      </a:solidFill>
                      <a:prstDash val="solid"/>
                      <a:miter lim="400000"/>
                      <a:headEnd type="none" w="med" len="med"/>
                      <a:tailEnd type="none" w="med" len="med"/>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altLang="zh-CN" sz="1800" b="0" dirty="0">
                          <a:sym typeface="+mn-ea"/>
                        </a:rPr>
                        <a:t>Output directory for the results</a:t>
                      </a:r>
                    </a:p>
                  </a:txBody>
                  <a:tcPr marL="50800" marR="50800" marT="50800" marB="50800" anchor="ctr" horzOverflow="overflow">
                    <a:lnL w="25400" cap="flat" cmpd="sng" algn="ctr">
                      <a:solidFill>
                        <a:srgbClr val="FFFFFF"/>
                      </a:solidFill>
                      <a:prstDash val="solid"/>
                      <a:miter lim="400000"/>
                      <a:headEnd type="none" w="med" len="med"/>
                      <a:tailEnd type="none" w="med" len="med"/>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3"/>
                  </a:ext>
                </a:extLst>
              </a:tr>
            </a:tbl>
          </a:graphicData>
        </a:graphic>
      </p:graphicFrame>
      <p:sp>
        <p:nvSpPr>
          <p:cNvPr id="2" name="文本框 1"/>
          <p:cNvSpPr txBox="1"/>
          <p:nvPr/>
        </p:nvSpPr>
        <p:spPr>
          <a:xfrm>
            <a:off x="2614270" y="11272047"/>
            <a:ext cx="1219200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lang="en-GB" sz="3600" dirty="0">
                <a:latin typeface="Calibri" panose="020F0502020204030204" charset="0"/>
                <a:ea typeface="Calibri" panose="020F0502020204030204" charset="0"/>
                <a:cs typeface="Calibri" panose="020F0502020204030204" charset="0"/>
                <a:sym typeface="+mn-ea"/>
              </a:rPr>
              <a:t>Output format</a:t>
            </a:r>
            <a:r>
              <a:rPr lang="en-US" altLang="en-GB" sz="3600" dirty="0">
                <a:latin typeface="Calibri" panose="020F0502020204030204" charset="0"/>
                <a:ea typeface="Calibri" panose="020F0502020204030204" charset="0"/>
                <a:cs typeface="Calibri" panose="020F0502020204030204" charset="0"/>
                <a:sym typeface="+mn-ea"/>
              </a:rPr>
              <a:t>: a table sets in the output directory.</a:t>
            </a:r>
            <a:endParaRPr kumimoji="0" lang="en-US" altLang="en-US" sz="3600" b="1"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mn-ea"/>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41255" y="2145646"/>
            <a:ext cx="17615089" cy="3251107"/>
          </a:xfrm>
          <a:prstGeom prst="rect">
            <a:avLst/>
          </a:prstGeom>
        </p:spPr>
      </p:pic>
      <p:pic>
        <p:nvPicPr>
          <p:cNvPr id="7" name="图片 6"/>
          <p:cNvPicPr>
            <a:picLocks noChangeAspect="1"/>
          </p:cNvPicPr>
          <p:nvPr/>
        </p:nvPicPr>
        <p:blipFill>
          <a:blip r:embed="rId3"/>
          <a:stretch>
            <a:fillRect/>
          </a:stretch>
        </p:blipFill>
        <p:spPr>
          <a:xfrm>
            <a:off x="641254" y="5636051"/>
            <a:ext cx="17615089" cy="1558494"/>
          </a:xfrm>
          <a:prstGeom prst="rect">
            <a:avLst/>
          </a:prstGeom>
        </p:spPr>
      </p:pic>
      <p:pic>
        <p:nvPicPr>
          <p:cNvPr id="9" name="图片 8"/>
          <p:cNvPicPr>
            <a:picLocks noChangeAspect="1"/>
          </p:cNvPicPr>
          <p:nvPr/>
        </p:nvPicPr>
        <p:blipFill>
          <a:blip r:embed="rId4"/>
          <a:stretch>
            <a:fillRect/>
          </a:stretch>
        </p:blipFill>
        <p:spPr>
          <a:xfrm>
            <a:off x="641255" y="7433843"/>
            <a:ext cx="19478910" cy="1770810"/>
          </a:xfrm>
          <a:prstGeom prst="rect">
            <a:avLst/>
          </a:prstGeom>
        </p:spPr>
      </p:pic>
      <p:pic>
        <p:nvPicPr>
          <p:cNvPr id="11" name="图片 10"/>
          <p:cNvPicPr>
            <a:picLocks noChangeAspect="1"/>
          </p:cNvPicPr>
          <p:nvPr/>
        </p:nvPicPr>
        <p:blipFill>
          <a:blip r:embed="rId5"/>
          <a:stretch>
            <a:fillRect/>
          </a:stretch>
        </p:blipFill>
        <p:spPr>
          <a:xfrm>
            <a:off x="641254" y="9443951"/>
            <a:ext cx="14420850" cy="3600450"/>
          </a:xfrm>
          <a:prstGeom prst="rect">
            <a:avLst/>
          </a:prstGeom>
        </p:spPr>
      </p:pic>
      <p:sp>
        <p:nvSpPr>
          <p:cNvPr id="12" name="标题 2"/>
          <p:cNvSpPr>
            <a:spLocks noGrp="1"/>
          </p:cNvSpPr>
          <p:nvPr>
            <p:ph type="title"/>
          </p:nvPr>
        </p:nvSpPr>
        <p:spPr>
          <a:xfrm>
            <a:off x="2032000" y="-550"/>
            <a:ext cx="20320000" cy="1571626"/>
          </a:xfrm>
        </p:spPr>
        <p:txBody>
          <a:bodyPr/>
          <a:lstStyle/>
          <a:p>
            <a:r>
              <a:rPr lang="en-US" dirty="0">
                <a:sym typeface="+mn-ea"/>
              </a:rPr>
              <a:t>Alternative splicing detection – </a:t>
            </a:r>
            <a:r>
              <a:rPr lang="en-US" altLang="zh-CN" dirty="0"/>
              <a:t>Scripts for detecting differential splicing</a:t>
            </a:r>
            <a:endParaRPr lang="zh-CN" altLang="en-US" dirty="0"/>
          </a:p>
        </p:txBody>
      </p:sp>
      <p:sp>
        <p:nvSpPr>
          <p:cNvPr id="2" name="TextBox 9"/>
          <p:cNvSpPr txBox="1"/>
          <p:nvPr/>
        </p:nvSpPr>
        <p:spPr>
          <a:xfrm>
            <a:off x="15076170" y="12534265"/>
            <a:ext cx="891286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altLang="zh-CN" dirty="0" err="1">
                <a:sym typeface="+mn-ea"/>
              </a:rPr>
              <a:t>Zheting</a:t>
            </a:r>
            <a:r>
              <a:rPr lang="zh-CN" altLang="en-US" dirty="0">
                <a:sym typeface="+mn-ea"/>
              </a:rPr>
              <a:t> </a:t>
            </a:r>
            <a:r>
              <a:rPr lang="en-US" altLang="zh-CN" dirty="0">
                <a:sym typeface="+mn-ea"/>
              </a:rPr>
              <a:t>ZHANG</a:t>
            </a:r>
            <a:r>
              <a:rPr lang="zh-CN" altLang="en-US" dirty="0">
                <a:sym typeface="+mn-ea"/>
              </a:rPr>
              <a:t> </a:t>
            </a:r>
            <a:r>
              <a:rPr lang="en-US" altLang="zh-CN" dirty="0">
                <a:sym typeface="+mn-ea"/>
              </a:rPr>
              <a:t>&amp;</a:t>
            </a:r>
            <a:r>
              <a:rPr lang="zh-CN" altLang="en-US" dirty="0">
                <a:sym typeface="+mn-ea"/>
              </a:rPr>
              <a:t> </a:t>
            </a:r>
            <a:r>
              <a:rPr lang="en-US" altLang="zh-CN" dirty="0" err="1">
                <a:sym typeface="+mn-ea"/>
              </a:rPr>
              <a:t>Tiancheng</a:t>
            </a:r>
            <a:r>
              <a:rPr lang="zh-CN" altLang="en-US" dirty="0">
                <a:sym typeface="+mn-ea"/>
              </a:rPr>
              <a:t> </a:t>
            </a:r>
            <a:r>
              <a:rPr lang="en-US" altLang="zh-CN" dirty="0">
                <a:sym typeface="+mn-ea"/>
              </a:rPr>
              <a:t>YU</a:t>
            </a:r>
            <a:endParaRPr>
              <a:sym typeface="+mn-ea"/>
            </a:endParaRPr>
          </a:p>
        </p:txBody>
      </p:sp>
      <p:sp>
        <p:nvSpPr>
          <p:cNvPr id="3"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96</a:t>
            </a:fld>
            <a:endParaRPr dirty="0"/>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ym typeface="+mn-ea"/>
              </a:rPr>
              <a:t>Alternative splicing detection – 8.1. </a:t>
            </a:r>
            <a:r>
              <a:rPr lang="en-US" altLang="zh-CN" dirty="0"/>
              <a:t>Output of </a:t>
            </a:r>
            <a:r>
              <a:rPr lang="en-US" altLang="zh-CN" dirty="0" err="1"/>
              <a:t>rMATs</a:t>
            </a:r>
            <a:r>
              <a:rPr lang="en-US" altLang="zh-CN" dirty="0"/>
              <a:t> (MATS.JC.txt is the most important result file)</a:t>
            </a:r>
            <a:endParaRPr lang="zh-CN" altLang="en-US" dirty="0"/>
          </a:p>
        </p:txBody>
      </p:sp>
      <p:sp>
        <p:nvSpPr>
          <p:cNvPr id="4" name="Rectangle 1"/>
          <p:cNvSpPr>
            <a:spLocks noChangeArrowheads="1"/>
          </p:cNvSpPr>
          <p:nvPr/>
        </p:nvSpPr>
        <p:spPr bwMode="auto">
          <a:xfrm>
            <a:off x="775716" y="4562118"/>
            <a:ext cx="21297900" cy="64017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AS_Event</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zh-CN" b="0" i="0" u="none" strike="noStrike" cap="none" normalizeH="0" baseline="0" dirty="0">
                <a:ln>
                  <a:noFill/>
                </a:ln>
                <a:solidFill>
                  <a:schemeClr val="tx1"/>
                </a:solidFill>
                <a:effectLst/>
                <a:highlight>
                  <a:srgbClr val="FF0000"/>
                </a:highlight>
                <a:latin typeface="Arial" panose="020B0604020202020204" pitchFamily="34" charset="0"/>
                <a:cs typeface="Arial" panose="020B0604020202020204" pitchFamily="34" charset="0"/>
              </a:rPr>
              <a:t>MATS.JC.txt: </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Final output including only reads that span junctions defined by </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rmats</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 (Junction Counts)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AS_Event</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].MATS.JCEC.txt: Final output including both reads that span junctions defined by </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rmats</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 (Junction Counts) and reads that do not cross an exon boundary (Exon Counts)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fromGTF</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AS_Event</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].txt: All identified alternative splicing (AS) events derived from GTF and RNA</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fromGTF.novelJunction</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AS_Event</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].txt: Alternative splicing (AS) events which were identified only after considering the RNA (as opposed to analyzing the GTF in isolation). This does not include events with an unannotated splice site.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fromGTF.novelSpliceSite</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AS_Event</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].txt: This file contains only those events which include an unannotated splice site. Only relevant if –</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novelSS</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is enabled.</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JC.raw.input</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AS_Event</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].txt: Event counts including only reads that span junctions defined by </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rmats</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 (Junction Counts)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JCEC.raw.input</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AS_Event</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].txt: Event counts including both reads that span junctions defined by </a:t>
            </a:r>
            <a:r>
              <a:rPr kumimoji="0" lang="en-US" altLang="zh-CN"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rmats</a:t>
            </a:r>
            <a:r>
              <a:rPr kumimoji="0" lang="en-US"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rPr>
              <a:t> (Junction Counts) and reads that do not cross an exon boundary (Exon Counts)</a:t>
            </a:r>
            <a:endParaRPr kumimoji="0" lang="zh-CN" altLang="zh-CN"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 name="TextBox 9"/>
          <p:cNvSpPr txBox="1"/>
          <p:nvPr/>
        </p:nvSpPr>
        <p:spPr>
          <a:xfrm>
            <a:off x="15076170" y="12534265"/>
            <a:ext cx="891286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altLang="zh-CN" dirty="0" err="1">
                <a:sym typeface="+mn-ea"/>
              </a:rPr>
              <a:t>Zheting</a:t>
            </a:r>
            <a:r>
              <a:rPr lang="zh-CN" altLang="en-US" dirty="0">
                <a:sym typeface="+mn-ea"/>
              </a:rPr>
              <a:t> </a:t>
            </a:r>
            <a:r>
              <a:rPr lang="en-US" altLang="zh-CN" dirty="0">
                <a:sym typeface="+mn-ea"/>
              </a:rPr>
              <a:t>ZHANG</a:t>
            </a:r>
            <a:r>
              <a:rPr lang="zh-CN" altLang="en-US" dirty="0">
                <a:sym typeface="+mn-ea"/>
              </a:rPr>
              <a:t> </a:t>
            </a:r>
            <a:r>
              <a:rPr lang="en-US" altLang="zh-CN" dirty="0">
                <a:sym typeface="+mn-ea"/>
              </a:rPr>
              <a:t>&amp;</a:t>
            </a:r>
            <a:r>
              <a:rPr lang="zh-CN" altLang="en-US" dirty="0">
                <a:sym typeface="+mn-ea"/>
              </a:rPr>
              <a:t> </a:t>
            </a:r>
            <a:r>
              <a:rPr lang="en-US" altLang="zh-CN" dirty="0" err="1">
                <a:sym typeface="+mn-ea"/>
              </a:rPr>
              <a:t>Tiancheng</a:t>
            </a:r>
            <a:r>
              <a:rPr lang="zh-CN" altLang="en-US" dirty="0">
                <a:sym typeface="+mn-ea"/>
              </a:rPr>
              <a:t> </a:t>
            </a:r>
            <a:r>
              <a:rPr lang="en-US" altLang="zh-CN" dirty="0">
                <a:sym typeface="+mn-ea"/>
              </a:rPr>
              <a:t>YU</a:t>
            </a:r>
            <a:endParaRPr>
              <a:sym typeface="+mn-ea"/>
            </a:endParaRPr>
          </a:p>
        </p:txBody>
      </p:sp>
      <p:sp>
        <p:nvSpPr>
          <p:cNvPr id="5"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97</a:t>
            </a:fld>
            <a:endParaRPr dirty="0"/>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noGrp="1"/>
          </p:cNvSpPr>
          <p:nvPr>
            <p:ph type="title"/>
          </p:nvPr>
        </p:nvSpPr>
        <p:spPr>
          <a:xfrm>
            <a:off x="2032000" y="37784"/>
            <a:ext cx="16591915" cy="1496060"/>
          </a:xfrm>
          <a:prstGeom prst="rect">
            <a:avLst/>
          </a:prstGeom>
          <a:noFill/>
        </p:spPr>
        <p:txBody>
          <a:bodyPr wrap="none" rtlCol="0">
            <a:spAutoFit/>
          </a:bodyPr>
          <a:lstStyle/>
          <a:p>
            <a:pPr algn="l"/>
            <a:r>
              <a:rPr lang="en-US" dirty="0">
                <a:sym typeface="+mn-ea"/>
              </a:rPr>
              <a:t>Alternative splicing detection – 8.2. </a:t>
            </a:r>
            <a:r>
              <a:rPr lang="en-US" altLang="zh-CN" dirty="0">
                <a:solidFill>
                  <a:schemeClr val="bg1"/>
                </a:solidFill>
                <a:latin typeface="Arial" panose="020B0604020202020204" pitchFamily="34" charset="0"/>
                <a:cs typeface="Arial" panose="020B0604020202020204" pitchFamily="34" charset="0"/>
              </a:rPr>
              <a:t>Output example of </a:t>
            </a:r>
            <a:r>
              <a:rPr lang="en-US" altLang="zh-CN" dirty="0" err="1">
                <a:solidFill>
                  <a:schemeClr val="bg1"/>
                </a:solidFill>
                <a:latin typeface="Arial" panose="020B0604020202020204" pitchFamily="34" charset="0"/>
                <a:cs typeface="Arial" panose="020B0604020202020204" pitchFamily="34" charset="0"/>
              </a:rPr>
              <a:t>rMATs</a:t>
            </a:r>
            <a:r>
              <a:rPr lang="en-US" altLang="zh-CN" dirty="0">
                <a:solidFill>
                  <a:schemeClr val="bg1"/>
                </a:solidFill>
                <a:latin typeface="Arial" panose="020B0604020202020204" pitchFamily="34" charset="0"/>
                <a:cs typeface="Arial" panose="020B0604020202020204" pitchFamily="34" charset="0"/>
              </a:rPr>
              <a:t> </a:t>
            </a:r>
            <a:br>
              <a:rPr lang="en-US" altLang="zh-CN" dirty="0">
                <a:solidFill>
                  <a:schemeClr val="bg1"/>
                </a:solidFill>
                <a:latin typeface="Arial" panose="020B0604020202020204" pitchFamily="34" charset="0"/>
                <a:cs typeface="Arial" panose="020B0604020202020204" pitchFamily="34" charset="0"/>
              </a:rPr>
            </a:br>
            <a:r>
              <a:rPr lang="en-US" altLang="zh-CN" dirty="0">
                <a:solidFill>
                  <a:schemeClr val="bg1"/>
                </a:solidFill>
                <a:latin typeface="Arial" panose="020B0604020202020204" pitchFamily="34" charset="0"/>
                <a:cs typeface="Arial" panose="020B0604020202020204" pitchFamily="34" charset="0"/>
              </a:rPr>
              <a:t>(</a:t>
            </a:r>
            <a:r>
              <a:rPr kumimoji="0" lang="en-US" altLang="zh-CN" b="0" i="0" u="none" strike="noStrike" cap="none" normalizeH="0" baseline="0" dirty="0">
                <a:ln>
                  <a:noFill/>
                </a:ln>
                <a:solidFill>
                  <a:schemeClr val="bg1"/>
                </a:solidFill>
                <a:effectLst/>
                <a:latin typeface="Arial" panose="020B0604020202020204" pitchFamily="34" charset="0"/>
                <a:cs typeface="Arial" panose="020B0604020202020204" pitchFamily="34" charset="0"/>
              </a:rPr>
              <a:t>MATS.JC.txt file</a:t>
            </a:r>
            <a:r>
              <a:rPr lang="en-US" altLang="zh-CN" dirty="0">
                <a:solidFill>
                  <a:schemeClr val="bg1"/>
                </a:solidFill>
                <a:latin typeface="Arial" panose="020B0604020202020204" pitchFamily="34" charset="0"/>
                <a:cs typeface="Arial" panose="020B0604020202020204" pitchFamily="34" charset="0"/>
              </a:rPr>
              <a:t>)</a:t>
            </a:r>
            <a:endParaRPr lang="zh-CN" altLang="en-US" dirty="0">
              <a:solidFill>
                <a:schemeClr val="bg1"/>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2"/>
          <a:stretch>
            <a:fillRect/>
          </a:stretch>
        </p:blipFill>
        <p:spPr>
          <a:xfrm>
            <a:off x="0" y="3963782"/>
            <a:ext cx="23144259" cy="4399543"/>
          </a:xfrm>
          <a:prstGeom prst="rect">
            <a:avLst/>
          </a:prstGeom>
        </p:spPr>
      </p:pic>
      <p:sp>
        <p:nvSpPr>
          <p:cNvPr id="6" name="文本框 5"/>
          <p:cNvSpPr txBox="1"/>
          <p:nvPr/>
        </p:nvSpPr>
        <p:spPr>
          <a:xfrm>
            <a:off x="-1985201" y="9459830"/>
            <a:ext cx="27859148" cy="584775"/>
          </a:xfrm>
          <a:prstGeom prst="rect">
            <a:avLst/>
          </a:prstGeom>
          <a:noFill/>
        </p:spPr>
        <p:txBody>
          <a:bodyPr wrap="square">
            <a:spAutoFit/>
          </a:bodyPr>
          <a:lstStyle/>
          <a:p>
            <a:r>
              <a:rPr lang="en-US" altLang="zh-CN" dirty="0"/>
              <a:t>The meaning of every column is explained in </a:t>
            </a:r>
            <a:r>
              <a:rPr lang="en-US" altLang="zh-CN" dirty="0">
                <a:hlinkClick r:id="rId3"/>
              </a:rPr>
              <a:t>rmats-turbo/README.md at v4.1.2 · </a:t>
            </a:r>
            <a:r>
              <a:rPr lang="en-US" altLang="zh-CN" dirty="0" err="1">
                <a:hlinkClick r:id="rId3"/>
              </a:rPr>
              <a:t>Xinglab</a:t>
            </a:r>
            <a:r>
              <a:rPr lang="en-US" altLang="zh-CN" dirty="0">
                <a:hlinkClick r:id="rId3"/>
              </a:rPr>
              <a:t>/</a:t>
            </a:r>
            <a:r>
              <a:rPr lang="en-US" altLang="zh-CN" dirty="0" err="1">
                <a:hlinkClick r:id="rId3"/>
              </a:rPr>
              <a:t>rmats</a:t>
            </a:r>
            <a:r>
              <a:rPr lang="en-US" altLang="zh-CN" dirty="0">
                <a:hlinkClick r:id="rId3"/>
              </a:rPr>
              <a:t>-turbo (github.com)</a:t>
            </a:r>
            <a:endParaRPr lang="zh-CN" altLang="en-US" dirty="0"/>
          </a:p>
        </p:txBody>
      </p:sp>
      <p:sp>
        <p:nvSpPr>
          <p:cNvPr id="2" name="TextBox 9"/>
          <p:cNvSpPr txBox="1"/>
          <p:nvPr/>
        </p:nvSpPr>
        <p:spPr>
          <a:xfrm>
            <a:off x="15076170" y="12534265"/>
            <a:ext cx="8912860"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altLang="zh-CN" dirty="0" err="1">
                <a:sym typeface="+mn-ea"/>
              </a:rPr>
              <a:t>Zheting</a:t>
            </a:r>
            <a:r>
              <a:rPr lang="zh-CN" altLang="en-US" dirty="0">
                <a:sym typeface="+mn-ea"/>
              </a:rPr>
              <a:t> </a:t>
            </a:r>
            <a:r>
              <a:rPr lang="en-US" altLang="zh-CN" dirty="0">
                <a:sym typeface="+mn-ea"/>
              </a:rPr>
              <a:t>ZHANG</a:t>
            </a:r>
            <a:r>
              <a:rPr lang="zh-CN" altLang="en-US" dirty="0">
                <a:sym typeface="+mn-ea"/>
              </a:rPr>
              <a:t> </a:t>
            </a:r>
            <a:r>
              <a:rPr lang="en-US" altLang="zh-CN" dirty="0">
                <a:sym typeface="+mn-ea"/>
              </a:rPr>
              <a:t>&amp;</a:t>
            </a:r>
            <a:r>
              <a:rPr lang="zh-CN" altLang="en-US" dirty="0">
                <a:sym typeface="+mn-ea"/>
              </a:rPr>
              <a:t> </a:t>
            </a:r>
            <a:r>
              <a:rPr lang="en-US" altLang="zh-CN" dirty="0" err="1">
                <a:sym typeface="+mn-ea"/>
              </a:rPr>
              <a:t>Tiancheng</a:t>
            </a:r>
            <a:r>
              <a:rPr lang="zh-CN" altLang="en-US" dirty="0">
                <a:sym typeface="+mn-ea"/>
              </a:rPr>
              <a:t> </a:t>
            </a:r>
            <a:r>
              <a:rPr lang="en-US" altLang="zh-CN" dirty="0">
                <a:sym typeface="+mn-ea"/>
              </a:rPr>
              <a:t>YU</a:t>
            </a:r>
            <a:endParaRPr>
              <a:sym typeface="+mn-ea"/>
            </a:endParaRPr>
          </a:p>
        </p:txBody>
      </p:sp>
      <p:sp>
        <p:nvSpPr>
          <p:cNvPr id="3"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98</a:t>
            </a:fld>
            <a:endParaRPr dirty="0"/>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Quality control"/>
          <p:cNvSpPr txBox="1">
            <a:spLocks noGrp="1"/>
          </p:cNvSpPr>
          <p:nvPr>
            <p:ph type="title"/>
          </p:nvPr>
        </p:nvSpPr>
        <p:spPr>
          <a:prstGeom prst="rect">
            <a:avLst/>
          </a:prstGeom>
        </p:spPr>
        <p:txBody>
          <a:bodyPr/>
          <a:lstStyle/>
          <a:p>
            <a:r>
              <a:rPr lang="en-US" altLang="zh-CN" dirty="0">
                <a:sym typeface="+mn-ea"/>
              </a:rPr>
              <a:t>Alternative splicing detection – 9. D</a:t>
            </a:r>
            <a:r>
              <a:rPr lang="en-US" altLang="zh-CN" dirty="0"/>
              <a:t>rawing sashimi plot</a:t>
            </a:r>
            <a:endParaRPr lang="en-US" altLang="zh-CN" dirty="0">
              <a:sym typeface="+mn-ea"/>
            </a:endParaRPr>
          </a:p>
        </p:txBody>
      </p:sp>
      <p:sp>
        <p:nvSpPr>
          <p:cNvPr id="128" name="Slide Number"/>
          <p:cNvSpPr txBox="1">
            <a:spLocks noGrp="1"/>
          </p:cNvSpPr>
          <p:nvPr>
            <p:ph type="sldNum" sz="quarter" idx="2"/>
          </p:nvPr>
        </p:nvSpPr>
        <p:spPr>
          <a:xfrm>
            <a:off x="23677774" y="13247543"/>
            <a:ext cx="310965" cy="473076"/>
          </a:xfrm>
          <a:prstGeom prst="rect">
            <a:avLst/>
          </a:prstGeom>
        </p:spPr>
        <p:txBody>
          <a:bodyPr/>
          <a:lstStyle/>
          <a:p>
            <a:fld id="{86CB4B4D-7CA3-9044-876B-883B54F8677D}" type="slidenum">
              <a:rPr/>
              <a:t>99</a:t>
            </a:fld>
            <a:endParaRPr dirty="0"/>
          </a:p>
        </p:txBody>
      </p:sp>
      <p:sp>
        <p:nvSpPr>
          <p:cNvPr id="5" name="Content Placeholder 2"/>
          <p:cNvSpPr>
            <a:spLocks noGrp="1"/>
          </p:cNvSpPr>
          <p:nvPr>
            <p:ph idx="1"/>
          </p:nvPr>
        </p:nvSpPr>
        <p:spPr>
          <a:xfrm>
            <a:off x="2856865" y="2618729"/>
            <a:ext cx="15524441" cy="6072505"/>
          </a:xfrm>
        </p:spPr>
        <p:txBody>
          <a:bodyPr>
            <a:normAutofit/>
          </a:bodyPr>
          <a:lstStyle/>
          <a:p>
            <a:pPr lvl="0">
              <a:buFont typeface="Wingdings" panose="05000000000000000000" pitchFamily="2" charset="2"/>
              <a:buChar char="Ø"/>
            </a:pPr>
            <a:r>
              <a:rPr lang="en-GB" sz="3600" b="1" dirty="0">
                <a:latin typeface="Calibri" panose="020F0502020204030204" charset="0"/>
                <a:ea typeface="Calibri" panose="020F0502020204030204" charset="0"/>
                <a:cs typeface="Calibri" panose="020F0502020204030204" charset="0"/>
              </a:rPr>
              <a:t>Information </a:t>
            </a:r>
            <a:r>
              <a:rPr lang="en-US" altLang="zh-CN" sz="3600" b="1" dirty="0">
                <a:latin typeface="Calibri" panose="020F0502020204030204" charset="0"/>
                <a:ea typeface="Calibri" panose="020F0502020204030204" charset="0"/>
                <a:cs typeface="Calibri" panose="020F0502020204030204" charset="0"/>
              </a:rPr>
              <a:t>can</a:t>
            </a:r>
            <a:r>
              <a:rPr lang="zh-CN" altLang="en-US" sz="3600" b="1" dirty="0">
                <a:latin typeface="Calibri" panose="020F0502020204030204" charset="0"/>
                <a:ea typeface="Calibri" panose="020F0502020204030204" charset="0"/>
                <a:cs typeface="Calibri" panose="020F0502020204030204" charset="0"/>
              </a:rPr>
              <a:t> </a:t>
            </a:r>
            <a:r>
              <a:rPr lang="en-US" altLang="zh-CN" sz="3600" b="1" dirty="0">
                <a:latin typeface="Calibri" panose="020F0502020204030204" charset="0"/>
                <a:ea typeface="Calibri" panose="020F0502020204030204" charset="0"/>
                <a:cs typeface="Calibri" panose="020F0502020204030204" charset="0"/>
              </a:rPr>
              <a:t>be</a:t>
            </a:r>
            <a:r>
              <a:rPr lang="zh-CN" altLang="en-US" sz="3600" b="1" dirty="0">
                <a:latin typeface="Calibri" panose="020F0502020204030204" charset="0"/>
                <a:ea typeface="Calibri" panose="020F0502020204030204" charset="0"/>
                <a:cs typeface="Calibri" panose="020F0502020204030204" charset="0"/>
              </a:rPr>
              <a:t> </a:t>
            </a:r>
            <a:r>
              <a:rPr lang="en-GB" sz="3600" b="1" dirty="0">
                <a:latin typeface="Calibri" panose="020F0502020204030204" charset="0"/>
                <a:ea typeface="Calibri" panose="020F0502020204030204" charset="0"/>
                <a:cs typeface="Calibri" panose="020F0502020204030204" charset="0"/>
              </a:rPr>
              <a:t>check</a:t>
            </a:r>
            <a:r>
              <a:rPr lang="en-US" altLang="zh-CN" sz="3600" b="1" dirty="0">
                <a:latin typeface="Calibri" panose="020F0502020204030204" charset="0"/>
                <a:ea typeface="Calibri" panose="020F0502020204030204" charset="0"/>
                <a:cs typeface="Calibri" panose="020F0502020204030204" charset="0"/>
              </a:rPr>
              <a:t>ed</a:t>
            </a:r>
            <a:r>
              <a:rPr lang="en-US" altLang="en-GB" sz="3600" b="1" dirty="0">
                <a:latin typeface="Calibri" panose="020F0502020204030204" charset="0"/>
                <a:ea typeface="Calibri" panose="020F0502020204030204" charset="0"/>
                <a:cs typeface="Calibri" panose="020F0502020204030204" charset="0"/>
              </a:rPr>
              <a:t>:</a:t>
            </a:r>
            <a:endParaRPr lang="en-GB" sz="3105"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r>
              <a:rPr lang="en-US" sz="3600" dirty="0">
                <a:latin typeface="Calibri" panose="020F0502020204030204" charset="0"/>
                <a:ea typeface="Calibri" panose="020F0502020204030204" charset="0"/>
                <a:cs typeface="Calibri" panose="020F0502020204030204" charset="0"/>
                <a:sym typeface="+mn-ea"/>
              </a:rPr>
              <a:t>- A sashimi plot can help to visualize the alternative splicing event frequency in a certain genome region.</a:t>
            </a:r>
            <a:endParaRPr lang="en-US" sz="3600" dirty="0">
              <a:latin typeface="Calibri" panose="020F0502020204030204" charset="0"/>
              <a:ea typeface="Calibri" panose="020F0502020204030204" charset="0"/>
              <a:cs typeface="Calibri" panose="020F0502020204030204" charset="0"/>
            </a:endParaRPr>
          </a:p>
          <a:p>
            <a:pPr lvl="0">
              <a:buFont typeface="Wingdings" panose="05000000000000000000" pitchFamily="2" charset="2"/>
              <a:buChar char="Ø"/>
            </a:pPr>
            <a:r>
              <a:rPr lang="en-US" sz="3600" b="1" dirty="0">
                <a:latin typeface="Calibri" panose="020F0502020204030204" charset="0"/>
                <a:ea typeface="Calibri" panose="020F0502020204030204" charset="0"/>
                <a:cs typeface="Calibri" panose="020F0502020204030204" charset="0"/>
                <a:sym typeface="+mn-ea"/>
              </a:rPr>
              <a:t>Input command line</a:t>
            </a:r>
            <a:r>
              <a:rPr lang="en-US" altLang="en-GB" sz="3600" b="1" dirty="0">
                <a:latin typeface="Calibri" panose="020F0502020204030204" charset="0"/>
                <a:ea typeface="Calibri" panose="020F0502020204030204" charset="0"/>
                <a:cs typeface="Calibri" panose="020F0502020204030204" charset="0"/>
                <a:sym typeface="+mn-ea"/>
              </a:rPr>
              <a:t>:</a:t>
            </a:r>
            <a:endParaRPr lang="en-US"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marL="0" lvl="0" indent="0">
              <a:buFont typeface="Wingdings" panose="05000000000000000000" pitchFamily="2" charset="2"/>
              <a:buNone/>
            </a:pPr>
            <a:endParaRPr lang="en-GB" sz="3600" b="1" dirty="0">
              <a:latin typeface="Calibri" panose="020F0502020204030204" charset="0"/>
              <a:ea typeface="Calibri" panose="020F0502020204030204" charset="0"/>
              <a:cs typeface="Calibri" panose="020F0502020204030204" charset="0"/>
            </a:endParaRPr>
          </a:p>
          <a:p>
            <a:pPr lvl="0">
              <a:buFont typeface="Wingdings" panose="05000000000000000000" pitchFamily="2" charset="2"/>
              <a:buChar char="Ø"/>
            </a:pPr>
            <a:r>
              <a:rPr lang="en-US" altLang="zh-CN" sz="3600" b="1" dirty="0">
                <a:latin typeface="Calibri" panose="020F0502020204030204" charset="0"/>
                <a:ea typeface="Calibri" panose="020F0502020204030204" charset="0"/>
                <a:cs typeface="Calibri" panose="020F0502020204030204" charset="0"/>
                <a:sym typeface="+mn-ea"/>
              </a:rPr>
              <a:t>Typical</a:t>
            </a:r>
            <a:r>
              <a:rPr lang="zh-CN" altLang="en-US" sz="3600" b="1" dirty="0">
                <a:latin typeface="Calibri" panose="020F0502020204030204" charset="0"/>
                <a:ea typeface="Calibri" panose="020F0502020204030204" charset="0"/>
                <a:cs typeface="Calibri" panose="020F0502020204030204" charset="0"/>
                <a:sym typeface="+mn-ea"/>
              </a:rPr>
              <a:t> </a:t>
            </a:r>
            <a:r>
              <a:rPr lang="en-US" altLang="zh-CN" sz="3600" b="1" dirty="0">
                <a:latin typeface="Calibri" panose="020F0502020204030204" charset="0"/>
                <a:ea typeface="Calibri" panose="020F0502020204030204" charset="0"/>
                <a:cs typeface="Calibri" panose="020F0502020204030204" charset="0"/>
                <a:sym typeface="+mn-ea"/>
              </a:rPr>
              <a:t>Parameter:</a:t>
            </a:r>
            <a:endParaRPr lang="en-US" dirty="0">
              <a:latin typeface="Calibri" panose="020F0502020204030204" charset="0"/>
              <a:ea typeface="Calibri" panose="020F0502020204030204" charset="0"/>
              <a:cs typeface="Calibri" panose="020F0502020204030204" charset="0"/>
            </a:endParaRPr>
          </a:p>
        </p:txBody>
      </p:sp>
      <p:sp>
        <p:nvSpPr>
          <p:cNvPr id="7" name="RunRNAseq /datapath \…"/>
          <p:cNvSpPr txBox="1"/>
          <p:nvPr/>
        </p:nvSpPr>
        <p:spPr>
          <a:xfrm>
            <a:off x="3913477" y="6183093"/>
            <a:ext cx="13568817" cy="1333698"/>
          </a:xfrm>
          <a:prstGeom prst="rect">
            <a:avLst/>
          </a:prstGeom>
          <a:solidFill>
            <a:srgbClr val="000000"/>
          </a:solidFill>
          <a:ln w="25400">
            <a:solidFill>
              <a:srgbClr val="000000"/>
            </a:solidFill>
            <a:miter lim="400000"/>
          </a:ln>
          <a:effectLst>
            <a:outerShdw blurRad="50800" dist="63500" dir="2700000" rotWithShape="0">
              <a:srgbClr val="000000">
                <a:alpha val="50000"/>
              </a:srgbClr>
            </a:outerShdw>
          </a:effectLst>
        </p:spPr>
        <p:txBody>
          <a:bodyPr wrap="square" lIns="50800" tIns="50800" rIns="50800" bIns="50800">
            <a:spAutoFit/>
          </a:bodyPr>
          <a:lstStyle/>
          <a:p>
            <a:pPr algn="l" defTabSz="584200">
              <a:defRPr sz="1800" b="0">
                <a:solidFill>
                  <a:srgbClr val="FFFFFF"/>
                </a:solidFill>
                <a:latin typeface="Monaco"/>
                <a:ea typeface="Monaco"/>
                <a:cs typeface="Monaco"/>
                <a:sym typeface="Monaco"/>
              </a:defRPr>
            </a:pPr>
            <a:r>
              <a:rPr lang="en-US" sz="2000" dirty="0"/>
              <a:t># bash</a:t>
            </a:r>
          </a:p>
          <a:p>
            <a:pPr algn="l" defTabSz="584200">
              <a:defRPr sz="1800" b="0">
                <a:solidFill>
                  <a:srgbClr val="FFFFFF"/>
                </a:solidFill>
                <a:latin typeface="Monaco"/>
                <a:ea typeface="Monaco"/>
                <a:cs typeface="Monaco"/>
                <a:sym typeface="Monaco"/>
              </a:defRPr>
            </a:pPr>
            <a:endParaRPr lang="en-US" sz="2000" dirty="0"/>
          </a:p>
          <a:p>
            <a:pPr algn="l" defTabSz="584200">
              <a:defRPr sz="1800" b="0">
                <a:solidFill>
                  <a:srgbClr val="FFFFFF"/>
                </a:solidFill>
                <a:latin typeface="Monaco"/>
                <a:ea typeface="Monaco"/>
                <a:cs typeface="Monaco"/>
                <a:sym typeface="Monaco"/>
              </a:defRPr>
            </a:pPr>
            <a:r>
              <a:rPr lang="en-US" sz="2000" dirty="0">
                <a:sym typeface="Helvetica" panose="020B0604020202020204"/>
              </a:rPr>
              <a:t>/</a:t>
            </a:r>
            <a:r>
              <a:rPr lang="en-US" sz="2000" dirty="0" err="1">
                <a:sym typeface="Helvetica" panose="020B0604020202020204"/>
              </a:rPr>
              <a:t>usr</a:t>
            </a:r>
            <a:r>
              <a:rPr lang="en-US" sz="2000" dirty="0">
                <a:sym typeface="Helvetica" panose="020B0604020202020204"/>
              </a:rPr>
              <a:t>/bin/bash </a:t>
            </a:r>
            <a:r>
              <a:rPr lang="en-US" sz="2000" dirty="0" err="1">
                <a:sym typeface="Helvetica" panose="020B0604020202020204"/>
              </a:rPr>
              <a:t>draw_sashimiplot.sh</a:t>
            </a:r>
            <a:r>
              <a:rPr lang="en-US" sz="2000" dirty="0">
                <a:sym typeface="Helvetica" panose="020B0604020202020204"/>
              </a:rPr>
              <a:t> –b1 &lt;b1 file path&gt; –b2 &lt;b2 file path&gt; –</a:t>
            </a:r>
            <a:r>
              <a:rPr lang="en-US" sz="2000" dirty="0" err="1">
                <a:sym typeface="Helvetica" panose="020B0604020202020204"/>
              </a:rPr>
              <a:t>gff</a:t>
            </a:r>
            <a:r>
              <a:rPr lang="en-US" sz="2000" dirty="0">
                <a:sym typeface="Helvetica" panose="020B0604020202020204"/>
              </a:rPr>
              <a:t> &lt;GFF file path&gt; –od &lt;output directory&gt; –r &lt;interval&gt; –g &lt;group file path&gt; </a:t>
            </a:r>
            <a:endParaRPr lang="en-US" sz="2000" dirty="0">
              <a:sym typeface="+mn-ea"/>
            </a:endParaRPr>
          </a:p>
        </p:txBody>
      </p:sp>
      <p:sp>
        <p:nvSpPr>
          <p:cNvPr id="6" name="TextBox 9"/>
          <p:cNvSpPr txBox="1"/>
          <p:nvPr/>
        </p:nvSpPr>
        <p:spPr>
          <a:xfrm>
            <a:off x="17482294" y="12533994"/>
            <a:ext cx="6506691" cy="583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t>Credit</a:t>
            </a:r>
            <a:r>
              <a:rPr lang="zh-CN" altLang="en-US" dirty="0"/>
              <a:t> </a:t>
            </a:r>
            <a:r>
              <a:rPr lang="en-US" altLang="zh-CN" dirty="0"/>
              <a:t>:</a:t>
            </a:r>
            <a:r>
              <a:rPr lang="zh-CN" altLang="en-US" dirty="0"/>
              <a:t> </a:t>
            </a:r>
            <a:r>
              <a:rPr dirty="0"/>
              <a:t> </a:t>
            </a:r>
            <a:r>
              <a:rPr lang="en-US" dirty="0">
                <a:sym typeface="+mn-ea"/>
              </a:rPr>
              <a:t>Zheting Zhang</a:t>
            </a:r>
            <a:endParaRPr dirty="0"/>
          </a:p>
        </p:txBody>
      </p:sp>
      <p:graphicFrame>
        <p:nvGraphicFramePr>
          <p:cNvPr id="17" name="Table 1"/>
          <p:cNvGraphicFramePr/>
          <p:nvPr/>
        </p:nvGraphicFramePr>
        <p:xfrm>
          <a:off x="3913477" y="8694947"/>
          <a:ext cx="14057282" cy="3260090"/>
        </p:xfrm>
        <a:graphic>
          <a:graphicData uri="http://schemas.openxmlformats.org/drawingml/2006/table">
            <a:tbl>
              <a:tblPr>
                <a:tableStyleId>{33BA23B1-9221-436E-865A-0063620EA4FD}</a:tableStyleId>
              </a:tblPr>
              <a:tblGrid>
                <a:gridCol w="4371760">
                  <a:extLst>
                    <a:ext uri="{9D8B030D-6E8A-4147-A177-3AD203B41FA5}">
                      <a16:colId xmlns:a16="http://schemas.microsoft.com/office/drawing/2014/main" val="20000"/>
                    </a:ext>
                  </a:extLst>
                </a:gridCol>
                <a:gridCol w="9685522">
                  <a:extLst>
                    <a:ext uri="{9D8B030D-6E8A-4147-A177-3AD203B41FA5}">
                      <a16:colId xmlns:a16="http://schemas.microsoft.com/office/drawing/2014/main" val="20001"/>
                    </a:ext>
                  </a:extLst>
                </a:gridCol>
              </a:tblGrid>
              <a:tr h="521970">
                <a:tc>
                  <a:txBody>
                    <a:bodyPr/>
                    <a:lstStyle/>
                    <a:p>
                      <a:pPr algn="l" defTabSz="584200">
                        <a:defRPr sz="1800"/>
                      </a:pPr>
                      <a:r>
                        <a:rPr lang="en-US" sz="1800" dirty="0">
                          <a:solidFill>
                            <a:srgbClr val="FFFFFF"/>
                          </a:solidFill>
                          <a:latin typeface="Monaco"/>
                          <a:ea typeface="Monaco"/>
                          <a:cs typeface="Monaco"/>
                          <a:sym typeface="+mn-ea"/>
                        </a:rPr>
                        <a:t> &lt;b1 file path&gt; </a:t>
                      </a:r>
                      <a:endParaRPr sz="1800" dirty="0">
                        <a:solidFill>
                          <a:srgbClr val="FFFFFF"/>
                        </a:solidFill>
                        <a:latin typeface="Monaco"/>
                        <a:ea typeface="Monaco"/>
                        <a:cs typeface="Monaco"/>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b="0" dirty="0"/>
                        <a:t>Path to the b1 file containing BAM file paths separated by comma</a:t>
                      </a:r>
                      <a:endParaRPr b="0" dirty="0"/>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0"/>
                  </a:ext>
                </a:extLst>
              </a:tr>
              <a:tr h="521970">
                <a:tc>
                  <a:txBody>
                    <a:bodyPr/>
                    <a:lstStyle/>
                    <a:p>
                      <a:pPr algn="l" defTabSz="584200">
                        <a:defRPr sz="1800"/>
                      </a:pPr>
                      <a:r>
                        <a:rPr sz="1800" dirty="0">
                          <a:solidFill>
                            <a:srgbClr val="FFFFFF"/>
                          </a:solidFill>
                          <a:latin typeface="Monaco"/>
                          <a:ea typeface="Monaco"/>
                          <a:cs typeface="Monaco"/>
                          <a:sym typeface="+mn-ea"/>
                        </a:rPr>
                        <a:t>&lt;</a:t>
                      </a:r>
                      <a:r>
                        <a:rPr lang="en-US" altLang="zh-CN" sz="1800" dirty="0">
                          <a:solidFill>
                            <a:srgbClr val="FFFFFF"/>
                          </a:solidFill>
                          <a:latin typeface="Monaco"/>
                          <a:ea typeface="Monaco"/>
                          <a:cs typeface="Monaco"/>
                          <a:sym typeface="+mn-ea"/>
                        </a:rPr>
                        <a:t>b2 file path</a:t>
                      </a:r>
                      <a:r>
                        <a:rPr sz="1800" dirty="0">
                          <a:solidFill>
                            <a:srgbClr val="FFFFFF"/>
                          </a:solidFill>
                          <a:latin typeface="Monaco"/>
                          <a:ea typeface="Monaco"/>
                          <a:cs typeface="Monaco"/>
                          <a:sym typeface="+mn-ea"/>
                        </a:rPr>
                        <a:t>&gt;</a:t>
                      </a:r>
                      <a:endParaRPr dirty="0">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sz="1800" b="0" dirty="0">
                          <a:sym typeface="+mn-ea"/>
                        </a:rPr>
                        <a:t>Path to the b2 file containing BAM file paths separated by comma</a:t>
                      </a:r>
                      <a:endParaRPr sz="1800" b="0" dirty="0">
                        <a:sym typeface="+mn-ea"/>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1"/>
                  </a:ext>
                </a:extLst>
              </a:tr>
              <a:tr h="521970">
                <a:tc>
                  <a:txBody>
                    <a:bodyPr/>
                    <a:lstStyle/>
                    <a:p>
                      <a:pPr algn="l" defTabSz="584200">
                        <a:defRPr sz="1800"/>
                      </a:pPr>
                      <a:r>
                        <a:rPr lang="en-US" altLang="zh-CN" sz="1800" dirty="0">
                          <a:solidFill>
                            <a:srgbClr val="FFFFFF"/>
                          </a:solidFill>
                          <a:latin typeface="Monaco"/>
                          <a:ea typeface="Monaco"/>
                          <a:cs typeface="Monaco"/>
                          <a:sym typeface="+mn-ea"/>
                        </a:rPr>
                        <a:t>&lt;GFF file path&gt;</a:t>
                      </a:r>
                      <a:endParaRPr lang="en-US" altLang="zh-CN" dirty="0">
                        <a:solidFill>
                          <a:srgbClr val="FFFFFF"/>
                        </a:solidFill>
                        <a:latin typeface="Monaco"/>
                        <a:ea typeface="Monaco"/>
                        <a:cs typeface="Monaco"/>
                        <a:sym typeface="Monaco"/>
                      </a:endParaRP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cap="flat" cmpd="sng" algn="ctr">
                      <a:solidFill>
                        <a:srgbClr val="FFFFFF"/>
                      </a:solidFill>
                      <a:prstDash val="solid"/>
                      <a:miter lim="400000"/>
                      <a:headEnd type="none" w="med" len="med"/>
                      <a:tailEnd type="none" w="med" len="med"/>
                    </a:lnB>
                    <a:solidFill>
                      <a:srgbClr val="000000"/>
                    </a:solidFill>
                  </a:tcPr>
                </a:tc>
                <a:tc>
                  <a:txBody>
                    <a:bodyPr/>
                    <a:lstStyle/>
                    <a:p>
                      <a:pPr defTabSz="914400">
                        <a:defRPr sz="1800"/>
                      </a:pPr>
                      <a:r>
                        <a:rPr lang="en-US" altLang="zh-CN" sz="1800" b="0" dirty="0">
                          <a:sym typeface="+mn-ea"/>
                        </a:rPr>
                        <a:t>Path to the GTF/GFF file</a:t>
                      </a:r>
                    </a:p>
                  </a:txBody>
                  <a:tcPr marL="50800" marR="50800" marT="50800" marB="50800" anchor="ctr" horzOverflow="overflow">
                    <a:lnL w="25400">
                      <a:solidFill>
                        <a:srgbClr val="FFFFFF"/>
                      </a:solidFill>
                      <a:miter lim="400000"/>
                    </a:lnL>
                    <a:lnR w="25400">
                      <a:solidFill>
                        <a:srgbClr val="FFFFFF"/>
                      </a:solidFill>
                      <a:miter lim="400000"/>
                    </a:lnR>
                    <a:lnT w="25400">
                      <a:solidFill>
                        <a:srgbClr val="FFFFFF"/>
                      </a:solidFill>
                      <a:miter lim="400000"/>
                    </a:lnT>
                    <a:lnB w="25400" cap="flat" cmpd="sng" algn="ctr">
                      <a:solidFill>
                        <a:srgbClr val="FFFFFF"/>
                      </a:solidFill>
                      <a:prstDash val="solid"/>
                      <a:miter lim="400000"/>
                      <a:headEnd type="none" w="med" len="med"/>
                      <a:tailEnd type="none" w="med" len="med"/>
                    </a:lnB>
                    <a:solidFill>
                      <a:srgbClr val="49758F"/>
                    </a:solidFill>
                  </a:tcPr>
                </a:tc>
                <a:extLst>
                  <a:ext uri="{0D108BD9-81ED-4DB2-BD59-A6C34878D82A}">
                    <a16:rowId xmlns:a16="http://schemas.microsoft.com/office/drawing/2014/main" val="10002"/>
                  </a:ext>
                </a:extLst>
              </a:tr>
              <a:tr h="521970">
                <a:tc>
                  <a:txBody>
                    <a:bodyPr/>
                    <a:lstStyle/>
                    <a:p>
                      <a:pPr algn="l" defTabSz="584200">
                        <a:defRPr sz="1800"/>
                      </a:pPr>
                      <a:r>
                        <a:rPr lang="en-US" altLang="zh-CN" dirty="0">
                          <a:solidFill>
                            <a:srgbClr val="FFFFFF"/>
                          </a:solidFill>
                          <a:latin typeface="Monaco"/>
                          <a:ea typeface="Monaco"/>
                          <a:cs typeface="Monaco"/>
                          <a:sym typeface="Monaco"/>
                        </a:rPr>
                        <a:t>&lt;output directory&gt;</a:t>
                      </a:r>
                    </a:p>
                  </a:txBody>
                  <a:tcPr marL="50800" marR="50800" marT="50800" marB="50800" anchor="ctr" horzOverflow="overflow">
                    <a:lnL w="25400">
                      <a:solidFill>
                        <a:srgbClr val="FFFFFF"/>
                      </a:solidFill>
                      <a:miter lim="400000"/>
                    </a:lnL>
                    <a:lnR w="25400" cap="flat" cmpd="sng" algn="ctr">
                      <a:solidFill>
                        <a:srgbClr val="FFFFFF"/>
                      </a:solidFill>
                      <a:prstDash val="solid"/>
                      <a:miter lim="400000"/>
                      <a:headEnd type="none" w="med" len="med"/>
                      <a:tailEnd type="none" w="med" len="med"/>
                    </a:lnR>
                    <a:lnT w="25400">
                      <a:solidFill>
                        <a:srgbClr val="FFFFFF"/>
                      </a:solidFill>
                      <a:miter lim="400000"/>
                    </a:lnT>
                    <a:lnB w="25400" cap="flat" cmpd="sng" algn="ctr">
                      <a:solidFill>
                        <a:srgbClr val="FFFFFF"/>
                      </a:solidFill>
                      <a:prstDash val="solid"/>
                      <a:miter lim="400000"/>
                      <a:headEnd type="none" w="med" len="med"/>
                      <a:tailEnd type="none" w="med" len="med"/>
                    </a:lnB>
                    <a:solidFill>
                      <a:srgbClr val="000000"/>
                    </a:solidFill>
                  </a:tcPr>
                </a:tc>
                <a:tc>
                  <a:txBody>
                    <a:bodyPr/>
                    <a:lstStyle/>
                    <a:p>
                      <a:pPr defTabSz="914400">
                        <a:defRPr sz="1800"/>
                      </a:pPr>
                      <a:r>
                        <a:rPr lang="en-US" altLang="zh-CN" sz="1800" b="0" dirty="0">
                          <a:sym typeface="+mn-ea"/>
                        </a:rPr>
                        <a:t>Output directory for the results</a:t>
                      </a:r>
                    </a:p>
                  </a:txBody>
                  <a:tcPr marL="50800" marR="50800" marT="50800" marB="50800" anchor="ctr" horzOverflow="overflow">
                    <a:lnL w="25400" cap="flat" cmpd="sng" algn="ctr">
                      <a:solidFill>
                        <a:srgbClr val="FFFFFF"/>
                      </a:solidFill>
                      <a:prstDash val="solid"/>
                      <a:miter lim="400000"/>
                      <a:headEnd type="none" w="med" len="med"/>
                      <a:tailEnd type="none" w="med" len="med"/>
                    </a:lnL>
                    <a:lnR w="25400">
                      <a:solidFill>
                        <a:srgbClr val="FFFFFF"/>
                      </a:solidFill>
                      <a:miter lim="400000"/>
                    </a:lnR>
                    <a:lnT w="25400">
                      <a:solidFill>
                        <a:srgbClr val="FFFFFF"/>
                      </a:solidFill>
                      <a:miter lim="400000"/>
                    </a:lnT>
                    <a:lnB w="25400" cap="flat" cmpd="sng" algn="ctr">
                      <a:solidFill>
                        <a:srgbClr val="FFFFFF"/>
                      </a:solidFill>
                      <a:prstDash val="solid"/>
                      <a:miter lim="400000"/>
                      <a:headEnd type="none" w="med" len="med"/>
                      <a:tailEnd type="none" w="med" len="med"/>
                    </a:lnB>
                    <a:solidFill>
                      <a:srgbClr val="49758F"/>
                    </a:solidFill>
                  </a:tcPr>
                </a:tc>
                <a:extLst>
                  <a:ext uri="{0D108BD9-81ED-4DB2-BD59-A6C34878D82A}">
                    <a16:rowId xmlns:a16="http://schemas.microsoft.com/office/drawing/2014/main" val="10003"/>
                  </a:ext>
                </a:extLst>
              </a:tr>
              <a:tr h="521970">
                <a:tc>
                  <a:txBody>
                    <a:bodyPr/>
                    <a:lstStyle/>
                    <a:p>
                      <a:pPr algn="l" defTabSz="584200">
                        <a:defRPr sz="1800"/>
                      </a:pPr>
                      <a:r>
                        <a:rPr lang="en-US" altLang="zh-CN" dirty="0">
                          <a:solidFill>
                            <a:srgbClr val="FFFFFF"/>
                          </a:solidFill>
                          <a:latin typeface="Monaco"/>
                          <a:ea typeface="Monaco"/>
                          <a:cs typeface="Monaco"/>
                          <a:sym typeface="Monaco"/>
                        </a:rPr>
                        <a:t>&lt;interval&gt;</a:t>
                      </a:r>
                    </a:p>
                  </a:txBody>
                  <a:tcPr marL="50800" marR="50800" marT="50800" marB="50800" anchor="ctr" horzOverflow="overflow">
                    <a:lnL w="25400">
                      <a:solidFill>
                        <a:srgbClr val="FFFFFF"/>
                      </a:solidFill>
                      <a:miter lim="400000"/>
                    </a:lnL>
                    <a:lnR w="25400" cap="flat" cmpd="sng" algn="ctr">
                      <a:solidFill>
                        <a:srgbClr val="FFFFFF"/>
                      </a:solidFill>
                      <a:prstDash val="solid"/>
                      <a:miter lim="400000"/>
                      <a:headEnd type="none" w="med" len="med"/>
                      <a:tailEnd type="none" w="med" len="med"/>
                    </a:lnR>
                    <a:lnT w="25400">
                      <a:solidFill>
                        <a:srgbClr val="FFFFFF"/>
                      </a:solidFill>
                      <a:miter lim="400000"/>
                    </a:lnT>
                    <a:lnB w="25400" cap="flat" cmpd="sng" algn="ctr">
                      <a:solidFill>
                        <a:srgbClr val="FFFFFF"/>
                      </a:solidFill>
                      <a:prstDash val="solid"/>
                      <a:miter lim="400000"/>
                      <a:headEnd type="none" w="med" len="med"/>
                      <a:tailEnd type="none" w="med" len="med"/>
                    </a:lnB>
                    <a:solidFill>
                      <a:srgbClr val="000000"/>
                    </a:solidFill>
                  </a:tcPr>
                </a:tc>
                <a:tc>
                  <a:txBody>
                    <a:bodyPr/>
                    <a:lstStyle/>
                    <a:p>
                      <a:pPr defTabSz="914400">
                        <a:defRPr sz="1800"/>
                      </a:pPr>
                      <a:r>
                        <a:rPr lang="en-US" altLang="zh-CN" sz="1800" b="0" dirty="0">
                          <a:sym typeface="+mn-ea"/>
                        </a:rPr>
                        <a:t>Interval of </a:t>
                      </a:r>
                      <a:r>
                        <a:rPr lang="en-US" altLang="zh-CN" sz="1800" b="0" dirty="0" err="1">
                          <a:sym typeface="+mn-ea"/>
                        </a:rPr>
                        <a:t>interests,chromosome:orientation:start:end</a:t>
                      </a:r>
                      <a:r>
                        <a:rPr lang="en-US" altLang="zh-CN" sz="1800" b="0" dirty="0">
                          <a:sym typeface="+mn-ea"/>
                        </a:rPr>
                        <a:t>. example: chr11:-:4752513:4854957</a:t>
                      </a:r>
                    </a:p>
                  </a:txBody>
                  <a:tcPr marL="50800" marR="50800" marT="50800" marB="50800" anchor="ctr" horzOverflow="overflow">
                    <a:lnL w="25400" cap="flat" cmpd="sng" algn="ctr">
                      <a:solidFill>
                        <a:srgbClr val="FFFFFF"/>
                      </a:solidFill>
                      <a:prstDash val="solid"/>
                      <a:miter lim="400000"/>
                      <a:headEnd type="none" w="med" len="med"/>
                      <a:tailEnd type="none" w="med" len="med"/>
                    </a:lnL>
                    <a:lnR w="25400">
                      <a:solidFill>
                        <a:srgbClr val="FFFFFF"/>
                      </a:solidFill>
                      <a:miter lim="400000"/>
                    </a:lnR>
                    <a:lnT w="25400">
                      <a:solidFill>
                        <a:srgbClr val="FFFFFF"/>
                      </a:solidFill>
                      <a:miter lim="400000"/>
                    </a:lnT>
                    <a:lnB w="25400" cap="flat" cmpd="sng" algn="ctr">
                      <a:solidFill>
                        <a:srgbClr val="FFFFFF"/>
                      </a:solidFill>
                      <a:prstDash val="solid"/>
                      <a:miter lim="400000"/>
                      <a:headEnd type="none" w="med" len="med"/>
                      <a:tailEnd type="none" w="med" len="med"/>
                    </a:lnB>
                    <a:solidFill>
                      <a:srgbClr val="49758F"/>
                    </a:solidFill>
                  </a:tcPr>
                </a:tc>
                <a:extLst>
                  <a:ext uri="{0D108BD9-81ED-4DB2-BD59-A6C34878D82A}">
                    <a16:rowId xmlns:a16="http://schemas.microsoft.com/office/drawing/2014/main" val="10004"/>
                  </a:ext>
                </a:extLst>
              </a:tr>
              <a:tr h="521970">
                <a:tc>
                  <a:txBody>
                    <a:bodyPr/>
                    <a:lstStyle/>
                    <a:p>
                      <a:pPr algn="l" defTabSz="584200">
                        <a:defRPr sz="1800"/>
                      </a:pPr>
                      <a:r>
                        <a:rPr lang="en-US" altLang="zh-CN" dirty="0">
                          <a:solidFill>
                            <a:srgbClr val="FFFFFF"/>
                          </a:solidFill>
                          <a:latin typeface="Monaco"/>
                          <a:ea typeface="Monaco"/>
                          <a:cs typeface="Monaco"/>
                          <a:sym typeface="Monaco"/>
                        </a:rPr>
                        <a:t>&lt;group file path&gt;</a:t>
                      </a:r>
                    </a:p>
                  </a:txBody>
                  <a:tcPr marL="50800" marR="50800" marT="50800" marB="50800" anchor="ctr" horzOverflow="overflow">
                    <a:lnL w="25400">
                      <a:solidFill>
                        <a:srgbClr val="FFFFFF"/>
                      </a:solidFill>
                      <a:miter lim="400000"/>
                    </a:lnL>
                    <a:lnR w="25400" cap="flat" cmpd="sng" algn="ctr">
                      <a:solidFill>
                        <a:srgbClr val="FFFFFF"/>
                      </a:solidFill>
                      <a:prstDash val="solid"/>
                      <a:miter lim="400000"/>
                      <a:headEnd type="none" w="med" len="med"/>
                      <a:tailEnd type="none" w="med" len="med"/>
                    </a:lnR>
                    <a:lnT w="25400">
                      <a:solidFill>
                        <a:srgbClr val="FFFFFF"/>
                      </a:solidFill>
                      <a:miter lim="400000"/>
                    </a:lnT>
                    <a:lnB w="25400">
                      <a:solidFill>
                        <a:srgbClr val="FFFFFF"/>
                      </a:solidFill>
                      <a:miter lim="400000"/>
                    </a:lnB>
                    <a:solidFill>
                      <a:srgbClr val="000000"/>
                    </a:solidFill>
                  </a:tcPr>
                </a:tc>
                <a:tc>
                  <a:txBody>
                    <a:bodyPr/>
                    <a:lstStyle/>
                    <a:p>
                      <a:pPr defTabSz="914400">
                        <a:defRPr sz="1800"/>
                      </a:pPr>
                      <a:r>
                        <a:rPr lang="en-US" altLang="zh-CN" sz="1800" b="0" dirty="0">
                          <a:sym typeface="+mn-ea"/>
                        </a:rPr>
                        <a:t>Path to the file containing group information of samples. example:  WT: 1-3</a:t>
                      </a:r>
                    </a:p>
                    <a:p>
                      <a:pPr defTabSz="914400">
                        <a:defRPr sz="1800"/>
                      </a:pPr>
                      <a:r>
                        <a:rPr lang="en-US" altLang="zh-CN" sz="1800" b="0" dirty="0">
                          <a:sym typeface="+mn-ea"/>
                        </a:rPr>
                        <a:t>                                                                                                           Mut: 4-6</a:t>
                      </a:r>
                    </a:p>
                  </a:txBody>
                  <a:tcPr marL="50800" marR="50800" marT="50800" marB="50800" anchor="ctr" horzOverflow="overflow">
                    <a:lnL w="25400" cap="flat" cmpd="sng" algn="ctr">
                      <a:solidFill>
                        <a:srgbClr val="FFFFFF"/>
                      </a:solidFill>
                      <a:prstDash val="solid"/>
                      <a:miter lim="400000"/>
                      <a:headEnd type="none" w="med" len="med"/>
                      <a:tailEnd type="none" w="med" len="med"/>
                    </a:lnL>
                    <a:lnR w="25400">
                      <a:solidFill>
                        <a:srgbClr val="FFFFFF"/>
                      </a:solidFill>
                      <a:miter lim="400000"/>
                    </a:lnR>
                    <a:lnT w="25400">
                      <a:solidFill>
                        <a:srgbClr val="FFFFFF"/>
                      </a:solidFill>
                      <a:miter lim="400000"/>
                    </a:lnT>
                    <a:lnB w="25400">
                      <a:solidFill>
                        <a:srgbClr val="FFFFFF"/>
                      </a:solidFill>
                      <a:miter lim="400000"/>
                    </a:lnB>
                    <a:solidFill>
                      <a:srgbClr val="49758F"/>
                    </a:solidFill>
                  </a:tcPr>
                </a:tc>
                <a:extLst>
                  <a:ext uri="{0D108BD9-81ED-4DB2-BD59-A6C34878D82A}">
                    <a16:rowId xmlns:a16="http://schemas.microsoft.com/office/drawing/2014/main" val="10005"/>
                  </a:ext>
                </a:extLst>
              </a:tr>
            </a:tbl>
          </a:graphicData>
        </a:graphic>
      </p:graphicFrame>
      <p:sp>
        <p:nvSpPr>
          <p:cNvPr id="2" name="文本框 1"/>
          <p:cNvSpPr txBox="1"/>
          <p:nvPr/>
        </p:nvSpPr>
        <p:spPr>
          <a:xfrm>
            <a:off x="561535" y="12255598"/>
            <a:ext cx="12192000" cy="695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t" forceAA="0">
            <a:spAutoFit/>
          </a:bodyPr>
          <a:lstStyle/>
          <a:p>
            <a:pPr marL="0" marR="0" indent="0" algn="ctr" defTabSz="821690" rtl="0" fontAlgn="auto" latinLnBrk="0" hangingPunct="0">
              <a:lnSpc>
                <a:spcPct val="100000"/>
              </a:lnSpc>
              <a:spcBef>
                <a:spcPts val="0"/>
              </a:spcBef>
              <a:spcAft>
                <a:spcPts val="0"/>
              </a:spcAft>
              <a:buClrTx/>
              <a:buSzTx/>
              <a:buFontTx/>
              <a:buNone/>
            </a:pPr>
            <a:r>
              <a:rPr lang="en-GB" sz="3600" dirty="0">
                <a:latin typeface="Calibri" panose="020F0502020204030204" charset="0"/>
                <a:ea typeface="Calibri" panose="020F0502020204030204" charset="0"/>
                <a:cs typeface="Calibri" panose="020F0502020204030204" charset="0"/>
                <a:sym typeface="+mn-ea"/>
              </a:rPr>
              <a:t>Output format</a:t>
            </a:r>
            <a:r>
              <a:rPr lang="en-US" altLang="en-GB" sz="3600" dirty="0">
                <a:latin typeface="Calibri" panose="020F0502020204030204" charset="0"/>
                <a:ea typeface="Calibri" panose="020F0502020204030204" charset="0"/>
                <a:cs typeface="Calibri" panose="020F0502020204030204" charset="0"/>
                <a:sym typeface="+mn-ea"/>
              </a:rPr>
              <a:t>: a sashimi plot.</a:t>
            </a:r>
            <a:endParaRPr kumimoji="0" lang="en-US" altLang="en-US" sz="3600" b="1" i="0" u="none" strike="noStrike" cap="none" spc="0" normalizeH="0" baseline="0" dirty="0">
              <a:ln>
                <a:noFill/>
              </a:ln>
              <a:solidFill>
                <a:srgbClr val="000000"/>
              </a:solidFill>
              <a:effectLst/>
              <a:uFillTx/>
              <a:latin typeface="Calibri" panose="020F0502020204030204" charset="0"/>
              <a:ea typeface="Calibri" panose="020F0502020204030204" charset="0"/>
              <a:cs typeface="Calibri" panose="020F0502020204030204" charset="0"/>
              <a:sym typeface="+mn-ea"/>
            </a:endParaRPr>
          </a:p>
        </p:txBody>
      </p:sp>
      <p:sp>
        <p:nvSpPr>
          <p:cNvPr id="3" name="Slide Number"/>
          <p:cNvSpPr txBox="1"/>
          <p:nvPr/>
        </p:nvSpPr>
        <p:spPr>
          <a:xfrm>
            <a:off x="23830174" y="13399943"/>
            <a:ext cx="310965" cy="473076"/>
          </a:xfrm>
          <a:prstGeom prst="rect">
            <a:avLst/>
          </a:prstGeom>
          <a:ln w="12700">
            <a:miter lim="400000"/>
          </a:ln>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2200" b="1" i="0" u="none" strike="noStrike" cap="none" spc="0" normalizeH="0" baseline="0">
                <a:ln>
                  <a:noFill/>
                </a:ln>
                <a:solidFill>
                  <a:srgbClr val="E67D13"/>
                </a:solidFill>
                <a:effectLst/>
                <a:uFillTx/>
                <a:latin typeface="+mn-lt"/>
                <a:ea typeface="+mn-ea"/>
                <a:cs typeface="+mn-cs"/>
                <a:sym typeface="Helvetica" panose="020B06040202020202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lvl9pPr>
          </a:lstStyle>
          <a:p>
            <a:fld id="{86CB4B4D-7CA3-9044-876B-883B54F8677D}" type="slidenum">
              <a:rPr lang="en-US" smtClean="0"/>
              <a:t>99</a:t>
            </a:fld>
            <a:endParaRPr lang="en-US" dirty="0"/>
          </a:p>
        </p:txBody>
      </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YwNTZmNzM3ODU5ZmUwMTgwNTY4MjZiYmQyNTAwZjcifQ=="/>
</p:tagLst>
</file>

<file path=ppt/tags/tag10.xml><?xml version="1.0" encoding="utf-8"?>
<p:tagLst xmlns:a="http://schemas.openxmlformats.org/drawingml/2006/main" xmlns:r="http://schemas.openxmlformats.org/officeDocument/2006/relationships" xmlns:p="http://schemas.openxmlformats.org/presentationml/2006/main">
  <p:tag name="TABLE_ENDDRAG_ORIGIN_RECT" val="1154*289"/>
  <p:tag name="TABLE_ENDDRAG_RECT" val="24*708*1154*289"/>
</p:tagLst>
</file>

<file path=ppt/tags/tag11.xml><?xml version="1.0" encoding="utf-8"?>
<p:tagLst xmlns:a="http://schemas.openxmlformats.org/drawingml/2006/main" xmlns:r="http://schemas.openxmlformats.org/officeDocument/2006/relationships" xmlns:p="http://schemas.openxmlformats.org/presentationml/2006/main">
  <p:tag name="TABLE_ENDDRAG_ORIGIN_RECT" val="943*253"/>
  <p:tag name="TABLE_ENDDRAG_RECT" val="378*558*943*253"/>
</p:tagLst>
</file>

<file path=ppt/tags/tag12.xml><?xml version="1.0" encoding="utf-8"?>
<p:tagLst xmlns:a="http://schemas.openxmlformats.org/drawingml/2006/main" xmlns:r="http://schemas.openxmlformats.org/officeDocument/2006/relationships" xmlns:p="http://schemas.openxmlformats.org/presentationml/2006/main">
  <p:tag name="TABLE_ENDDRAG_ORIGIN_RECT" val="717*211"/>
  <p:tag name="TABLE_ENDDRAG_RECT" val="989*773*717*211"/>
</p:tagLst>
</file>

<file path=ppt/tags/tag13.xml><?xml version="1.0" encoding="utf-8"?>
<p:tagLst xmlns:a="http://schemas.openxmlformats.org/drawingml/2006/main" xmlns:r="http://schemas.openxmlformats.org/officeDocument/2006/relationships" xmlns:p="http://schemas.openxmlformats.org/presentationml/2006/main">
  <p:tag name="TABLE_ENDDRAG_ORIGIN_RECT" val="1329*351"/>
  <p:tag name="TABLE_ENDDRAG_RECT" val="99*562*1329*351"/>
</p:tagLst>
</file>

<file path=ppt/tags/tag14.xml><?xml version="1.0" encoding="utf-8"?>
<p:tagLst xmlns:a="http://schemas.openxmlformats.org/drawingml/2006/main" xmlns:r="http://schemas.openxmlformats.org/officeDocument/2006/relationships" xmlns:p="http://schemas.openxmlformats.org/presentationml/2006/main">
  <p:tag name="TABLE_ENDDRAG_ORIGIN_RECT" val="1329*351"/>
  <p:tag name="TABLE_ENDDRAG_RECT" val="99*562*1329*351"/>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788*221"/>
  <p:tag name="TABLE_ENDDRAG_RECT" val="253*500*788*22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1329*351"/>
  <p:tag name="TABLE_ENDDRAG_RECT" val="99*562*1329*35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948*323"/>
  <p:tag name="TABLE_ENDDRAG_RECT" val="992*114*948*323"/>
  <p:tag name="TABLE_AUTOADJUST_FLAG" val="1"/>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1329*351"/>
  <p:tag name="TABLE_ENDDRAG_RECT" val="99*562*1329*351"/>
</p:tagLst>
</file>

<file path=ppt/tags/tag9.xml><?xml version="1.0" encoding="utf-8"?>
<p:tagLst xmlns:a="http://schemas.openxmlformats.org/drawingml/2006/main" xmlns:r="http://schemas.openxmlformats.org/officeDocument/2006/relationships" xmlns:p="http://schemas.openxmlformats.org/presentationml/2006/main">
  <p:tag name="TABLE_ENDDRAG_ORIGIN_RECT" val="1154*289"/>
  <p:tag name="TABLE_ENDDRAG_RECT" val="24*708*1154*289"/>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自定义 2">
      <a:majorFont>
        <a:latin typeface="Arial"/>
        <a:ea typeface="微软雅黑"/>
        <a:cs typeface=""/>
      </a:majorFont>
      <a:minorFont>
        <a:latin typeface="Arial"/>
        <a:ea typeface="微软雅黑"/>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自定义 2">
      <a:majorFont>
        <a:latin typeface="Arial"/>
        <a:ea typeface="微软雅黑"/>
        <a:cs typeface=""/>
      </a:majorFont>
      <a:minorFont>
        <a:latin typeface="Arial"/>
        <a:ea typeface="微软雅黑"/>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FFFFFF"/>
            </a:solidFill>
            <a:effectLst/>
            <a:uFillTx/>
            <a:latin typeface="+mn-lt"/>
            <a:ea typeface="+mn-ea"/>
            <a:cs typeface="+mn-cs"/>
            <a:sym typeface="Helvetica"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mn-lt"/>
            <a:ea typeface="+mn-ea"/>
            <a:cs typeface="+mn-cs"/>
            <a:sym typeface="Helvetica"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13753</Words>
  <Application>Microsoft Office PowerPoint</Application>
  <PresentationFormat>自定义</PresentationFormat>
  <Paragraphs>1668</Paragraphs>
  <Slides>103</Slides>
  <Notes>52</Notes>
  <HiddenSlides>8</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103</vt:i4>
      </vt:variant>
    </vt:vector>
  </HeadingPairs>
  <TitlesOfParts>
    <vt:vector size="120" baseType="lpstr">
      <vt:lpstr>Arial Regular</vt:lpstr>
      <vt:lpstr>Helvetica Neue</vt:lpstr>
      <vt:lpstr>Lucida Grande</vt:lpstr>
      <vt:lpstr>Monaco</vt:lpstr>
      <vt:lpstr>等线</vt:lpstr>
      <vt:lpstr>宋体</vt:lpstr>
      <vt:lpstr>微软雅黑</vt:lpstr>
      <vt:lpstr>Arial</vt:lpstr>
      <vt:lpstr>Calibri</vt:lpstr>
      <vt:lpstr>Cambria Math</vt:lpstr>
      <vt:lpstr>Helvetica</vt:lpstr>
      <vt:lpstr>Open Sans</vt:lpstr>
      <vt:lpstr>Source Sans Pro</vt:lpstr>
      <vt:lpstr>Times New Roman</vt:lpstr>
      <vt:lpstr>Wingdings</vt:lpstr>
      <vt:lpstr>White</vt:lpstr>
      <vt:lpstr>1_White</vt:lpstr>
      <vt:lpstr>RNA-seq data analysis handbook</vt:lpstr>
      <vt:lpstr>Outline</vt:lpstr>
      <vt:lpstr>Transcriptome</vt:lpstr>
      <vt:lpstr>RNA-seq</vt:lpstr>
      <vt:lpstr>Experiment overview of RNA-seq</vt:lpstr>
      <vt:lpstr>Experiment overview – RNA sequencing sample preparation</vt:lpstr>
      <vt:lpstr>Analysis overview</vt:lpstr>
      <vt:lpstr>Analysis overview – Pipeline </vt:lpstr>
      <vt:lpstr>Pre-process – 1. Data preparation</vt:lpstr>
      <vt:lpstr>Pre-process – 1.1. Data download using CDesk</vt:lpstr>
      <vt:lpstr>PowerPoint 演示文稿</vt:lpstr>
      <vt:lpstr>Pre-process – 1.2.2. Manual data download (single file)</vt:lpstr>
      <vt:lpstr>Pre-process – 1.2.3. Manual data download (multiple files)</vt:lpstr>
      <vt:lpstr>Pre-process pipeline – 2. MD5 value verification</vt:lpstr>
      <vt:lpstr>Pre-process pipeline – 3. Cleaning data</vt:lpstr>
      <vt:lpstr>Pre-process pipeline – 4.1. Mapping</vt:lpstr>
      <vt:lpstr>Pre-process pipeline – 4.1. Mapping principle</vt:lpstr>
      <vt:lpstr>Pre-process pipeline – 4.1. Mapping purpose</vt:lpstr>
      <vt:lpstr>Pre-process pipeline – 4.1. Mapping tools</vt:lpstr>
      <vt:lpstr>Pre-process pipeline – 4.1. Mapping using HISAT2</vt:lpstr>
      <vt:lpstr>Pre-process pipeline – 4.2. Mapping index</vt:lpstr>
      <vt:lpstr>Pre-process pipeline – 4.2. Mapping results</vt:lpstr>
      <vt:lpstr>Pre-process pipeline – 4.2. Mapping results saving</vt:lpstr>
      <vt:lpstr>Pre-process pipeline – 5. Quantitative (gene expression profile)</vt:lpstr>
      <vt:lpstr>Pre-process pipeline – 5.1. Quantitative (counts)</vt:lpstr>
      <vt:lpstr>Pre-process pipeline – 5.2. Quantitative (FPKM/TPM)</vt:lpstr>
      <vt:lpstr>Pre-process pipeline – 5.2. Quantitative tools (htseq-count)</vt:lpstr>
      <vt:lpstr>Pre-process pipeline – 5.2. Quantitative tools (StringTie)</vt:lpstr>
      <vt:lpstr>Pre-process pipeline – 5.2. Quantitative tools (StringTie)</vt:lpstr>
      <vt:lpstr>Pre-process pipeline – 5.2. Quantitative tools (StringTie)</vt:lpstr>
      <vt:lpstr>Pre-process pipeline – 5.2. Quantitative tools (StringTie)</vt:lpstr>
      <vt:lpstr>Pre-process pipeline</vt:lpstr>
      <vt:lpstr>Downstream analysis</vt:lpstr>
      <vt:lpstr>Quality control – 1. Sequencing quality (tools)</vt:lpstr>
      <vt:lpstr>Quality control – 1. Sequencing quality (basic statistics)</vt:lpstr>
      <vt:lpstr>Quality control – 1. Sequencing quality (per base sequence quality)</vt:lpstr>
      <vt:lpstr>Quality control – 1. Sequencing quality (overrepresented sequences)</vt:lpstr>
      <vt:lpstr>Quality control – 1. Sequencing quality (duplication level)</vt:lpstr>
      <vt:lpstr>Quality control – 2. Library quality (tools)</vt:lpstr>
      <vt:lpstr>Quality control – 2. Library quality (mapping summary)</vt:lpstr>
      <vt:lpstr>Quality control – 2. Library quality (reads distribution)</vt:lpstr>
      <vt:lpstr>Quality control – 3. Replicate quality (tools)</vt:lpstr>
      <vt:lpstr>Quality control – 3. Replicate quality (examples)</vt:lpstr>
      <vt:lpstr>Quality control – 3. Replicate quality (examples)</vt:lpstr>
      <vt:lpstr>Quality control</vt:lpstr>
      <vt:lpstr>Differential Expressed Gene Detection (Tianci KONG &amp; Tiancheng Yu)</vt:lpstr>
      <vt:lpstr>DEG detection – 1. key indicators</vt:lpstr>
      <vt:lpstr>DEG detection – 1. Comparison with other methods</vt:lpstr>
      <vt:lpstr>DEG detection – 2. DESeq2 </vt:lpstr>
      <vt:lpstr>DEG detection – 3. GFOLD (Principle)</vt:lpstr>
      <vt:lpstr>DEG detection – 4. Adjusted t-test (Principle)</vt:lpstr>
      <vt:lpstr>DEG detection – 5. How to use it</vt:lpstr>
      <vt:lpstr>DEG detection – 2. DESeq2 (How to use it)</vt:lpstr>
      <vt:lpstr>DEG detection – 1. DESeq2 (How to use it)</vt:lpstr>
      <vt:lpstr>Differential Expressed Gene Detection – 3. GFOLD_How to use it</vt:lpstr>
      <vt:lpstr>Differential Expressed Gene Detection – 3. Adjusted t-test_How to use it</vt:lpstr>
      <vt:lpstr>DEG detection</vt:lpstr>
      <vt:lpstr>GSEA – 1. Principle of GSEA</vt:lpstr>
      <vt:lpstr>GSEA – 2. Principle of NES calculation</vt:lpstr>
      <vt:lpstr>GSEA – 3. Example of GSEA</vt:lpstr>
      <vt:lpstr>GSEA – 4. Code of GSEA using gseapy</vt:lpstr>
      <vt:lpstr>GSEA – 5. Full API of GSEApy</vt:lpstr>
      <vt:lpstr>GSEA</vt:lpstr>
      <vt:lpstr>Gene Ontology Analysis (GO) (Zheting ZHANG &amp; Yaojia LIU)</vt:lpstr>
      <vt:lpstr>GO/KEGG – 1. Overview of Gene Ontology</vt:lpstr>
      <vt:lpstr>GO/KEGG – 2. A simple example of enrichment</vt:lpstr>
      <vt:lpstr>GO/KEGG – 3. Required input of functional enrichment</vt:lpstr>
      <vt:lpstr>GO/KEGG – 4. Understanding the hierarchical structure of GO</vt:lpstr>
      <vt:lpstr>GO/KEGG – 5. Functional enrichment</vt:lpstr>
      <vt:lpstr>GO/KEGG – 6. Output of functional enrichment</vt:lpstr>
      <vt:lpstr>GO/KEGG – 7. Draw bubble plot &amp; bar plot</vt:lpstr>
      <vt:lpstr>GO/KEGG –  8. Output of enrichment bubble plot &amp; bar plot</vt:lpstr>
      <vt:lpstr>GO/KEGG</vt:lpstr>
      <vt:lpstr>Similarity analysis – 1. Specific genes expression pattern</vt:lpstr>
      <vt:lpstr>Similarity analysis – 2. PCA graph and Correlation graph</vt:lpstr>
      <vt:lpstr>Similarity analysis – 3. Line chart</vt:lpstr>
      <vt:lpstr>Similarity analysis</vt:lpstr>
      <vt:lpstr>Gene Clustering (Tianci KONG&amp; Yawen LYU)</vt:lpstr>
      <vt:lpstr>Gene Clustering (Tianci KONG&amp; Yawen LYU)</vt:lpstr>
      <vt:lpstr>Gene Clustering – 1.1. WGCNA</vt:lpstr>
      <vt:lpstr>Gene Clustering – 1.2. WGCNA (how to use it)</vt:lpstr>
      <vt:lpstr>Gene Clustering – 1.3. WGCNA (how to use it)</vt:lpstr>
      <vt:lpstr>Gene Clustering</vt:lpstr>
      <vt:lpstr>Gene Clustering – 2.1. K-means clustering (principle)</vt:lpstr>
      <vt:lpstr>Gene Clustering – 2.2 K-means clustering (pipeline)</vt:lpstr>
      <vt:lpstr>Gene Clustering – 2.3. K-means clustering</vt:lpstr>
      <vt:lpstr>Gene Clustering</vt:lpstr>
      <vt:lpstr>Alternative splicing detection – 1. Software for alternative splicing detection </vt:lpstr>
      <vt:lpstr>Alternative splicing detection – 2. Choose proper software based on your project!</vt:lpstr>
      <vt:lpstr>Alternative splicing detection – 3. Alternative detection accuracy is limited due to the short reads of NGS</vt:lpstr>
      <vt:lpstr>Alternative splicing detection – 4. reference</vt:lpstr>
      <vt:lpstr>Alternative splicing detection – 5.1. Principle of rMATs</vt:lpstr>
      <vt:lpstr>Alternative splicing detection – 5.2. Principle of rMATs</vt:lpstr>
      <vt:lpstr>Alternative splicing detection – 6. Check the results in IGV!</vt:lpstr>
      <vt:lpstr>Alternative splicing detection – 7. Detecting differential splicing events</vt:lpstr>
      <vt:lpstr>Alternative splicing detection – Scripts for detecting differential splicing</vt:lpstr>
      <vt:lpstr>Alternative splicing detection – 8.1. Output of rMATs (MATS.JC.txt is the most important result file)</vt:lpstr>
      <vt:lpstr>Alternative splicing detection – 8.2. Output example of rMATs  (MATS.JC.txt file)</vt:lpstr>
      <vt:lpstr>Alternative splicing detection – 9. Drawing sashimi plot</vt:lpstr>
      <vt:lpstr>Alternative splicing detection – Scripts for drawing sashimi plot</vt:lpstr>
      <vt:lpstr>Alternative splicing detection – 10. A example of sashimi plot</vt:lpstr>
      <vt:lpstr>Alternative splicing detection</vt:lpstr>
      <vt:lpstr>Alternative splicing detection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data analysis handbook</dc:title>
  <dc:creator>KTC</dc:creator>
  <cp:lastModifiedBy>Lin Zejie</cp:lastModifiedBy>
  <cp:revision>360</cp:revision>
  <dcterms:created xsi:type="dcterms:W3CDTF">2024-10-30T08:55:00Z</dcterms:created>
  <dcterms:modified xsi:type="dcterms:W3CDTF">2025-06-18T05:09:21Z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EF2C8E4FB92848EEBC2695463992B73E_13</vt:lpwstr>
  </property>
  <property fmtid="{D5CDD505-2E9C-101B-9397-08002B2CF9AE}" pid="3" name="KSOProductBuildVer">
    <vt:lpwstr>2052-12.1.0.21541</vt:lpwstr>
  </property>
</Properties>
</file>